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2" r:id="rId6"/>
    <p:sldId id="263" r:id="rId7"/>
    <p:sldId id="296" r:id="rId8"/>
    <p:sldId id="264" r:id="rId9"/>
    <p:sldId id="297" r:id="rId10"/>
    <p:sldId id="298" r:id="rId11"/>
    <p:sldId id="299" r:id="rId12"/>
    <p:sldId id="265" r:id="rId13"/>
    <p:sldId id="300" r:id="rId14"/>
    <p:sldId id="301" r:id="rId15"/>
    <p:sldId id="293" r:id="rId16"/>
    <p:sldId id="294" r:id="rId17"/>
    <p:sldId id="266" r:id="rId18"/>
    <p:sldId id="302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23"/>
    <p:restoredTop sz="93243"/>
  </p:normalViewPr>
  <p:slideViewPr>
    <p:cSldViewPr snapToGrid="0">
      <p:cViewPr>
        <p:scale>
          <a:sx n="40" d="100"/>
          <a:sy n="40" d="100"/>
        </p:scale>
        <p:origin x="20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19137-D9D7-CA48-85A8-B0DED119EECF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053B-5906-4749-BFDA-8D8D5F9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qliteonlin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SQL Part 2: </a:t>
            </a:r>
            <a:r>
              <a:rPr lang="en-US" dirty="0" err="1">
                <a:solidFill>
                  <a:schemeClr val="bg2"/>
                </a:solidFill>
              </a:rPr>
              <a:t>sql</a:t>
            </a:r>
            <a:r>
              <a:rPr lang="en-US" dirty="0">
                <a:solidFill>
                  <a:schemeClr val="bg2"/>
                </a:solidFill>
              </a:rPr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SELECT some but not all columns from a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you can see, a bare select statement will return all rows for whatever columns are selected</a:t>
            </a:r>
          </a:p>
          <a:p>
            <a:r>
              <a:rPr lang="en-US" dirty="0"/>
              <a:t>However, we can limit rows as well with the help of a WHERE clause: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8" y="2665565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id,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name,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create</a:t>
            </a:r>
            <a:r>
              <a:rPr lang="en-US" dirty="0" err="1">
                <a:latin typeface="Courier" pitchFamily="2" charset="0"/>
              </a:rPr>
              <a:t>d_at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FROM songs;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1963-0C82-7993-B74A-14ACAB77B64C}"/>
              </a:ext>
            </a:extLst>
          </p:cNvPr>
          <p:cNvSpPr txBox="1"/>
          <p:nvPr/>
        </p:nvSpPr>
        <p:spPr>
          <a:xfrm>
            <a:off x="1625599" y="5479533"/>
            <a:ext cx="948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songs WHERE length &gt; ‘5:00’;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--selecting only rows with songs that are longer than 5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--the time is in single tick marks because that column is VARCHAR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2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SELECT records whose </a:t>
            </a:r>
            <a:r>
              <a:rPr lang="en-US" dirty="0" err="1"/>
              <a:t>LastName</a:t>
            </a:r>
            <a:r>
              <a:rPr lang="en-US" dirty="0"/>
              <a:t> matches a value within a set of values: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operators we can use (AND/OR/LIKE/IS):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574798" y="2690965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IN (‘</a:t>
            </a:r>
            <a:r>
              <a:rPr lang="en-US" sz="1800" dirty="0" err="1">
                <a:latin typeface="Courier" pitchFamily="2" charset="0"/>
              </a:rPr>
              <a:t>Jordan’,’Brown’,’Ashley’,’Carnegie</a:t>
            </a:r>
            <a:r>
              <a:rPr lang="en-US" sz="1800" dirty="0">
                <a:latin typeface="Courier" pitchFamily="2" charset="0"/>
              </a:rPr>
              <a:t>’);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1963-0C82-7993-B74A-14ACAB77B64C}"/>
              </a:ext>
            </a:extLst>
          </p:cNvPr>
          <p:cNvSpPr txBox="1"/>
          <p:nvPr/>
        </p:nvSpPr>
        <p:spPr>
          <a:xfrm>
            <a:off x="1574798" y="3631395"/>
            <a:ext cx="10033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FirstName = ‘Wesley’ AND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= ‘Chambers’;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FirstName = ‘Wesley’ OR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= ‘Jordan’;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</a:t>
            </a:r>
            <a:r>
              <a:rPr lang="en-US" sz="1800" dirty="0" err="1">
                <a:latin typeface="Courier" pitchFamily="2" charset="0"/>
              </a:rPr>
              <a:t>UserID</a:t>
            </a:r>
            <a:r>
              <a:rPr lang="en-US" sz="1800" dirty="0">
                <a:latin typeface="Courier" pitchFamily="2" charset="0"/>
              </a:rPr>
              <a:t> &gt; 1 OR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UpdatedAt</a:t>
            </a:r>
            <a:r>
              <a:rPr lang="en-US" sz="1800" dirty="0">
                <a:latin typeface="Courier" pitchFamily="2" charset="0"/>
              </a:rPr>
              <a:t> IS NULL AND FirstName = ‘Florence’);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FirstName LIKE ‘%ley’;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 * FROM User WHERE FirstName LIKE ‘%</a:t>
            </a:r>
            <a:r>
              <a:rPr lang="en-US" dirty="0" err="1">
                <a:latin typeface="Courier" pitchFamily="2" charset="0"/>
              </a:rPr>
              <a:t>esl</a:t>
            </a:r>
            <a:r>
              <a:rPr lang="en-US" dirty="0">
                <a:latin typeface="Courier" pitchFamily="2" charset="0"/>
              </a:rPr>
              <a:t>%’;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User WHERE FirstName LIKE ‘%</a:t>
            </a:r>
            <a:r>
              <a:rPr lang="en-US" sz="1800" dirty="0" err="1">
                <a:latin typeface="Courier" pitchFamily="2" charset="0"/>
              </a:rPr>
              <a:t>sle</a:t>
            </a:r>
            <a:r>
              <a:rPr lang="en-US" sz="1800" dirty="0">
                <a:latin typeface="Courier" pitchFamily="2" charset="0"/>
              </a:rPr>
              <a:t>%’ OR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LIKE ‘</a:t>
            </a:r>
            <a:r>
              <a:rPr lang="en-US" sz="1800" dirty="0" err="1">
                <a:latin typeface="Courier" pitchFamily="2" charset="0"/>
              </a:rPr>
              <a:t>Jor</a:t>
            </a:r>
            <a:r>
              <a:rPr lang="en-US" sz="1800" dirty="0">
                <a:latin typeface="Courier" pitchFamily="2" charset="0"/>
              </a:rPr>
              <a:t>%’;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 * FROM User WHERE FirstName LIKE ‘_</a:t>
            </a:r>
            <a:r>
              <a:rPr lang="en-US" dirty="0" err="1">
                <a:latin typeface="Courier" pitchFamily="2" charset="0"/>
              </a:rPr>
              <a:t>esley</a:t>
            </a:r>
            <a:r>
              <a:rPr lang="en-US" dirty="0">
                <a:latin typeface="Courier" pitchFamily="2" charset="0"/>
              </a:rPr>
              <a:t>’;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9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SQL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The operators shown on the last slide are some of SQL’s logical operators</a:t>
            </a:r>
          </a:p>
          <a:p>
            <a:r>
              <a:rPr lang="en-US" dirty="0"/>
              <a:t>Many of these should be familiar from the programming we’ve already done, but some are slightly different:</a:t>
            </a:r>
          </a:p>
          <a:p>
            <a:pPr lvl="1"/>
            <a:r>
              <a:rPr lang="en-US" dirty="0"/>
              <a:t>ALL: TRUE if all the subquery values meet the condition</a:t>
            </a:r>
          </a:p>
          <a:p>
            <a:pPr lvl="1"/>
            <a:r>
              <a:rPr lang="en-US" dirty="0"/>
              <a:t>AND: TRUE if all the conditions separated by AND are TRUE</a:t>
            </a:r>
          </a:p>
          <a:p>
            <a:pPr lvl="1"/>
            <a:r>
              <a:rPr lang="en-US" dirty="0"/>
              <a:t>ANY: TRUE is any of the subquery values meet the condition</a:t>
            </a:r>
          </a:p>
          <a:p>
            <a:pPr lvl="1"/>
            <a:r>
              <a:rPr lang="en-US" dirty="0"/>
              <a:t>BETWEEN: TRUE if the operand is within the range of the comparisons</a:t>
            </a:r>
          </a:p>
          <a:p>
            <a:pPr lvl="1"/>
            <a:r>
              <a:rPr lang="en-US" dirty="0"/>
              <a:t>IN: TRUE if the operand is equal to one of a list of expressions</a:t>
            </a:r>
          </a:p>
          <a:p>
            <a:pPr lvl="1"/>
            <a:r>
              <a:rPr lang="en-US" dirty="0"/>
              <a:t>NOT: displays a record if the condition(s) is NOT TRUE</a:t>
            </a:r>
          </a:p>
          <a:p>
            <a:pPr lvl="1"/>
            <a:r>
              <a:rPr lang="en-US" dirty="0"/>
              <a:t>OR: TRUE if any of the conditions separated by OR are TRUE</a:t>
            </a:r>
          </a:p>
          <a:p>
            <a:pPr lvl="1"/>
            <a:r>
              <a:rPr lang="en-US" dirty="0"/>
              <a:t>EXISTS: TRUE if the subquery returns one or more records</a:t>
            </a:r>
          </a:p>
          <a:p>
            <a:pPr lvl="1"/>
            <a:r>
              <a:rPr lang="en-US" dirty="0"/>
              <a:t>LIKE: TRUE if the operand matches a pattern</a:t>
            </a:r>
          </a:p>
        </p:txBody>
      </p:sp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SQL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BETWEEN/AND is inclusive:</a:t>
            </a:r>
          </a:p>
          <a:p>
            <a:endParaRPr lang="en-US" dirty="0"/>
          </a:p>
          <a:p>
            <a:r>
              <a:rPr lang="en-US" dirty="0"/>
              <a:t>If we wanted to return 1-6 exclusive: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1A5A-2D82-858A-7869-B3BB97080BCD}"/>
              </a:ext>
            </a:extLst>
          </p:cNvPr>
          <p:cNvSpPr txBox="1"/>
          <p:nvPr/>
        </p:nvSpPr>
        <p:spPr>
          <a:xfrm>
            <a:off x="1574798" y="2690965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artists WHERE id BETWEEN 1 and 6; --will return 1-6 inclusive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66324-3FE5-869A-27CD-9242A0F5E250}"/>
              </a:ext>
            </a:extLst>
          </p:cNvPr>
          <p:cNvSpPr txBox="1"/>
          <p:nvPr/>
        </p:nvSpPr>
        <p:spPr>
          <a:xfrm>
            <a:off x="1574798" y="3678317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artists WHERE id &gt; 1 AND id &lt; 6;</a:t>
            </a:r>
          </a:p>
        </p:txBody>
      </p:sp>
    </p:spTree>
    <p:extLst>
      <p:ext uri="{BB962C8B-B14F-4D97-AF65-F5344CB8AC3E}">
        <p14:creationId xmlns:p14="http://schemas.microsoft.com/office/powerpoint/2010/main" val="155848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8886"/>
            <a:ext cx="9486900" cy="1371600"/>
          </a:xfrm>
        </p:spPr>
        <p:txBody>
          <a:bodyPr/>
          <a:lstStyle/>
          <a:p>
            <a:r>
              <a:rPr lang="en-US" dirty="0"/>
              <a:t>SQL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7189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SQL also has comparison operators, as we’ve started to notice:</a:t>
            </a:r>
          </a:p>
          <a:p>
            <a:pPr lvl="1"/>
            <a:r>
              <a:rPr lang="en-US" dirty="0"/>
              <a:t>= : evaluates equivalency</a:t>
            </a:r>
          </a:p>
          <a:p>
            <a:pPr lvl="1"/>
            <a:r>
              <a:rPr lang="en-US" dirty="0"/>
              <a:t>!= : displays a record if the condition(s) is NOT TRUE</a:t>
            </a:r>
          </a:p>
          <a:p>
            <a:pPr lvl="1"/>
            <a:r>
              <a:rPr lang="en-US" dirty="0"/>
              <a:t>&lt;&gt; : not equal</a:t>
            </a:r>
          </a:p>
          <a:p>
            <a:pPr lvl="1"/>
            <a:r>
              <a:rPr lang="en-US" dirty="0"/>
              <a:t>&lt; : less than</a:t>
            </a:r>
          </a:p>
          <a:p>
            <a:pPr lvl="1"/>
            <a:r>
              <a:rPr lang="en-US" dirty="0"/>
              <a:t>&gt; : greater than</a:t>
            </a:r>
          </a:p>
          <a:p>
            <a:pPr lvl="1"/>
            <a:r>
              <a:rPr lang="en-US" dirty="0"/>
              <a:t>&lt;= : less than or equal to</a:t>
            </a:r>
          </a:p>
          <a:p>
            <a:pPr lvl="1"/>
            <a:r>
              <a:rPr lang="en-US" dirty="0"/>
              <a:t>&gt;= : greater than or equal to</a:t>
            </a:r>
          </a:p>
          <a:p>
            <a:pPr lvl="1"/>
            <a:r>
              <a:rPr lang="en-US" dirty="0"/>
              <a:t>!&lt; : not less than</a:t>
            </a:r>
          </a:p>
          <a:p>
            <a:pPr lvl="1"/>
            <a:r>
              <a:rPr lang="en-US" dirty="0"/>
              <a:t>!&gt; : not greater than</a:t>
            </a:r>
          </a:p>
          <a:p>
            <a:r>
              <a:rPr lang="en-US" dirty="0"/>
              <a:t>Comparison operators return TRUE or FALSE, so long as the items compared are not NULL</a:t>
            </a:r>
          </a:p>
        </p:txBody>
      </p:sp>
    </p:spTree>
    <p:extLst>
      <p:ext uri="{BB962C8B-B14F-4D97-AF65-F5344CB8AC3E}">
        <p14:creationId xmlns:p14="http://schemas.microsoft.com/office/powerpoint/2010/main" val="42059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and IS NOT return TRUE or FALSE even if one or both operands are NULL</a:t>
            </a:r>
          </a:p>
          <a:p>
            <a:r>
              <a:rPr lang="en-US" dirty="0"/>
              <a:t>If both are NULL, IS returns 1 (TRUE) and IS NOT returns 0 (FALSE)</a:t>
            </a:r>
          </a:p>
          <a:p>
            <a:r>
              <a:rPr lang="en-US" dirty="0"/>
              <a:t>If one operand is NULL and the other is not, IS returns 0 (FALSE) and IS NOT returns 1 (TRUE)</a:t>
            </a:r>
          </a:p>
          <a:p>
            <a:r>
              <a:rPr lang="en-US" dirty="0"/>
              <a:t>IS and IS NOT never return NULL, while =, !=, and &lt;&gt; sometimes do</a:t>
            </a:r>
          </a:p>
        </p:txBody>
      </p:sp>
    </p:spTree>
    <p:extLst>
      <p:ext uri="{BB962C8B-B14F-4D97-AF65-F5344CB8AC3E}">
        <p14:creationId xmlns:p14="http://schemas.microsoft.com/office/powerpoint/2010/main" val="235718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columns you want to return are what follows SELECT</a:t>
            </a:r>
          </a:p>
          <a:p>
            <a:r>
              <a:rPr lang="en-US" dirty="0"/>
              <a:t>If you want all the columns, use SELECT *</a:t>
            </a:r>
          </a:p>
          <a:p>
            <a:r>
              <a:rPr lang="en-US" dirty="0"/>
              <a:t>Rows can be filtered with WHERE</a:t>
            </a:r>
          </a:p>
          <a:p>
            <a:r>
              <a:rPr lang="en-US" dirty="0"/>
              <a:t>Theoretically, you can select just about anything</a:t>
            </a:r>
          </a:p>
        </p:txBody>
      </p:sp>
    </p:spTree>
    <p:extLst>
      <p:ext uri="{BB962C8B-B14F-4D97-AF65-F5344CB8AC3E}">
        <p14:creationId xmlns:p14="http://schemas.microsoft.com/office/powerpoint/2010/main" val="416518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UPDATE, we are not creating, but rather changing one or more rows</a:t>
            </a:r>
          </a:p>
          <a:p>
            <a:r>
              <a:rPr lang="en-US" dirty="0"/>
              <a:t>Syntax: UPDATE </a:t>
            </a:r>
            <a:r>
              <a:rPr lang="en-US" dirty="0" err="1"/>
              <a:t>table_name</a:t>
            </a:r>
            <a:r>
              <a:rPr lang="en-US" dirty="0"/>
              <a:t> SET column1 = value1 WHERE condition</a:t>
            </a:r>
          </a:p>
          <a:p>
            <a:r>
              <a:rPr lang="en-US" dirty="0"/>
              <a:t>UPDATE one column for one row:</a:t>
            </a:r>
          </a:p>
          <a:p>
            <a:endParaRPr lang="en-US" dirty="0"/>
          </a:p>
          <a:p>
            <a:r>
              <a:rPr lang="en-US" dirty="0"/>
              <a:t>UPDATE multiple columns for one row: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9E8BB-1B94-C2C2-26E9-9D8F95900E86}"/>
              </a:ext>
            </a:extLst>
          </p:cNvPr>
          <p:cNvSpPr txBox="1"/>
          <p:nvPr/>
        </p:nvSpPr>
        <p:spPr>
          <a:xfrm>
            <a:off x="1574798" y="3768646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UPDATE artists SET name = ‘Janet Jackson’ WHERE name LIKE ‘</a:t>
            </a:r>
            <a:r>
              <a:rPr lang="en-US" sz="1800" dirty="0" err="1">
                <a:latin typeface="Courier" pitchFamily="2" charset="0"/>
              </a:rPr>
              <a:t>janet</a:t>
            </a:r>
            <a:r>
              <a:rPr lang="en-US" sz="1800" dirty="0">
                <a:latin typeface="Courier" pitchFamily="2" charset="0"/>
              </a:rPr>
              <a:t> Jackson’;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B8436-B912-156F-2C76-0FD4C972FB8F}"/>
              </a:ext>
            </a:extLst>
          </p:cNvPr>
          <p:cNvSpPr txBox="1"/>
          <p:nvPr/>
        </p:nvSpPr>
        <p:spPr>
          <a:xfrm>
            <a:off x="1574798" y="4785757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UPDATE User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SET FirstName = ‘Wesley A.’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= ‘Chambers IV’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UpdatedAt</a:t>
            </a:r>
            <a:r>
              <a:rPr lang="en-US" dirty="0">
                <a:latin typeface="Courier" pitchFamily="2" charset="0"/>
              </a:rPr>
              <a:t> = CURRENT_TIMESTAMP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WHERE </a:t>
            </a:r>
            <a:r>
              <a:rPr lang="en-US" sz="1800" dirty="0" err="1">
                <a:latin typeface="Courier" pitchFamily="2" charset="0"/>
              </a:rPr>
              <a:t>UserID</a:t>
            </a:r>
            <a:r>
              <a:rPr lang="en-US" sz="1800" dirty="0">
                <a:latin typeface="Courier" pitchFamily="2" charset="0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discuss changing multiple rows, which can have a lot of drastic consequences, let’s look at a trick</a:t>
            </a:r>
          </a:p>
          <a:p>
            <a:r>
              <a:rPr lang="en-US" dirty="0"/>
              <a:t>Details aside, queries or statements in SQL are called transactions</a:t>
            </a:r>
          </a:p>
          <a:p>
            <a:r>
              <a:rPr lang="en-US" dirty="0"/>
              <a:t>If you want to see what a transaction will do without doing it, you can put it within a TRANSACTION window and roll it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B8436-B912-156F-2C76-0FD4C972FB8F}"/>
              </a:ext>
            </a:extLst>
          </p:cNvPr>
          <p:cNvSpPr txBox="1"/>
          <p:nvPr/>
        </p:nvSpPr>
        <p:spPr>
          <a:xfrm>
            <a:off x="1574798" y="4459187"/>
            <a:ext cx="1061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BEGIN TRANSACTION;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UPDATE User SET FirstName = ‘Hey, change my name back!’;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SELECT * FROM User;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317271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execute SELECT * FROM User outside the transaction, you will see that all is normal</a:t>
            </a:r>
          </a:p>
          <a:p>
            <a:pPr lvl="1"/>
            <a:r>
              <a:rPr lang="en-US" dirty="0"/>
              <a:t>Thankfully, since you rolled back the transaction, nothing changed</a:t>
            </a:r>
          </a:p>
          <a:p>
            <a:r>
              <a:rPr lang="en-US" dirty="0"/>
              <a:t>This is a good thing to do when UPDATING or DELETING, since it is easy to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93320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All SQL databases are relational databases, but not all databases use SQL or are relational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permanently deletes one or more rows from a table</a:t>
            </a:r>
          </a:p>
          <a:p>
            <a:r>
              <a:rPr lang="en-US" dirty="0"/>
              <a:t>Syntax: DELETE FROM </a:t>
            </a:r>
            <a:r>
              <a:rPr lang="en-US" dirty="0" err="1"/>
              <a:t>table_name</a:t>
            </a:r>
            <a:r>
              <a:rPr lang="en-US" dirty="0"/>
              <a:t> WHERE condition</a:t>
            </a:r>
          </a:p>
          <a:p>
            <a:r>
              <a:rPr lang="en-US" dirty="0"/>
              <a:t>We don’t want to delete anything right now, so we’ll wrap the statement in a rollback transaction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CE210-6C64-8038-0E63-EF3C5EFA9CB0}"/>
              </a:ext>
            </a:extLst>
          </p:cNvPr>
          <p:cNvSpPr txBox="1"/>
          <p:nvPr/>
        </p:nvSpPr>
        <p:spPr>
          <a:xfrm>
            <a:off x="1371599" y="4070185"/>
            <a:ext cx="10796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BEGIN TRANSACTION;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DELETE FROM User;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SELECT * FROM User;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--this is here to help us see what would have happened after our DELETE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--we do</a:t>
            </a:r>
            <a:r>
              <a:rPr lang="en-US" dirty="0">
                <a:latin typeface="Courier" pitchFamily="2" charset="0"/>
              </a:rPr>
              <a:t>n’t</a:t>
            </a:r>
            <a:r>
              <a:rPr lang="en-US" sz="1800" dirty="0">
                <a:latin typeface="Courier" pitchFamily="2" charset="0"/>
              </a:rPr>
              <a:t> need this in order to DELETE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147741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SELECT was executed before the DELETE was rolled back, nothing returned</a:t>
            </a:r>
          </a:p>
          <a:p>
            <a:r>
              <a:rPr lang="en-US" dirty="0"/>
              <a:t>If you SELECT outside of the transaction window, we see that nothing was changed</a:t>
            </a:r>
          </a:p>
          <a:p>
            <a:r>
              <a:rPr lang="en-US" dirty="0"/>
              <a:t>DELETE specific rows: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CE210-6C64-8038-0E63-EF3C5EFA9CB0}"/>
              </a:ext>
            </a:extLst>
          </p:cNvPr>
          <p:cNvSpPr txBox="1"/>
          <p:nvPr/>
        </p:nvSpPr>
        <p:spPr>
          <a:xfrm>
            <a:off x="1371599" y="4462069"/>
            <a:ext cx="10796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BEGIN TRANSACTION;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DELETE FROM songs WHERE id BETWEEN 5 AND 10;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SELECT * FROM songs WHERE id &lt; 11;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--records 5-10 would have been deleted if the rollback did not happen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160894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stands for Create, Read, Update, and Delete</a:t>
            </a:r>
          </a:p>
          <a:p>
            <a:r>
              <a:rPr lang="en-US" dirty="0"/>
              <a:t>CRUD actions are those which only affects records (or rows)</a:t>
            </a:r>
          </a:p>
          <a:p>
            <a:r>
              <a:rPr lang="en-US" dirty="0"/>
              <a:t>We can use SQL to accomplish all the CRUD actions</a:t>
            </a:r>
          </a:p>
        </p:txBody>
      </p:sp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3C2-8833-4F82-66A0-A5F2D27A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200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9EDB-8469-3861-EDB0-B35A93DC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44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CREATE – used to develop a new table, table view, or any other database object</a:t>
            </a:r>
          </a:p>
          <a:p>
            <a:r>
              <a:rPr lang="en-US" dirty="0"/>
              <a:t>ALTER – used to modify any database object</a:t>
            </a:r>
          </a:p>
          <a:p>
            <a:r>
              <a:rPr lang="en-US" dirty="0"/>
              <a:t>DROP – used to delete any database component like the table, column value, or any other object</a:t>
            </a:r>
          </a:p>
          <a:p>
            <a:r>
              <a:rPr lang="en-US" dirty="0"/>
              <a:t>SELECT – used to highlight any row from the table</a:t>
            </a:r>
          </a:p>
          <a:p>
            <a:r>
              <a:rPr lang="en-US" dirty="0"/>
              <a:t>INSERT– used to create a row</a:t>
            </a:r>
          </a:p>
          <a:p>
            <a:r>
              <a:rPr lang="en-US" dirty="0"/>
              <a:t>UPDATE – used to modify or alter the rows (records)</a:t>
            </a:r>
          </a:p>
          <a:p>
            <a:r>
              <a:rPr lang="en-US" dirty="0"/>
              <a:t>DELETE – used to delete rows</a:t>
            </a:r>
          </a:p>
          <a:p>
            <a:r>
              <a:rPr lang="en-US" dirty="0"/>
              <a:t>GRANT – used to provide a user with certain privileges</a:t>
            </a:r>
          </a:p>
          <a:p>
            <a:r>
              <a:rPr lang="en-US" dirty="0"/>
              <a:t>REVOKE – used to take back user privileges</a:t>
            </a:r>
          </a:p>
        </p:txBody>
      </p:sp>
    </p:spTree>
    <p:extLst>
      <p:ext uri="{BB962C8B-B14F-4D97-AF65-F5344CB8AC3E}">
        <p14:creationId xmlns:p14="http://schemas.microsoft.com/office/powerpoint/2010/main" val="386983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D32-3EFE-23C9-F391-A4733124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practice: open your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81B4-1E80-42A3-9BE3-5BEBCCCA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>
                <a:hlinkClick r:id="rId2"/>
              </a:rPr>
              <a:t>sqliteonline.com</a:t>
            </a:r>
            <a:r>
              <a:rPr lang="en-US"/>
              <a:t> and upload the songs database, “my_ipod.sqlite3”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2448D-0560-3CED-7C77-F0DC14C3F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900634"/>
            <a:ext cx="8407400" cy="35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4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In SQL, we create tables using CREATE</a:t>
            </a:r>
          </a:p>
          <a:p>
            <a:r>
              <a:rPr lang="en-US" dirty="0"/>
              <a:t>Let’s begin by creating 2 tables: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3305628"/>
            <a:ext cx="9486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CREATE TABLE User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UserID</a:t>
            </a:r>
            <a:r>
              <a:rPr lang="en-US" sz="1800" dirty="0">
                <a:latin typeface="Courier" pitchFamily="2" charset="0"/>
              </a:rPr>
              <a:t> INTEGER PRIMARY KEY AUTOINCREMENT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FirstName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BirthPlace</a:t>
            </a:r>
            <a:r>
              <a:rPr lang="en-US" sz="1800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CreatedAt</a:t>
            </a:r>
            <a:r>
              <a:rPr lang="en-US" sz="1800" dirty="0">
                <a:latin typeface="Courier" pitchFamily="2" charset="0"/>
              </a:rPr>
              <a:t> DATETIME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UpdatedAt</a:t>
            </a:r>
            <a:r>
              <a:rPr lang="en-US" sz="1800" dirty="0">
                <a:latin typeface="Courier" pitchFamily="2" charset="0"/>
              </a:rPr>
              <a:t> DATETIME NOT NULL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create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129972"/>
            <a:ext cx="9486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CREATE TABLE </a:t>
            </a:r>
            <a:r>
              <a:rPr lang="en-US" dirty="0">
                <a:latin typeface="Courier" pitchFamily="2" charset="0"/>
              </a:rPr>
              <a:t>Favorite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Favorite</a:t>
            </a:r>
            <a:r>
              <a:rPr lang="en-US" sz="1800" dirty="0" err="1">
                <a:latin typeface="Courier" pitchFamily="2" charset="0"/>
              </a:rPr>
              <a:t>ID</a:t>
            </a:r>
            <a:r>
              <a:rPr lang="en-US" sz="1800" dirty="0">
                <a:latin typeface="Courier" pitchFamily="2" charset="0"/>
              </a:rPr>
              <a:t> INTEGER PRIMARY KEY AUTOINCREMENT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UserID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ArtistID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AlbumID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SongID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GenreID</a:t>
            </a:r>
            <a:r>
              <a:rPr lang="en-US" sz="1800" dirty="0">
                <a:latin typeface="Courier" pitchFamily="2" charset="0"/>
              </a:rPr>
              <a:t> INTEGER NOT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CreatedAt</a:t>
            </a:r>
            <a:r>
              <a:rPr lang="en-US" dirty="0">
                <a:latin typeface="Courier" pitchFamily="2" charset="0"/>
              </a:rPr>
              <a:t> DATETIME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UpdatedAt</a:t>
            </a:r>
            <a:r>
              <a:rPr lang="en-US" sz="1800" dirty="0">
                <a:latin typeface="Courier" pitchFamily="2" charset="0"/>
              </a:rPr>
              <a:t> DATETIME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FOREIGN KEY (</a:t>
            </a:r>
            <a:r>
              <a:rPr lang="en-US" dirty="0" err="1">
                <a:latin typeface="Courier" pitchFamily="2" charset="0"/>
              </a:rPr>
              <a:t>UserID</a:t>
            </a:r>
            <a:r>
              <a:rPr lang="en-US" dirty="0">
                <a:latin typeface="Courier" pitchFamily="2" charset="0"/>
              </a:rPr>
              <a:t>) REFERENCES User (</a:t>
            </a:r>
            <a:r>
              <a:rPr lang="en-US" dirty="0" err="1">
                <a:latin typeface="Courier" pitchFamily="2" charset="0"/>
              </a:rPr>
              <a:t>UserID</a:t>
            </a:r>
            <a:r>
              <a:rPr lang="en-US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FOREIGN KE</a:t>
            </a:r>
            <a:r>
              <a:rPr lang="en-US" dirty="0">
                <a:latin typeface="Courier" pitchFamily="2" charset="0"/>
              </a:rPr>
              <a:t>Y (</a:t>
            </a:r>
            <a:r>
              <a:rPr lang="en-US" dirty="0" err="1">
                <a:latin typeface="Courier" pitchFamily="2" charset="0"/>
              </a:rPr>
              <a:t>ArtistID</a:t>
            </a:r>
            <a:r>
              <a:rPr lang="en-US" dirty="0">
                <a:latin typeface="Courier" pitchFamily="2" charset="0"/>
              </a:rPr>
              <a:t>) REFERENCES artists (id),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FOREIGN KEY (</a:t>
            </a:r>
            <a:r>
              <a:rPr lang="en-US" sz="1800" dirty="0" err="1">
                <a:latin typeface="Courier" pitchFamily="2" charset="0"/>
              </a:rPr>
              <a:t>AlbumID</a:t>
            </a:r>
            <a:r>
              <a:rPr lang="en-US" sz="1800" dirty="0">
                <a:latin typeface="Courier" pitchFamily="2" charset="0"/>
              </a:rPr>
              <a:t>) REFERENCES albums (id),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FOREIGN KEY (</a:t>
            </a:r>
            <a:r>
              <a:rPr lang="en-US" dirty="0" err="1">
                <a:latin typeface="Courier" pitchFamily="2" charset="0"/>
              </a:rPr>
              <a:t>SongID</a:t>
            </a:r>
            <a:r>
              <a:rPr lang="en-US" dirty="0">
                <a:latin typeface="Courier" pitchFamily="2" charset="0"/>
              </a:rPr>
              <a:t>) REFERENCES songs (id),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FOREIGN KEY (</a:t>
            </a:r>
            <a:r>
              <a:rPr lang="en-US" sz="1800" dirty="0" err="1">
                <a:latin typeface="Courier" pitchFamily="2" charset="0"/>
              </a:rPr>
              <a:t>GenreID</a:t>
            </a:r>
            <a:r>
              <a:rPr lang="en-US" sz="1800" dirty="0">
                <a:latin typeface="Courier" pitchFamily="2" charset="0"/>
              </a:rPr>
              <a:t>) REFERENCES genres (id)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93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EE4-EBBE-4706-6BFC-37C6300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5400"/>
            <a:ext cx="9486900" cy="1371600"/>
          </a:xfrm>
        </p:spPr>
        <p:txBody>
          <a:bodyPr/>
          <a:lstStyle/>
          <a:p>
            <a:r>
              <a:rPr lang="en-US" dirty="0"/>
              <a:t>SQL command: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F37F-E187-369A-D53A-390F7767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2903"/>
            <a:ext cx="9486901" cy="3918098"/>
          </a:xfrm>
        </p:spPr>
        <p:txBody>
          <a:bodyPr/>
          <a:lstStyle/>
          <a:p>
            <a:r>
              <a:rPr lang="en-US" dirty="0"/>
              <a:t>INSERT adds a row (or record) into an existing table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INSERT INTO TABLE_NAME(column1, column2, …) VALUES (value1, value2, 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DCA7E-C9AF-A381-E868-8BE231E1866B}"/>
              </a:ext>
            </a:extLst>
          </p:cNvPr>
          <p:cNvSpPr txBox="1"/>
          <p:nvPr/>
        </p:nvSpPr>
        <p:spPr>
          <a:xfrm>
            <a:off x="1371599" y="2899228"/>
            <a:ext cx="9486901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INSERT INTO User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FirstName,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BirthPlace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CreatedAt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‘Wesley’,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‘Chambers’,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‘Orlando, Florida’,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CURRENT_DATE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INSERT INTO</a:t>
            </a:r>
            <a:r>
              <a:rPr lang="en-US" sz="1800" dirty="0">
                <a:latin typeface="Courier" pitchFamily="2" charset="0"/>
              </a:rPr>
              <a:t> User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FirstName,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LastName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BirthPlace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CreatedAt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‘Michael’,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‘Jordan’,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‘Brooklyn, New York’,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CURRENT_TIMESTAMP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996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SELECT “reads” tables and returns every record which satisfies the statement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SELECT column1, column2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everything from a table:</a:t>
            </a:r>
          </a:p>
          <a:p>
            <a:endParaRPr lang="en-US" dirty="0"/>
          </a:p>
          <a:p>
            <a:r>
              <a:rPr lang="en-US" dirty="0"/>
              <a:t>SELECT one column from a table: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9" y="4372428"/>
            <a:ext cx="948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artists; --selecting all columns and all rows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1963-0C82-7993-B74A-14ACAB77B64C}"/>
              </a:ext>
            </a:extLst>
          </p:cNvPr>
          <p:cNvSpPr txBox="1"/>
          <p:nvPr/>
        </p:nvSpPr>
        <p:spPr>
          <a:xfrm>
            <a:off x="1625599" y="5403333"/>
            <a:ext cx="948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name FROM songs; --selecting one columns and all rows</a:t>
            </a:r>
          </a:p>
        </p:txBody>
      </p:sp>
    </p:spTree>
    <p:extLst>
      <p:ext uri="{BB962C8B-B14F-4D97-AF65-F5344CB8AC3E}">
        <p14:creationId xmlns:p14="http://schemas.microsoft.com/office/powerpoint/2010/main" val="324192728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1557</Words>
  <Application>Microsoft Macintosh PowerPoint</Application>
  <PresentationFormat>Widescreen</PresentationFormat>
  <Paragraphs>202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Gill Sans MT</vt:lpstr>
      <vt:lpstr>Goudy Old Style</vt:lpstr>
      <vt:lpstr>ClassicFrameVTI</vt:lpstr>
      <vt:lpstr>SQL Part 2: sql fundamentals</vt:lpstr>
      <vt:lpstr>fundamentals of sql</vt:lpstr>
      <vt:lpstr>crud</vt:lpstr>
      <vt:lpstr>sql commands</vt:lpstr>
      <vt:lpstr>practice: open your database</vt:lpstr>
      <vt:lpstr>sql command: create</vt:lpstr>
      <vt:lpstr>sql command: create</vt:lpstr>
      <vt:lpstr>SQL command: insert</vt:lpstr>
      <vt:lpstr>sql command: SELECT</vt:lpstr>
      <vt:lpstr>sql command: SELECT</vt:lpstr>
      <vt:lpstr>sql command: SELECT</vt:lpstr>
      <vt:lpstr>SQL LOGICAL OPERATORS</vt:lpstr>
      <vt:lpstr>SQL LOGICAL OPERATORS</vt:lpstr>
      <vt:lpstr>SQL comparison OPERATORS</vt:lpstr>
      <vt:lpstr>sql comparison operators</vt:lpstr>
      <vt:lpstr>Summary</vt:lpstr>
      <vt:lpstr>sql command: update</vt:lpstr>
      <vt:lpstr>sql command: update</vt:lpstr>
      <vt:lpstr>sql command: update</vt:lpstr>
      <vt:lpstr>sql command: delete</vt:lpstr>
      <vt:lpstr>sql command: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5</cp:revision>
  <dcterms:created xsi:type="dcterms:W3CDTF">2023-03-08T19:48:17Z</dcterms:created>
  <dcterms:modified xsi:type="dcterms:W3CDTF">2023-04-26T23:15:02Z</dcterms:modified>
</cp:coreProperties>
</file>