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306" r:id="rId5"/>
    <p:sldId id="263" r:id="rId6"/>
    <p:sldId id="307" r:id="rId7"/>
    <p:sldId id="309" r:id="rId8"/>
    <p:sldId id="310" r:id="rId9"/>
    <p:sldId id="311" r:id="rId10"/>
    <p:sldId id="314" r:id="rId11"/>
    <p:sldId id="312" r:id="rId12"/>
    <p:sldId id="313" r:id="rId13"/>
    <p:sldId id="308" r:id="rId14"/>
    <p:sldId id="297" r:id="rId15"/>
    <p:sldId id="315" r:id="rId16"/>
    <p:sldId id="298" r:id="rId17"/>
    <p:sldId id="299" r:id="rId18"/>
    <p:sldId id="316" r:id="rId19"/>
    <p:sldId id="317" r:id="rId20"/>
    <p:sldId id="265" r:id="rId21"/>
    <p:sldId id="318" r:id="rId22"/>
    <p:sldId id="300" r:id="rId23"/>
    <p:sldId id="319" r:id="rId24"/>
    <p:sldId id="320" r:id="rId25"/>
    <p:sldId id="321" r:id="rId26"/>
    <p:sldId id="301" r:id="rId27"/>
    <p:sldId id="266" r:id="rId28"/>
    <p:sldId id="322" r:id="rId29"/>
    <p:sldId id="323" r:id="rId30"/>
    <p:sldId id="302" r:id="rId31"/>
    <p:sldId id="303" r:id="rId32"/>
    <p:sldId id="304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23"/>
    <p:restoredTop sz="93243"/>
  </p:normalViewPr>
  <p:slideViewPr>
    <p:cSldViewPr snapToGrid="0">
      <p:cViewPr>
        <p:scale>
          <a:sx n="40" d="100"/>
          <a:sy n="40" d="100"/>
        </p:scale>
        <p:origin x="20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9137-D9D7-CA48-85A8-B0DED119EECF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053B-5906-4749-BFDA-8D8D5F9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name FROM songs WHERE </a:t>
            </a:r>
            <a:r>
              <a:rPr lang="en-US" dirty="0" err="1"/>
              <a:t>album_id</a:t>
            </a:r>
            <a:r>
              <a:rPr lang="en-US" dirty="0"/>
              <a:t> &lt; 65 AND name &lt;&gt; ‘Ironic’;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1053B-5906-4749-BFDA-8D8D5F9E07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SQL Part 3: 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If you are selecting from one table and you want or need a column from another linked to the first, use a JOIN since it can bring columns together from distinct tables</a:t>
            </a:r>
          </a:p>
          <a:p>
            <a:r>
              <a:rPr lang="en-US" dirty="0"/>
              <a:t>An INNER JOIN will return every record where the join statement is true in both tables</a:t>
            </a:r>
          </a:p>
          <a:p>
            <a:r>
              <a:rPr lang="en-US" dirty="0"/>
              <a:t>A LEFT JOIN will return everything selected from the left (or base) table even if there are no matches between the 2 tables</a:t>
            </a:r>
          </a:p>
        </p:txBody>
      </p:sp>
    </p:spTree>
    <p:extLst>
      <p:ext uri="{BB962C8B-B14F-4D97-AF65-F5344CB8AC3E}">
        <p14:creationId xmlns:p14="http://schemas.microsoft.com/office/powerpoint/2010/main" val="12105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using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You can use multiple JOIN statements in the same query: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52488"/>
            <a:ext cx="9486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 AS artist,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 AS song,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 AS minutes,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 AS album,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albums.label</a:t>
            </a:r>
            <a:r>
              <a:rPr lang="en-US" dirty="0">
                <a:latin typeface="Courier" pitchFamily="2" charset="0"/>
              </a:rPr>
              <a:t> AS label,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albums.year_released</a:t>
            </a:r>
            <a:r>
              <a:rPr lang="en-US" dirty="0">
                <a:latin typeface="Courier" pitchFamily="2" charset="0"/>
              </a:rPr>
              <a:t> AS released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songs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artists.id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albums.artist_id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27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using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You can also JOIN to a dataset formed by a subquery: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JOIN multiple times to the same table, so long as you distinguish each JOIN with an alias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52488"/>
            <a:ext cx="9486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songSubquery.name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songSubquery.length</a:t>
            </a:r>
            <a:r>
              <a:rPr lang="en-US" dirty="0">
                <a:latin typeface="Courier" pitchFamily="2" charset="0"/>
              </a:rPr>
              <a:t>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(SELECT * FROM songs) AS </a:t>
            </a:r>
            <a:r>
              <a:rPr lang="en-US" dirty="0" err="1">
                <a:latin typeface="Courier" pitchFamily="2" charset="0"/>
              </a:rPr>
              <a:t>songSubquery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7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JOIN uses logical relationships between tables to return data from those tables</a:t>
            </a:r>
          </a:p>
          <a:p>
            <a:r>
              <a:rPr lang="en-US" dirty="0"/>
              <a:t>A set operation is different in that it combines 2 or more datasets into a single result (or dataset)</a:t>
            </a:r>
          </a:p>
        </p:txBody>
      </p:sp>
    </p:spTree>
    <p:extLst>
      <p:ext uri="{BB962C8B-B14F-4D97-AF65-F5344CB8AC3E}">
        <p14:creationId xmlns:p14="http://schemas.microsoft.com/office/powerpoint/2010/main" val="326472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UNION ALL stacks datasets on top of each other</a:t>
            </a:r>
          </a:p>
          <a:p>
            <a:r>
              <a:rPr lang="en-US" dirty="0"/>
              <a:t>The only rule is that both datasets must have the same number and type of columns</a:t>
            </a:r>
          </a:p>
          <a:p>
            <a:r>
              <a:rPr lang="en-US" dirty="0"/>
              <a:t>Moreover, the columns in the top dataset are the columns for the result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4372428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 –a dataset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 ALL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updated_at</a:t>
            </a:r>
            <a:r>
              <a:rPr lang="en-US" sz="1800" dirty="0">
                <a:latin typeface="Courier" pitchFamily="2" charset="0"/>
              </a:rPr>
              <a:t> FROM albums –another dataset</a:t>
            </a:r>
          </a:p>
        </p:txBody>
      </p:sp>
    </p:spTree>
    <p:extLst>
      <p:ext uri="{BB962C8B-B14F-4D97-AF65-F5344CB8AC3E}">
        <p14:creationId xmlns:p14="http://schemas.microsoft.com/office/powerpoint/2010/main" val="324192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UNION (without the ALL) will do the same thing </a:t>
            </a:r>
            <a:r>
              <a:rPr lang="en-US" b="1" dirty="0"/>
              <a:t>except</a:t>
            </a:r>
            <a:r>
              <a:rPr lang="en-US" dirty="0"/>
              <a:t> it will eliminate any row in the bottom dataset that is a duplicate of a row in the top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statement will only return the actual number of records in the songs table</a:t>
            </a:r>
          </a:p>
          <a:p>
            <a:r>
              <a:rPr lang="en-US" dirty="0"/>
              <a:t>UNION ALL would return twice that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9" y="3000830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songs;</a:t>
            </a:r>
          </a:p>
        </p:txBody>
      </p:sp>
    </p:spTree>
    <p:extLst>
      <p:ext uri="{BB962C8B-B14F-4D97-AF65-F5344CB8AC3E}">
        <p14:creationId xmlns:p14="http://schemas.microsoft.com/office/powerpoint/2010/main" val="141677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Explain why it does or doesn’t matter whether UNION or UNION ALL is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625598" y="2959478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UNION –-or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sz="1800" dirty="0">
                <a:latin typeface="Courier" pitchFamily="2" charset="0"/>
              </a:rPr>
              <a:t>NION ALL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</a:t>
            </a:r>
            <a:r>
              <a:rPr lang="en-US" sz="1800" dirty="0" err="1">
                <a:latin typeface="Courier" pitchFamily="2" charset="0"/>
              </a:rPr>
              <a:t>updated_at</a:t>
            </a:r>
            <a:r>
              <a:rPr lang="en-US" sz="1800" dirty="0">
                <a:latin typeface="Courier" pitchFamily="2" charset="0"/>
              </a:rPr>
              <a:t> FROM songs;</a:t>
            </a:r>
          </a:p>
        </p:txBody>
      </p:sp>
    </p:spTree>
    <p:extLst>
      <p:ext uri="{BB962C8B-B14F-4D97-AF65-F5344CB8AC3E}">
        <p14:creationId xmlns:p14="http://schemas.microsoft.com/office/powerpoint/2010/main" val="311262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INTERSECT is similar to UNION and UNION ALL in that INTERSECT SELECT statements must be of the same number and datatype</a:t>
            </a:r>
          </a:p>
          <a:p>
            <a:r>
              <a:rPr lang="en-US" dirty="0"/>
              <a:t>However, INTERSECT doesn’t stack datasets</a:t>
            </a:r>
          </a:p>
          <a:p>
            <a:r>
              <a:rPr lang="en-US" dirty="0"/>
              <a:t>Rather, it returns the intersection of 2 or more datasets: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4029905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name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 FROM albums;</a:t>
            </a:r>
          </a:p>
        </p:txBody>
      </p:sp>
    </p:spTree>
    <p:extLst>
      <p:ext uri="{BB962C8B-B14F-4D97-AF65-F5344CB8AC3E}">
        <p14:creationId xmlns:p14="http://schemas.microsoft.com/office/powerpoint/2010/main" val="117849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Let’s run SELECT COUNT on </a:t>
            </a:r>
            <a:r>
              <a:rPr lang="en-US" dirty="0" err="1"/>
              <a:t>album_id</a:t>
            </a:r>
            <a:r>
              <a:rPr lang="en-US" dirty="0"/>
              <a:t> to see how many albums share a name with one of the included songs: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3017536"/>
            <a:ext cx="10617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COUNT(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) FROM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, name 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1800" dirty="0">
                <a:latin typeface="Courier" pitchFamily="2" charset="0"/>
              </a:rPr>
              <a:t>SELECT id, name 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645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Sometimes, of course, there are no columns in common and nothing is returned: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574798" y="3017536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, name, </a:t>
            </a:r>
            <a:r>
              <a:rPr lang="en-US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songs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INTERSECT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id, name, </a:t>
            </a:r>
            <a:r>
              <a:rPr lang="en-US" sz="1800" dirty="0" err="1">
                <a:latin typeface="Courier" pitchFamily="2" charset="0"/>
              </a:rPr>
              <a:t>created_at</a:t>
            </a:r>
            <a:r>
              <a:rPr lang="en-US" sz="1800" dirty="0">
                <a:latin typeface="Courier" pitchFamily="2" charset="0"/>
              </a:rPr>
              <a:t> FROM albums;</a:t>
            </a:r>
          </a:p>
        </p:txBody>
      </p:sp>
    </p:spTree>
    <p:extLst>
      <p:ext uri="{BB962C8B-B14F-4D97-AF65-F5344CB8AC3E}">
        <p14:creationId xmlns:p14="http://schemas.microsoft.com/office/powerpoint/2010/main" val="24779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relationships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last set of notes, we learned how to execute basic operations on databases using SQL</a:t>
            </a:r>
          </a:p>
          <a:p>
            <a:r>
              <a:rPr lang="en-US" dirty="0"/>
              <a:t>Now, we’re going to learn how to create relationships between tables (or how to implement a relational database) in SQL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Unlike INTERSECT, EXCEPT returns all records from the first SELECT statement that aren’t in the second</a:t>
            </a:r>
          </a:p>
          <a:p>
            <a:r>
              <a:rPr lang="en-US" dirty="0"/>
              <a:t>Basically, it looks at the first dataset and eliminates any of its records that match what gets returned in the second dataset</a:t>
            </a:r>
          </a:p>
          <a:p>
            <a:r>
              <a:rPr lang="en-US" dirty="0"/>
              <a:t>Like UNION and INTERSECT, the columns in the SELECT statements must be of the same number and data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4322-149F-461B-F6C6-68EDC9B26456}"/>
              </a:ext>
            </a:extLst>
          </p:cNvPr>
          <p:cNvSpPr txBox="1"/>
          <p:nvPr/>
        </p:nvSpPr>
        <p:spPr>
          <a:xfrm>
            <a:off x="1574798" y="4715704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  <a:r>
              <a:rPr lang="en-US" dirty="0">
                <a:latin typeface="Courier" pitchFamily="2" charset="0"/>
              </a:rPr>
              <a:t> name </a:t>
            </a:r>
            <a:r>
              <a:rPr lang="en-US" sz="1800" dirty="0">
                <a:latin typeface="Courier" pitchFamily="2" charset="0"/>
              </a:rPr>
              <a:t>FROM songs WHERE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 &lt; 65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EXCEPT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name FROM songs WHERE name = ‘Ironic’;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What simpler query can more efficiently get the same result as the SELECT statement just shown?</a:t>
            </a:r>
          </a:p>
          <a:p>
            <a:pPr lvl="1"/>
            <a:r>
              <a:rPr lang="en-US" dirty="0"/>
              <a:t>Use COUNT to ensure your answer returns the same number of results</a:t>
            </a:r>
          </a:p>
        </p:txBody>
      </p:sp>
    </p:spTree>
    <p:extLst>
      <p:ext uri="{BB962C8B-B14F-4D97-AF65-F5344CB8AC3E}">
        <p14:creationId xmlns:p14="http://schemas.microsoft.com/office/powerpoint/2010/main" val="147506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SQL allows you to create temporary tables, which are stored in an accessible “temp” database</a:t>
            </a:r>
          </a:p>
          <a:p>
            <a:r>
              <a:rPr lang="en-US" dirty="0"/>
              <a:t>It is like creating an actual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42141" y="3494314"/>
            <a:ext cx="1061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CREATE TEMPORARY TABLE </a:t>
            </a:r>
            <a:r>
              <a:rPr lang="en-US" sz="1800" dirty="0" err="1">
                <a:latin typeface="Courier" pitchFamily="2" charset="0"/>
              </a:rPr>
              <a:t>MusicNames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MusicNameID</a:t>
            </a:r>
            <a:r>
              <a:rPr lang="en-US" sz="1800" dirty="0">
                <a:latin typeface="Courier" pitchFamily="2" charset="0"/>
              </a:rPr>
              <a:t> INTEGER PRIMARY KEY AUTOINCREMENT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ArtistName</a:t>
            </a:r>
            <a:r>
              <a:rPr lang="en-US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SongName</a:t>
            </a:r>
            <a:r>
              <a:rPr lang="en-US" sz="1800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AlbumName</a:t>
            </a:r>
            <a:r>
              <a:rPr lang="en-US" dirty="0">
                <a:latin typeface="Courier" pitchFamily="2" charset="0"/>
              </a:rPr>
              <a:t> VARCHAR NOT NULL,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</a:t>
            </a:r>
            <a:r>
              <a:rPr lang="en-US" dirty="0" err="1"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 VARCHAR NOT NULL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848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371600" y="1955800"/>
            <a:ext cx="839288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INSERT INTO </a:t>
            </a:r>
            <a:r>
              <a:rPr lang="en-US" sz="1800" dirty="0" err="1">
                <a:latin typeface="Courier" pitchFamily="2" charset="0"/>
              </a:rPr>
              <a:t>MusicNames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ArtistName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SongName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GenreName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)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art.name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</a:t>
            </a:r>
            <a:r>
              <a:rPr lang="en-US" sz="1800" dirty="0" err="1">
                <a:latin typeface="Courier" pitchFamily="2" charset="0"/>
              </a:rPr>
              <a:t>al.name</a:t>
            </a:r>
            <a:r>
              <a:rPr lang="en-US" sz="18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g.name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albums al –-we did not use AS before the alias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songs s ON </a:t>
            </a:r>
            <a:r>
              <a:rPr lang="en-US" dirty="0" err="1">
                <a:latin typeface="Courier" pitchFamily="2" charset="0"/>
              </a:rPr>
              <a:t>al.id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s.album_id</a:t>
            </a:r>
            <a:r>
              <a:rPr lang="en-US" dirty="0">
                <a:latin typeface="Courier" pitchFamily="2" charset="0"/>
              </a:rPr>
              <a:t> –-that is allowed!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genres g ON </a:t>
            </a:r>
            <a:r>
              <a:rPr lang="en-US" sz="1800" dirty="0" err="1">
                <a:latin typeface="Courier" pitchFamily="2" charset="0"/>
              </a:rPr>
              <a:t>al.genre_id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g.id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art ON </a:t>
            </a:r>
            <a:r>
              <a:rPr lang="en-US" dirty="0" err="1">
                <a:latin typeface="Courier" pitchFamily="2" charset="0"/>
              </a:rPr>
              <a:t>al.artist_id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art.id</a:t>
            </a:r>
            <a:r>
              <a:rPr lang="en-US" dirty="0">
                <a:latin typeface="Courier" pitchFamily="2" charset="0"/>
              </a:rPr>
              <a:t>;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A540F-175A-267B-001D-3999E3A20A4D}"/>
              </a:ext>
            </a:extLst>
          </p:cNvPr>
          <p:cNvSpPr txBox="1"/>
          <p:nvPr/>
        </p:nvSpPr>
        <p:spPr>
          <a:xfrm>
            <a:off x="5442860" y="1955800"/>
            <a:ext cx="839288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--select whatever you want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MusicNames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genres ON </a:t>
            </a:r>
            <a:r>
              <a:rPr lang="en-US" sz="1800" dirty="0" err="1">
                <a:latin typeface="Courier" pitchFamily="2" charset="0"/>
              </a:rPr>
              <a:t>mn.GenreName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genres.name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713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To get rid of a TEMP table:</a:t>
            </a:r>
          </a:p>
          <a:p>
            <a:endParaRPr lang="en-US" dirty="0"/>
          </a:p>
          <a:p>
            <a:r>
              <a:rPr lang="en-US" dirty="0"/>
              <a:t>In our case: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1A5A-2D82-858A-7869-B3BB97080BCD}"/>
              </a:ext>
            </a:extLst>
          </p:cNvPr>
          <p:cNvSpPr txBox="1"/>
          <p:nvPr/>
        </p:nvSpPr>
        <p:spPr>
          <a:xfrm>
            <a:off x="1542141" y="2710546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DROP TABLE </a:t>
            </a:r>
            <a:r>
              <a:rPr lang="en-US" sz="1800" dirty="0" err="1">
                <a:latin typeface="Courier" pitchFamily="2" charset="0"/>
              </a:rPr>
              <a:t>table_name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621698"/>
            <a:ext cx="106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DROP TABLE </a:t>
            </a:r>
            <a:r>
              <a:rPr lang="en-US" sz="1800" dirty="0" err="1">
                <a:latin typeface="Courier" pitchFamily="2" charset="0"/>
              </a:rPr>
              <a:t>MusicNames</a:t>
            </a:r>
            <a:r>
              <a:rPr lang="en-US" sz="1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44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KEYWORD: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DISTINCT ensures you don’t get any repeated values in columns that might have more than one of the same value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/>
              <a:t>SELECT DISTINCT(column1), column2 FROM </a:t>
            </a:r>
            <a:r>
              <a:rPr lang="en-US" dirty="0" err="1"/>
              <a:t>table_name</a:t>
            </a:r>
            <a:r>
              <a:rPr lang="en-US" dirty="0"/>
              <a:t> WHERE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882954"/>
            <a:ext cx="10617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DISTINCT(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) FROM songs; --returns 71 records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--vs.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album_id</a:t>
            </a:r>
            <a:r>
              <a:rPr lang="en-US" sz="1800" dirty="0">
                <a:latin typeface="Courier" pitchFamily="2" charset="0"/>
              </a:rPr>
              <a:t> FROM songs; --returns 799 records</a:t>
            </a:r>
          </a:p>
        </p:txBody>
      </p:sp>
    </p:spTree>
    <p:extLst>
      <p:ext uri="{BB962C8B-B14F-4D97-AF65-F5344CB8AC3E}">
        <p14:creationId xmlns:p14="http://schemas.microsoft.com/office/powerpoint/2010/main" val="6037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8886"/>
            <a:ext cx="9486900" cy="1371600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71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You’ll likely want to sort the results you get from queries</a:t>
            </a:r>
          </a:p>
          <a:p>
            <a:r>
              <a:rPr lang="en-US" dirty="0"/>
              <a:t>The records (or rows) in a table are usually not ordered, therefore, you end up viewing the rows randomly</a:t>
            </a:r>
          </a:p>
          <a:p>
            <a:r>
              <a:rPr lang="en-US" dirty="0"/>
              <a:t>SQL sorting allows you to arrange the rows as per your preference</a:t>
            </a:r>
          </a:p>
          <a:p>
            <a:r>
              <a:rPr lang="en-US" dirty="0"/>
              <a:t>This is enabled by the ORDER BY and GROUP BY clauses</a:t>
            </a:r>
          </a:p>
        </p:txBody>
      </p:sp>
    </p:spTree>
    <p:extLst>
      <p:ext uri="{BB962C8B-B14F-4D97-AF65-F5344CB8AC3E}">
        <p14:creationId xmlns:p14="http://schemas.microsoft.com/office/powerpoint/2010/main" val="42059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9230"/>
            <a:ext cx="9486900" cy="1371600"/>
          </a:xfrm>
        </p:spPr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7533"/>
            <a:ext cx="9486901" cy="3918098"/>
          </a:xfrm>
        </p:spPr>
        <p:txBody>
          <a:bodyPr/>
          <a:lstStyle/>
          <a:p>
            <a:r>
              <a:rPr lang="en-US" dirty="0"/>
              <a:t>ORDER BY sorts results either in ascending or descending order</a:t>
            </a:r>
          </a:p>
          <a:p>
            <a:r>
              <a:rPr lang="en-US" dirty="0"/>
              <a:t>Different types of sorting include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2931389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--sorting by one column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column FROM </a:t>
            </a:r>
            <a:r>
              <a:rPr lang="en-US" sz="1800" dirty="0" err="1">
                <a:latin typeface="Courier" pitchFamily="2" charset="0"/>
              </a:rPr>
              <a:t>table_name</a:t>
            </a:r>
            <a:r>
              <a:rPr lang="en-US" sz="1800" dirty="0">
                <a:latin typeface="Courier" pitchFamily="2" charset="0"/>
              </a:rPr>
              <a:t> ORDER BY </a:t>
            </a:r>
            <a:r>
              <a:rPr lang="en-US" sz="1800" dirty="0" err="1">
                <a:latin typeface="Courier" pitchFamily="2" charset="0"/>
              </a:rPr>
              <a:t>sort_column</a:t>
            </a:r>
            <a:r>
              <a:rPr lang="en-US" sz="1800" dirty="0">
                <a:latin typeface="Courier" pitchFamily="2" charset="0"/>
              </a:rPr>
              <a:t> [ASC | DESC]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--sorting by multiple columns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column FROM </a:t>
            </a:r>
            <a:r>
              <a:rPr lang="en-US" dirty="0" err="1">
                <a:latin typeface="Courier" pitchFamily="2" charset="0"/>
              </a:rPr>
              <a:t>table_name</a:t>
            </a:r>
            <a:r>
              <a:rPr lang="en-US" dirty="0">
                <a:latin typeface="Courier" pitchFamily="2" charset="0"/>
              </a:rPr>
              <a:t> ORDER BY column1, column2 [ASC | DESC]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8C14F-D465-AAC2-42E5-AD7FA9F7A48B}"/>
              </a:ext>
            </a:extLst>
          </p:cNvPr>
          <p:cNvSpPr txBox="1"/>
          <p:nvPr/>
        </p:nvSpPr>
        <p:spPr>
          <a:xfrm>
            <a:off x="1574798" y="4771880"/>
            <a:ext cx="10617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* FROM albums ORDER BY </a:t>
            </a:r>
            <a:r>
              <a:rPr lang="en-US" sz="1800" dirty="0" err="1">
                <a:latin typeface="Courier" pitchFamily="2" charset="0"/>
              </a:rPr>
              <a:t>artist_id</a:t>
            </a:r>
            <a:r>
              <a:rPr lang="en-US" sz="1800" dirty="0">
                <a:latin typeface="Courier" pitchFamily="2" charset="0"/>
              </a:rPr>
              <a:t>, name;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SELECT 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 AS album, 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 AS song, </a:t>
            </a:r>
            <a:r>
              <a:rPr lang="en-US" dirty="0" err="1">
                <a:latin typeface="Courier" pitchFamily="2" charset="0"/>
              </a:rPr>
              <a:t>artists.name</a:t>
            </a:r>
            <a:r>
              <a:rPr lang="en-US" dirty="0">
                <a:latin typeface="Courier" pitchFamily="2" charset="0"/>
              </a:rPr>
              <a:t> AS artist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albums.artist_id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artists.id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album, song desc;</a:t>
            </a:r>
          </a:p>
        </p:txBody>
      </p:sp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sorting: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GROUP BY organizes similar data into clusters</a:t>
            </a:r>
          </a:p>
          <a:p>
            <a:r>
              <a:rPr lang="en-US" dirty="0"/>
              <a:t>It is used before making the ORDER BY statement and after using the WHERE clause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980925"/>
            <a:ext cx="10617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column1, column2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table_name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condition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column1, column2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ORDER BY column1, column2</a:t>
            </a:r>
          </a:p>
        </p:txBody>
      </p:sp>
    </p:spTree>
    <p:extLst>
      <p:ext uri="{BB962C8B-B14F-4D97-AF65-F5344CB8AC3E}">
        <p14:creationId xmlns:p14="http://schemas.microsoft.com/office/powerpoint/2010/main" val="4009026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4200"/>
            <a:ext cx="9486900" cy="1371600"/>
          </a:xfrm>
        </p:spPr>
        <p:txBody>
          <a:bodyPr/>
          <a:lstStyle/>
          <a:p>
            <a:r>
              <a:rPr lang="en-US" dirty="0"/>
              <a:t>sorting: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2503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GROUP BY removes duplicate rows based on the column values, but GROUP BY should not be relied on to remove duplicates</a:t>
            </a:r>
          </a:p>
          <a:p>
            <a:pPr lvl="1"/>
            <a:r>
              <a:rPr lang="en-US" dirty="0"/>
              <a:t>Instead, use DISTINCT to remove duplicates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05AF-EAD1-D0AB-1F1E-C19F429B97B3}"/>
              </a:ext>
            </a:extLst>
          </p:cNvPr>
          <p:cNvSpPr txBox="1"/>
          <p:nvPr/>
        </p:nvSpPr>
        <p:spPr>
          <a:xfrm>
            <a:off x="1574798" y="3360442"/>
            <a:ext cx="10617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 </a:t>
            </a:r>
            <a:r>
              <a:rPr lang="en-US" sz="1800" dirty="0" err="1">
                <a:latin typeface="Courier" pitchFamily="2" charset="0"/>
              </a:rPr>
              <a:t>songs.name</a:t>
            </a:r>
            <a:r>
              <a:rPr lang="en-US" sz="1800" dirty="0">
                <a:latin typeface="Courier" pitchFamily="2" charset="0"/>
              </a:rPr>
              <a:t> AS song, </a:t>
            </a:r>
            <a:r>
              <a:rPr lang="en-US" sz="1800" dirty="0" err="1">
                <a:latin typeface="Courier" pitchFamily="2" charset="0"/>
              </a:rPr>
              <a:t>albums.name</a:t>
            </a:r>
            <a:r>
              <a:rPr lang="en-US" sz="1800" dirty="0">
                <a:latin typeface="Courier" pitchFamily="2" charset="0"/>
              </a:rPr>
              <a:t> AS album, </a:t>
            </a:r>
            <a:r>
              <a:rPr lang="en-US" sz="1800" dirty="0" err="1">
                <a:latin typeface="Courier" pitchFamily="2" charset="0"/>
              </a:rPr>
              <a:t>artists.name</a:t>
            </a:r>
            <a:r>
              <a:rPr lang="en-US" sz="1800" dirty="0">
                <a:latin typeface="Courier" pitchFamily="2" charset="0"/>
              </a:rPr>
              <a:t> AS artist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INNER JOIN albums ON </a:t>
            </a:r>
            <a:r>
              <a:rPr lang="en-US" sz="1800" dirty="0" err="1">
                <a:latin typeface="Courier" pitchFamily="2" charset="0"/>
              </a:rPr>
              <a:t>songs.album_id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albums.id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artists ON </a:t>
            </a:r>
            <a:r>
              <a:rPr lang="en-US" dirty="0" err="1">
                <a:latin typeface="Courier" pitchFamily="2" charset="0"/>
              </a:rPr>
              <a:t>albums.artist_id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artists.id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GROUP BY album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</a:t>
            </a:r>
            <a:r>
              <a:rPr lang="en-US">
                <a:latin typeface="Courier" pitchFamily="2" charset="0"/>
              </a:rPr>
              <a:t>BY album, song;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 is a collection of data items with </a:t>
            </a:r>
            <a:r>
              <a:rPr lang="en-US" b="1" dirty="0"/>
              <a:t>pre-defined</a:t>
            </a:r>
            <a:r>
              <a:rPr lang="en-US" dirty="0"/>
              <a:t> relationships between them</a:t>
            </a:r>
          </a:p>
          <a:p>
            <a:pPr lvl="1"/>
            <a:r>
              <a:rPr lang="en-US" dirty="0"/>
              <a:t>Items are organized as a set of tables</a:t>
            </a:r>
          </a:p>
          <a:p>
            <a:pPr lvl="1"/>
            <a:r>
              <a:rPr lang="en-US" dirty="0"/>
              <a:t>Tables have columns (properties) and rows (records)</a:t>
            </a:r>
          </a:p>
          <a:p>
            <a:pPr lvl="1"/>
            <a:r>
              <a:rPr lang="en-US" dirty="0"/>
              <a:t>Primary keys are unique identifiers that distinguish individual records (rows) in a table</a:t>
            </a:r>
          </a:p>
          <a:p>
            <a:pPr lvl="1"/>
            <a:r>
              <a:rPr lang="en-US" dirty="0"/>
              <a:t>Foreign keys (primary keys from other tables) link tables within a database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discuss changing multiple rows, which can have a lot of drastic consequences, let’s look at a trick</a:t>
            </a:r>
          </a:p>
          <a:p>
            <a:r>
              <a:rPr lang="en-US" dirty="0"/>
              <a:t>Details aside, queries or statements in SQL are called transactions</a:t>
            </a:r>
          </a:p>
          <a:p>
            <a:r>
              <a:rPr lang="en-US" dirty="0"/>
              <a:t>If you want to see what a transaction will do without doing it, you can put it within a TRANSACTION window and roll it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B8436-B912-156F-2C76-0FD4C972FB8F}"/>
              </a:ext>
            </a:extLst>
          </p:cNvPr>
          <p:cNvSpPr txBox="1"/>
          <p:nvPr/>
        </p:nvSpPr>
        <p:spPr>
          <a:xfrm>
            <a:off x="1574798" y="4459187"/>
            <a:ext cx="1061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UPDATE User SET FirstName = ‘Hey, change my name back!’;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317271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execute SELECT * FROM User outside the transaction, you will see that all is normal</a:t>
            </a:r>
          </a:p>
          <a:p>
            <a:pPr lvl="1"/>
            <a:r>
              <a:rPr lang="en-US" dirty="0"/>
              <a:t>Thankfully, since you rolled back the transaction, nothing changed</a:t>
            </a:r>
          </a:p>
          <a:p>
            <a:r>
              <a:rPr lang="en-US" dirty="0"/>
              <a:t>This is a good thing to do when UPDATING or DELETING, since it is easy to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320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permanently deletes one or more rows from a table</a:t>
            </a:r>
          </a:p>
          <a:p>
            <a:r>
              <a:rPr lang="en-US" dirty="0"/>
              <a:t>Syntax: DELETE FROM </a:t>
            </a:r>
            <a:r>
              <a:rPr lang="en-US" dirty="0" err="1"/>
              <a:t>table_name</a:t>
            </a:r>
            <a:r>
              <a:rPr lang="en-US" dirty="0"/>
              <a:t> WHERE condition</a:t>
            </a:r>
          </a:p>
          <a:p>
            <a:r>
              <a:rPr lang="en-US" dirty="0"/>
              <a:t>We don’t want to delete anything right now, so we’ll wrap the statement in a rollback 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070185"/>
            <a:ext cx="1079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User;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User;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--this is here to help us see what would have happened after our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--we do</a:t>
            </a:r>
            <a:r>
              <a:rPr lang="en-US" dirty="0">
                <a:latin typeface="Courier" pitchFamily="2" charset="0"/>
              </a:rPr>
              <a:t>n’t</a:t>
            </a:r>
            <a:r>
              <a:rPr lang="en-US" sz="1800" dirty="0">
                <a:latin typeface="Courier" pitchFamily="2" charset="0"/>
              </a:rPr>
              <a:t> need this in order to DELETE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477415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SELECT was executed before the DELETE was rolled back, nothing returned</a:t>
            </a:r>
          </a:p>
          <a:p>
            <a:r>
              <a:rPr lang="en-US" dirty="0"/>
              <a:t>If you SELECT outside of the transaction window, we see that nothing was changed</a:t>
            </a:r>
          </a:p>
          <a:p>
            <a:r>
              <a:rPr lang="en-US" dirty="0"/>
              <a:t>DELETE specific rows: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CE210-6C64-8038-0E63-EF3C5EFA9CB0}"/>
              </a:ext>
            </a:extLst>
          </p:cNvPr>
          <p:cNvSpPr txBox="1"/>
          <p:nvPr/>
        </p:nvSpPr>
        <p:spPr>
          <a:xfrm>
            <a:off x="1371599" y="4462069"/>
            <a:ext cx="10796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BEGIN TRANSACTION;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DELETE FROM songs WHERE id BETWEEN 5 AND 10;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SELECT * FROM songs WHERE id &lt; 11;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--records 5-10 would have been deleted if the rollback did not happen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6089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0486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88789"/>
            <a:ext cx="9486901" cy="3918098"/>
          </a:xfrm>
        </p:spPr>
        <p:txBody>
          <a:bodyPr>
            <a:noAutofit/>
          </a:bodyPr>
          <a:lstStyle/>
          <a:p>
            <a:r>
              <a:rPr lang="en-US" dirty="0"/>
              <a:t>A JOIN is used to combine results across several tables</a:t>
            </a:r>
          </a:p>
          <a:p>
            <a:r>
              <a:rPr lang="en-US" dirty="0"/>
              <a:t>There are several scenarios in which this might occur:</a:t>
            </a:r>
          </a:p>
          <a:p>
            <a:pPr lvl="1"/>
            <a:r>
              <a:rPr lang="en-US" dirty="0"/>
              <a:t>If a user wants to access several tables from a statement</a:t>
            </a:r>
          </a:p>
          <a:p>
            <a:pPr lvl="1"/>
            <a:r>
              <a:rPr lang="en-US" dirty="0"/>
              <a:t>If a user wants to combine rows in order to obtain data using the SELECT statement</a:t>
            </a:r>
          </a:p>
          <a:p>
            <a:r>
              <a:rPr lang="en-US" dirty="0"/>
              <a:t>Combining tables depends on the similar fields the tables have</a:t>
            </a:r>
          </a:p>
          <a:p>
            <a:r>
              <a:rPr lang="en-US" dirty="0"/>
              <a:t>There are 5 types of SQL joins: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30613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Suppose you want to return the </a:t>
            </a:r>
            <a:r>
              <a:rPr lang="en-US" dirty="0" err="1"/>
              <a:t>album_id</a:t>
            </a:r>
            <a:r>
              <a:rPr lang="en-US" dirty="0"/>
              <a:t> and SUM(length) from the songs table  and group them by </a:t>
            </a:r>
            <a:r>
              <a:rPr lang="en-US" dirty="0" err="1"/>
              <a:t>album_id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query, songs is the base or “left” table (the table name that appears after FROM)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3011715"/>
            <a:ext cx="948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SUM(length)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album_id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While our last statement worked fine, wouldn’t it be nice if we could return the album name that is associated with the album ID instead of that meaningless </a:t>
            </a:r>
            <a:r>
              <a:rPr lang="en-US" dirty="0" err="1"/>
              <a:t>album_id</a:t>
            </a:r>
            <a:r>
              <a:rPr lang="en-US" dirty="0"/>
              <a:t> value?</a:t>
            </a:r>
          </a:p>
          <a:p>
            <a:r>
              <a:rPr lang="en-US" dirty="0"/>
              <a:t>However, </a:t>
            </a:r>
            <a:r>
              <a:rPr lang="en-US" dirty="0" err="1"/>
              <a:t>album_name</a:t>
            </a:r>
            <a:r>
              <a:rPr lang="en-US" dirty="0"/>
              <a:t> is in the albums table and we’re working from the songs table</a:t>
            </a:r>
          </a:p>
          <a:p>
            <a:r>
              <a:rPr lang="en-US" dirty="0"/>
              <a:t>A SQL JOIN allows us to do just that</a:t>
            </a:r>
          </a:p>
        </p:txBody>
      </p:sp>
    </p:spTree>
    <p:extLst>
      <p:ext uri="{BB962C8B-B14F-4D97-AF65-F5344CB8AC3E}">
        <p14:creationId xmlns:p14="http://schemas.microsoft.com/office/powerpoint/2010/main" val="296577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JOIN brings together several related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songs table has a foreign key (</a:t>
            </a:r>
            <a:r>
              <a:rPr lang="en-US" dirty="0" err="1"/>
              <a:t>album_id</a:t>
            </a:r>
            <a:r>
              <a:rPr lang="en-US" dirty="0"/>
              <a:t>) that matches the primary key (id) of the albums table</a:t>
            </a:r>
          </a:p>
          <a:p>
            <a:r>
              <a:rPr lang="en-US" dirty="0"/>
              <a:t>Since the 2 tables are linked, we can explicitly bring them together by using an INNER 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619831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16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In this case, we’re telling the database to give us all the rows where the foreign key of songs (</a:t>
            </a:r>
            <a:r>
              <a:rPr lang="en-US" dirty="0" err="1"/>
              <a:t>album_id</a:t>
            </a:r>
            <a:r>
              <a:rPr lang="en-US" dirty="0"/>
              <a:t>) matches the primary key of albums (id)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INNER JOIN returns rows when there is a match in both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979058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SUM(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)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songs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INNER JOIN albums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GROUP BY </a:t>
            </a:r>
            <a:r>
              <a:rPr lang="en-US" dirty="0" err="1">
                <a:latin typeface="Courier" pitchFamily="2" charset="0"/>
              </a:rPr>
              <a:t>albums.id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355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829"/>
            <a:ext cx="9486900" cy="13716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56131"/>
            <a:ext cx="9486901" cy="1018869"/>
          </a:xfrm>
        </p:spPr>
        <p:txBody>
          <a:bodyPr>
            <a:noAutofit/>
          </a:bodyPr>
          <a:lstStyle/>
          <a:p>
            <a:r>
              <a:rPr lang="en-US" dirty="0"/>
              <a:t>A LEFT JOIN will return all the rows from the left table even if there are no matches in the right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can see that we’re still able to display the album name, but we’re returning all of the individual songs on the album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9D89-27F0-7C96-C4DC-61B6F43F516C}"/>
              </a:ext>
            </a:extLst>
          </p:cNvPr>
          <p:cNvSpPr txBox="1"/>
          <p:nvPr/>
        </p:nvSpPr>
        <p:spPr>
          <a:xfrm>
            <a:off x="1371599" y="2979058"/>
            <a:ext cx="9486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songs.name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songs.length</a:t>
            </a:r>
            <a:r>
              <a:rPr lang="en-US" dirty="0">
                <a:latin typeface="Courier" pitchFamily="2" charset="0"/>
              </a:rPr>
              <a:t> AS minutes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albums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LEFT JOIN songs ON </a:t>
            </a:r>
            <a:r>
              <a:rPr lang="en-US" dirty="0" err="1">
                <a:latin typeface="Courier" pitchFamily="2" charset="0"/>
              </a:rPr>
              <a:t>songs.album_id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albums.id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ORDER BY </a:t>
            </a:r>
            <a:r>
              <a:rPr lang="en-US" dirty="0" err="1">
                <a:latin typeface="Courier" pitchFamily="2" charset="0"/>
              </a:rPr>
              <a:t>albums.name</a:t>
            </a:r>
            <a:r>
              <a:rPr lang="en-US" dirty="0">
                <a:latin typeface="Courier" pitchFamily="2" charset="0"/>
              </a:rPr>
              <a:t>, minutes;</a:t>
            </a:r>
          </a:p>
        </p:txBody>
      </p:sp>
    </p:spTree>
    <p:extLst>
      <p:ext uri="{BB962C8B-B14F-4D97-AF65-F5344CB8AC3E}">
        <p14:creationId xmlns:p14="http://schemas.microsoft.com/office/powerpoint/2010/main" val="12840472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2239</Words>
  <Application>Microsoft Macintosh PowerPoint</Application>
  <PresentationFormat>Widescreen</PresentationFormat>
  <Paragraphs>304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</vt:lpstr>
      <vt:lpstr>Gill Sans MT</vt:lpstr>
      <vt:lpstr>Goudy Old Style</vt:lpstr>
      <vt:lpstr>ClassicFrameVTI</vt:lpstr>
      <vt:lpstr>SQL Part 3: relational databases</vt:lpstr>
      <vt:lpstr>creating relationships in sql</vt:lpstr>
      <vt:lpstr>review: Relational database</vt:lpstr>
      <vt:lpstr>joins</vt:lpstr>
      <vt:lpstr>joins</vt:lpstr>
      <vt:lpstr>joins</vt:lpstr>
      <vt:lpstr>joins</vt:lpstr>
      <vt:lpstr>joins</vt:lpstr>
      <vt:lpstr>joins</vt:lpstr>
      <vt:lpstr>joins summary</vt:lpstr>
      <vt:lpstr>using joins</vt:lpstr>
      <vt:lpstr>using joins</vt:lpstr>
      <vt:lpstr>set operations</vt:lpstr>
      <vt:lpstr>UNION &amp; UNION ALL</vt:lpstr>
      <vt:lpstr>UNION &amp; UNION ALL</vt:lpstr>
      <vt:lpstr>practice problem</vt:lpstr>
      <vt:lpstr>INTERSECT</vt:lpstr>
      <vt:lpstr>INTERSECT</vt:lpstr>
      <vt:lpstr>INTERSECT</vt:lpstr>
      <vt:lpstr>EXCEPT</vt:lpstr>
      <vt:lpstr>practice problem</vt:lpstr>
      <vt:lpstr>temp tables</vt:lpstr>
      <vt:lpstr>temp tables</vt:lpstr>
      <vt:lpstr>temp tables</vt:lpstr>
      <vt:lpstr>KEYWORD: DISTINCT</vt:lpstr>
      <vt:lpstr>sorting</vt:lpstr>
      <vt:lpstr>sorting: order by</vt:lpstr>
      <vt:lpstr>sorting: group by</vt:lpstr>
      <vt:lpstr>sorting: group by</vt:lpstr>
      <vt:lpstr>sql command: update</vt:lpstr>
      <vt:lpstr>sql command: update</vt:lpstr>
      <vt:lpstr>sql command: delete</vt:lpstr>
      <vt:lpstr>sql command: 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9</cp:revision>
  <dcterms:created xsi:type="dcterms:W3CDTF">2023-03-08T19:48:17Z</dcterms:created>
  <dcterms:modified xsi:type="dcterms:W3CDTF">2023-04-27T01:32:42Z</dcterms:modified>
</cp:coreProperties>
</file>