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8" r:id="rId2"/>
    <p:sldId id="300" r:id="rId3"/>
    <p:sldId id="273" r:id="rId4"/>
    <p:sldId id="314" r:id="rId5"/>
    <p:sldId id="315" r:id="rId6"/>
    <p:sldId id="316" r:id="rId7"/>
    <p:sldId id="317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272" r:id="rId16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A3E"/>
    <a:srgbClr val="00FF00"/>
    <a:srgbClr val="FF00FF"/>
    <a:srgbClr val="FFFF00"/>
    <a:srgbClr val="FFFF66"/>
    <a:srgbClr val="CC0000"/>
    <a:srgbClr val="00CC00"/>
    <a:srgbClr val="FF8989"/>
    <a:srgbClr val="0000CC"/>
    <a:srgbClr val="CC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29" autoAdjust="0"/>
  </p:normalViewPr>
  <p:slideViewPr>
    <p:cSldViewPr>
      <p:cViewPr varScale="1">
        <p:scale>
          <a:sx n="64" d="100"/>
          <a:sy n="64" d="100"/>
        </p:scale>
        <p:origin x="-100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07CCA6-8FCC-48B9-A4B0-D1F9741DC1D3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9CD71B-FA79-409F-A80D-F1A59F9711B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Think of new </a:t>
          </a:r>
          <a:r>
            <a:rPr lang="en-US" b="1" dirty="0" smtClean="0">
              <a:solidFill>
                <a:schemeClr val="tx1"/>
              </a:solidFill>
            </a:rPr>
            <a:t>stories</a:t>
          </a:r>
          <a:r>
            <a:rPr lang="en-US" dirty="0" smtClean="0">
              <a:solidFill>
                <a:schemeClr val="tx1"/>
              </a:solidFill>
            </a:rPr>
            <a:t> or </a:t>
          </a:r>
          <a:r>
            <a:rPr lang="en-US" b="1" dirty="0" smtClean="0">
              <a:solidFill>
                <a:schemeClr val="tx1"/>
              </a:solidFill>
            </a:rPr>
            <a:t>jokes</a:t>
          </a:r>
          <a:endParaRPr lang="en-US" b="1" dirty="0">
            <a:solidFill>
              <a:schemeClr val="tx1"/>
            </a:solidFill>
          </a:endParaRPr>
        </a:p>
      </dgm:t>
    </dgm:pt>
    <dgm:pt modelId="{253AE4CD-4EFA-41EC-A6C1-65E620B1F06D}" type="parTrans" cxnId="{BA7E80FB-A211-42B2-97E5-B688200D940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391174A-22D9-4C7C-8CA5-DC2690C4B7D9}" type="sibTrans" cxnId="{BA7E80FB-A211-42B2-97E5-B688200D940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D62FA75-AAD1-4DF4-B553-D090469B968B}">
      <dgm:prSet phldrT="[Text]"/>
      <dgm:spPr/>
      <dgm:t>
        <a:bodyPr/>
        <a:lstStyle/>
        <a:p>
          <a:r>
            <a:rPr lang="en-IE" dirty="0" smtClean="0">
              <a:solidFill>
                <a:schemeClr val="tx1"/>
              </a:solidFill>
            </a:rPr>
            <a:t>Record voices on the </a:t>
          </a:r>
          <a:r>
            <a:rPr lang="en-IE" b="1" dirty="0" smtClean="0">
              <a:solidFill>
                <a:schemeClr val="tx1"/>
              </a:solidFill>
            </a:rPr>
            <a:t>Sound</a:t>
          </a:r>
          <a:r>
            <a:rPr lang="en-IE" dirty="0" smtClean="0">
              <a:solidFill>
                <a:schemeClr val="tx1"/>
              </a:solidFill>
            </a:rPr>
            <a:t> tab</a:t>
          </a:r>
          <a:endParaRPr lang="en-US" dirty="0">
            <a:solidFill>
              <a:schemeClr val="tx1"/>
            </a:solidFill>
          </a:endParaRPr>
        </a:p>
      </dgm:t>
    </dgm:pt>
    <dgm:pt modelId="{900E3342-D0DF-4FEC-B63C-735B04446D80}" type="parTrans" cxnId="{8AFF937C-374D-4941-8991-DB66ED436A4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0F98EB-2E49-409E-857F-7CA8CBDEFB1C}" type="sibTrans" cxnId="{8AFF937C-374D-4941-8991-DB66ED436A4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3380D68-0A37-4678-8E60-7F3182287C4A}">
      <dgm:prSet phldrT="[Text]"/>
      <dgm:spPr/>
      <dgm:t>
        <a:bodyPr/>
        <a:lstStyle/>
        <a:p>
          <a:r>
            <a:rPr lang="en-IE" b="1" dirty="0" smtClean="0">
              <a:solidFill>
                <a:schemeClr val="tx1"/>
              </a:solidFill>
            </a:rPr>
            <a:t>Animate</a:t>
          </a:r>
          <a:r>
            <a:rPr lang="en-IE" dirty="0" smtClean="0">
              <a:solidFill>
                <a:schemeClr val="tx1"/>
              </a:solidFill>
            </a:rPr>
            <a:t> with different </a:t>
          </a:r>
          <a:r>
            <a:rPr lang="en-IE" b="0" dirty="0" smtClean="0">
              <a:solidFill>
                <a:schemeClr val="tx1"/>
              </a:solidFill>
            </a:rPr>
            <a:t>costumes</a:t>
          </a:r>
        </a:p>
      </dgm:t>
    </dgm:pt>
    <dgm:pt modelId="{85BC9F9B-BBA1-4575-AD4D-E7686A1B762A}" type="parTrans" cxnId="{D1F8F963-2E87-49CD-BEB9-009363E949D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59D46A-857C-41E5-B225-021F3A2DBD36}" type="sibTrans" cxnId="{D1F8F963-2E87-49CD-BEB9-009363E949D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B9E2300-B7D7-4786-AA19-11FE29CD6573}">
      <dgm:prSet phldrT="[Text]"/>
      <dgm:spPr/>
      <dgm:t>
        <a:bodyPr/>
        <a:lstStyle/>
        <a:p>
          <a:r>
            <a:rPr lang="en-IE" dirty="0" smtClean="0">
              <a:solidFill>
                <a:schemeClr val="tx1"/>
              </a:solidFill>
            </a:rPr>
            <a:t>Use </a:t>
          </a:r>
          <a:r>
            <a:rPr lang="en-IE" b="1" dirty="0" smtClean="0">
              <a:solidFill>
                <a:schemeClr val="tx1"/>
              </a:solidFill>
            </a:rPr>
            <a:t>Broadcasts</a:t>
          </a:r>
          <a:r>
            <a:rPr lang="en-IE" dirty="0" smtClean="0">
              <a:solidFill>
                <a:schemeClr val="tx1"/>
              </a:solidFill>
            </a:rPr>
            <a:t> for more syncing</a:t>
          </a:r>
          <a:endParaRPr lang="en-US" dirty="0">
            <a:solidFill>
              <a:schemeClr val="tx1"/>
            </a:solidFill>
          </a:endParaRPr>
        </a:p>
      </dgm:t>
    </dgm:pt>
    <dgm:pt modelId="{1A6E8116-F919-4991-ABDD-4A02D53308D1}" type="parTrans" cxnId="{DB1798EA-557E-437F-A11D-4B6030D4D991}">
      <dgm:prSet/>
      <dgm:spPr/>
      <dgm:t>
        <a:bodyPr/>
        <a:lstStyle/>
        <a:p>
          <a:endParaRPr lang="en-US"/>
        </a:p>
      </dgm:t>
    </dgm:pt>
    <dgm:pt modelId="{32887338-2711-4F42-9314-5453DA1CA447}" type="sibTrans" cxnId="{DB1798EA-557E-437F-A11D-4B6030D4D991}">
      <dgm:prSet/>
      <dgm:spPr/>
      <dgm:t>
        <a:bodyPr/>
        <a:lstStyle/>
        <a:p>
          <a:endParaRPr lang="en-US"/>
        </a:p>
      </dgm:t>
    </dgm:pt>
    <dgm:pt modelId="{9601B785-655B-4744-8604-065B897B2D79}" type="pres">
      <dgm:prSet presAssocID="{7307CCA6-8FCC-48B9-A4B0-D1F9741DC1D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A62884-BDA8-4000-951C-544C00524E57}" type="pres">
      <dgm:prSet presAssocID="{7307CCA6-8FCC-48B9-A4B0-D1F9741DC1D3}" presName="dummyMaxCanvas" presStyleCnt="0">
        <dgm:presLayoutVars/>
      </dgm:prSet>
      <dgm:spPr/>
    </dgm:pt>
    <dgm:pt modelId="{5FB34143-1663-4735-873B-6FF20A816AE7}" type="pres">
      <dgm:prSet presAssocID="{7307CCA6-8FCC-48B9-A4B0-D1F9741DC1D3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F8D5F2-BBF3-4861-AEE1-423BC00376A6}" type="pres">
      <dgm:prSet presAssocID="{7307CCA6-8FCC-48B9-A4B0-D1F9741DC1D3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F9D08-9F70-4A85-A818-4275344B0AD4}" type="pres">
      <dgm:prSet presAssocID="{7307CCA6-8FCC-48B9-A4B0-D1F9741DC1D3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69D39-B0A0-42CA-970F-690E511F8072}" type="pres">
      <dgm:prSet presAssocID="{7307CCA6-8FCC-48B9-A4B0-D1F9741DC1D3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9CB3A-84EB-42B4-A35E-217484FC22F3}" type="pres">
      <dgm:prSet presAssocID="{7307CCA6-8FCC-48B9-A4B0-D1F9741DC1D3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7579AC-971D-4AF7-BFC8-D118F391F736}" type="pres">
      <dgm:prSet presAssocID="{7307CCA6-8FCC-48B9-A4B0-D1F9741DC1D3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D263A-6E6F-46C0-9284-3B12EE7A9BB3}" type="pres">
      <dgm:prSet presAssocID="{7307CCA6-8FCC-48B9-A4B0-D1F9741DC1D3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92288-92C7-4F88-A6BC-03BFDCF9B288}" type="pres">
      <dgm:prSet presAssocID="{7307CCA6-8FCC-48B9-A4B0-D1F9741DC1D3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5DB44-FBCF-48A8-A45C-C20C8F7F24DF}" type="pres">
      <dgm:prSet presAssocID="{7307CCA6-8FCC-48B9-A4B0-D1F9741DC1D3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390BE-54FB-4563-9DE3-A72383BD7E12}" type="pres">
      <dgm:prSet presAssocID="{7307CCA6-8FCC-48B9-A4B0-D1F9741DC1D3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6EBC3-453D-488A-A62D-B1309E61998C}" type="pres">
      <dgm:prSet presAssocID="{7307CCA6-8FCC-48B9-A4B0-D1F9741DC1D3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B68ADC-F41F-4A7F-948F-AB0139614617}" type="presOf" srcId="{AD62FA75-AAD1-4DF4-B553-D090469B968B}" destId="{97F8D5F2-BBF3-4861-AEE1-423BC00376A6}" srcOrd="0" destOrd="0" presId="urn:microsoft.com/office/officeart/2005/8/layout/vProcess5"/>
    <dgm:cxn modelId="{D48376F9-6749-4C26-9595-9A86E02C0094}" type="presOf" srcId="{EB9CD71B-FA79-409F-A80D-F1A59F9711B6}" destId="{32092288-92C7-4F88-A6BC-03BFDCF9B288}" srcOrd="1" destOrd="0" presId="urn:microsoft.com/office/officeart/2005/8/layout/vProcess5"/>
    <dgm:cxn modelId="{8BD6361F-6995-4C67-9291-F63ADED928FD}" type="presOf" srcId="{AD62FA75-AAD1-4DF4-B553-D090469B968B}" destId="{3B55DB44-FBCF-48A8-A45C-C20C8F7F24DF}" srcOrd="1" destOrd="0" presId="urn:microsoft.com/office/officeart/2005/8/layout/vProcess5"/>
    <dgm:cxn modelId="{BA7E80FB-A211-42B2-97E5-B688200D9401}" srcId="{7307CCA6-8FCC-48B9-A4B0-D1F9741DC1D3}" destId="{EB9CD71B-FA79-409F-A80D-F1A59F9711B6}" srcOrd="0" destOrd="0" parTransId="{253AE4CD-4EFA-41EC-A6C1-65E620B1F06D}" sibTransId="{3391174A-22D9-4C7C-8CA5-DC2690C4B7D9}"/>
    <dgm:cxn modelId="{A936E027-FE80-411C-BFC8-D7B01C8ED880}" type="presOf" srcId="{9C59D46A-857C-41E5-B225-021F3A2DBD36}" destId="{5B7D263A-6E6F-46C0-9284-3B12EE7A9BB3}" srcOrd="0" destOrd="0" presId="urn:microsoft.com/office/officeart/2005/8/layout/vProcess5"/>
    <dgm:cxn modelId="{A918D693-0F16-455F-AFDD-610F287F83DE}" type="presOf" srcId="{53380D68-0A37-4678-8E60-7F3182287C4A}" destId="{952390BE-54FB-4563-9DE3-A72383BD7E12}" srcOrd="1" destOrd="0" presId="urn:microsoft.com/office/officeart/2005/8/layout/vProcess5"/>
    <dgm:cxn modelId="{4BFF3F97-B463-4395-81C1-D3AC0996DE2E}" type="presOf" srcId="{0D0F98EB-2E49-409E-857F-7CA8CBDEFB1C}" destId="{127579AC-971D-4AF7-BFC8-D118F391F736}" srcOrd="0" destOrd="0" presId="urn:microsoft.com/office/officeart/2005/8/layout/vProcess5"/>
    <dgm:cxn modelId="{DB1798EA-557E-437F-A11D-4B6030D4D991}" srcId="{7307CCA6-8FCC-48B9-A4B0-D1F9741DC1D3}" destId="{5B9E2300-B7D7-4786-AA19-11FE29CD6573}" srcOrd="3" destOrd="0" parTransId="{1A6E8116-F919-4991-ABDD-4A02D53308D1}" sibTransId="{32887338-2711-4F42-9314-5453DA1CA447}"/>
    <dgm:cxn modelId="{43158540-B644-431A-9DF1-96A73CC60013}" type="presOf" srcId="{5B9E2300-B7D7-4786-AA19-11FE29CD6573}" destId="{CF76EBC3-453D-488A-A62D-B1309E61998C}" srcOrd="1" destOrd="0" presId="urn:microsoft.com/office/officeart/2005/8/layout/vProcess5"/>
    <dgm:cxn modelId="{691ED8BF-6DBC-444C-94D7-493E8B81C7F6}" type="presOf" srcId="{EB9CD71B-FA79-409F-A80D-F1A59F9711B6}" destId="{5FB34143-1663-4735-873B-6FF20A816AE7}" srcOrd="0" destOrd="0" presId="urn:microsoft.com/office/officeart/2005/8/layout/vProcess5"/>
    <dgm:cxn modelId="{D1F8F963-2E87-49CD-BEB9-009363E949DB}" srcId="{7307CCA6-8FCC-48B9-A4B0-D1F9741DC1D3}" destId="{53380D68-0A37-4678-8E60-7F3182287C4A}" srcOrd="2" destOrd="0" parTransId="{85BC9F9B-BBA1-4575-AD4D-E7686A1B762A}" sibTransId="{9C59D46A-857C-41E5-B225-021F3A2DBD36}"/>
    <dgm:cxn modelId="{07501708-EC91-4014-9773-999992C9E1A2}" type="presOf" srcId="{53380D68-0A37-4678-8E60-7F3182287C4A}" destId="{46DF9D08-9F70-4A85-A818-4275344B0AD4}" srcOrd="0" destOrd="0" presId="urn:microsoft.com/office/officeart/2005/8/layout/vProcess5"/>
    <dgm:cxn modelId="{8AFF937C-374D-4941-8991-DB66ED436A42}" srcId="{7307CCA6-8FCC-48B9-A4B0-D1F9741DC1D3}" destId="{AD62FA75-AAD1-4DF4-B553-D090469B968B}" srcOrd="1" destOrd="0" parTransId="{900E3342-D0DF-4FEC-B63C-735B04446D80}" sibTransId="{0D0F98EB-2E49-409E-857F-7CA8CBDEFB1C}"/>
    <dgm:cxn modelId="{EC1334BE-F2C2-4D88-8F89-6D574B4DAB62}" type="presOf" srcId="{3391174A-22D9-4C7C-8CA5-DC2690C4B7D9}" destId="{3059CB3A-84EB-42B4-A35E-217484FC22F3}" srcOrd="0" destOrd="0" presId="urn:microsoft.com/office/officeart/2005/8/layout/vProcess5"/>
    <dgm:cxn modelId="{3EFEAD4E-75CD-4267-81F8-C7049619299F}" type="presOf" srcId="{7307CCA6-8FCC-48B9-A4B0-D1F9741DC1D3}" destId="{9601B785-655B-4744-8604-065B897B2D79}" srcOrd="0" destOrd="0" presId="urn:microsoft.com/office/officeart/2005/8/layout/vProcess5"/>
    <dgm:cxn modelId="{3AED10D9-98D4-4F3F-A940-6AA4E85F754A}" type="presOf" srcId="{5B9E2300-B7D7-4786-AA19-11FE29CD6573}" destId="{E2269D39-B0A0-42CA-970F-690E511F8072}" srcOrd="0" destOrd="0" presId="urn:microsoft.com/office/officeart/2005/8/layout/vProcess5"/>
    <dgm:cxn modelId="{8C03C318-D248-4D6A-A6D3-028B5F27483D}" type="presParOf" srcId="{9601B785-655B-4744-8604-065B897B2D79}" destId="{5AA62884-BDA8-4000-951C-544C00524E57}" srcOrd="0" destOrd="0" presId="urn:microsoft.com/office/officeart/2005/8/layout/vProcess5"/>
    <dgm:cxn modelId="{75F33B38-E38C-4EDF-88DB-532FB8DAF1D7}" type="presParOf" srcId="{9601B785-655B-4744-8604-065B897B2D79}" destId="{5FB34143-1663-4735-873B-6FF20A816AE7}" srcOrd="1" destOrd="0" presId="urn:microsoft.com/office/officeart/2005/8/layout/vProcess5"/>
    <dgm:cxn modelId="{1C138CBC-556F-4ECA-9E00-01A74DB42893}" type="presParOf" srcId="{9601B785-655B-4744-8604-065B897B2D79}" destId="{97F8D5F2-BBF3-4861-AEE1-423BC00376A6}" srcOrd="2" destOrd="0" presId="urn:microsoft.com/office/officeart/2005/8/layout/vProcess5"/>
    <dgm:cxn modelId="{9E4CABC2-D855-4869-BF44-4F579E671690}" type="presParOf" srcId="{9601B785-655B-4744-8604-065B897B2D79}" destId="{46DF9D08-9F70-4A85-A818-4275344B0AD4}" srcOrd="3" destOrd="0" presId="urn:microsoft.com/office/officeart/2005/8/layout/vProcess5"/>
    <dgm:cxn modelId="{06C92BA8-95DB-4DD4-AF6E-36D53C9307F3}" type="presParOf" srcId="{9601B785-655B-4744-8604-065B897B2D79}" destId="{E2269D39-B0A0-42CA-970F-690E511F8072}" srcOrd="4" destOrd="0" presId="urn:microsoft.com/office/officeart/2005/8/layout/vProcess5"/>
    <dgm:cxn modelId="{29E5CF6A-52A7-45EB-AA48-31E83E467819}" type="presParOf" srcId="{9601B785-655B-4744-8604-065B897B2D79}" destId="{3059CB3A-84EB-42B4-A35E-217484FC22F3}" srcOrd="5" destOrd="0" presId="urn:microsoft.com/office/officeart/2005/8/layout/vProcess5"/>
    <dgm:cxn modelId="{5BE8339F-CBDF-47D5-A46B-B250538847A9}" type="presParOf" srcId="{9601B785-655B-4744-8604-065B897B2D79}" destId="{127579AC-971D-4AF7-BFC8-D118F391F736}" srcOrd="6" destOrd="0" presId="urn:microsoft.com/office/officeart/2005/8/layout/vProcess5"/>
    <dgm:cxn modelId="{753A686D-F29A-49A8-A562-D9FFF41AD7F5}" type="presParOf" srcId="{9601B785-655B-4744-8604-065B897B2D79}" destId="{5B7D263A-6E6F-46C0-9284-3B12EE7A9BB3}" srcOrd="7" destOrd="0" presId="urn:microsoft.com/office/officeart/2005/8/layout/vProcess5"/>
    <dgm:cxn modelId="{BB0E66FE-B4A2-46A7-BBB0-945D7075B553}" type="presParOf" srcId="{9601B785-655B-4744-8604-065B897B2D79}" destId="{32092288-92C7-4F88-A6BC-03BFDCF9B288}" srcOrd="8" destOrd="0" presId="urn:microsoft.com/office/officeart/2005/8/layout/vProcess5"/>
    <dgm:cxn modelId="{4A3B3FCC-8171-4339-A79C-9413E867E948}" type="presParOf" srcId="{9601B785-655B-4744-8604-065B897B2D79}" destId="{3B55DB44-FBCF-48A8-A45C-C20C8F7F24DF}" srcOrd="9" destOrd="0" presId="urn:microsoft.com/office/officeart/2005/8/layout/vProcess5"/>
    <dgm:cxn modelId="{70ADB82E-6C2C-4234-A054-6ABD4E84900D}" type="presParOf" srcId="{9601B785-655B-4744-8604-065B897B2D79}" destId="{952390BE-54FB-4563-9DE3-A72383BD7E12}" srcOrd="10" destOrd="0" presId="urn:microsoft.com/office/officeart/2005/8/layout/vProcess5"/>
    <dgm:cxn modelId="{6A0883CA-1DCF-436B-A63B-FF5ECB2DDFCE}" type="presParOf" srcId="{9601B785-655B-4744-8604-065B897B2D79}" destId="{CF76EBC3-453D-488A-A62D-B1309E61998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FB34143-1663-4735-873B-6FF20A816AE7}">
      <dsp:nvSpPr>
        <dsp:cNvPr id="0" name=""/>
        <dsp:cNvSpPr/>
      </dsp:nvSpPr>
      <dsp:spPr>
        <a:xfrm>
          <a:off x="0" y="0"/>
          <a:ext cx="6567129" cy="1108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tx1"/>
              </a:solidFill>
            </a:rPr>
            <a:t>Think of new </a:t>
          </a:r>
          <a:r>
            <a:rPr lang="en-US" sz="2900" b="1" kern="1200" dirty="0" smtClean="0">
              <a:solidFill>
                <a:schemeClr val="tx1"/>
              </a:solidFill>
            </a:rPr>
            <a:t>stories</a:t>
          </a:r>
          <a:r>
            <a:rPr lang="en-US" sz="2900" kern="1200" dirty="0" smtClean="0">
              <a:solidFill>
                <a:schemeClr val="tx1"/>
              </a:solidFill>
            </a:rPr>
            <a:t> or </a:t>
          </a:r>
          <a:r>
            <a:rPr lang="en-US" sz="2900" b="1" kern="1200" dirty="0" smtClean="0">
              <a:solidFill>
                <a:schemeClr val="tx1"/>
              </a:solidFill>
            </a:rPr>
            <a:t>jokes</a:t>
          </a:r>
          <a:endParaRPr lang="en-US" sz="2900" b="1" kern="1200" dirty="0">
            <a:solidFill>
              <a:schemeClr val="tx1"/>
            </a:solidFill>
          </a:endParaRPr>
        </a:p>
      </dsp:txBody>
      <dsp:txXfrm>
        <a:off x="0" y="0"/>
        <a:ext cx="5341769" cy="1108923"/>
      </dsp:txXfrm>
    </dsp:sp>
    <dsp:sp modelId="{97F8D5F2-BBF3-4861-AEE1-423BC00376A6}">
      <dsp:nvSpPr>
        <dsp:cNvPr id="0" name=""/>
        <dsp:cNvSpPr/>
      </dsp:nvSpPr>
      <dsp:spPr>
        <a:xfrm>
          <a:off x="549997" y="1310545"/>
          <a:ext cx="6567129" cy="1108923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900" kern="1200" dirty="0" smtClean="0">
              <a:solidFill>
                <a:schemeClr val="tx1"/>
              </a:solidFill>
            </a:rPr>
            <a:t>Record voices on the </a:t>
          </a:r>
          <a:r>
            <a:rPr lang="en-IE" sz="2900" b="1" kern="1200" dirty="0" smtClean="0">
              <a:solidFill>
                <a:schemeClr val="tx1"/>
              </a:solidFill>
            </a:rPr>
            <a:t>Sound</a:t>
          </a:r>
          <a:r>
            <a:rPr lang="en-IE" sz="2900" kern="1200" dirty="0" smtClean="0">
              <a:solidFill>
                <a:schemeClr val="tx1"/>
              </a:solidFill>
            </a:rPr>
            <a:t> tab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549997" y="1310545"/>
        <a:ext cx="5296332" cy="1108923"/>
      </dsp:txXfrm>
    </dsp:sp>
    <dsp:sp modelId="{46DF9D08-9F70-4A85-A818-4275344B0AD4}">
      <dsp:nvSpPr>
        <dsp:cNvPr id="0" name=""/>
        <dsp:cNvSpPr/>
      </dsp:nvSpPr>
      <dsp:spPr>
        <a:xfrm>
          <a:off x="1091785" y="2621091"/>
          <a:ext cx="6567129" cy="1108923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900" b="1" kern="1200" dirty="0" smtClean="0">
              <a:solidFill>
                <a:schemeClr val="tx1"/>
              </a:solidFill>
            </a:rPr>
            <a:t>Animate</a:t>
          </a:r>
          <a:r>
            <a:rPr lang="en-IE" sz="2900" kern="1200" dirty="0" smtClean="0">
              <a:solidFill>
                <a:schemeClr val="tx1"/>
              </a:solidFill>
            </a:rPr>
            <a:t> with different </a:t>
          </a:r>
          <a:r>
            <a:rPr lang="en-IE" sz="2900" b="0" kern="1200" dirty="0" smtClean="0">
              <a:solidFill>
                <a:schemeClr val="tx1"/>
              </a:solidFill>
            </a:rPr>
            <a:t>costumes</a:t>
          </a:r>
        </a:p>
      </dsp:txBody>
      <dsp:txXfrm>
        <a:off x="1091785" y="2621091"/>
        <a:ext cx="5304541" cy="1108923"/>
      </dsp:txXfrm>
    </dsp:sp>
    <dsp:sp modelId="{E2269D39-B0A0-42CA-970F-690E511F8072}">
      <dsp:nvSpPr>
        <dsp:cNvPr id="0" name=""/>
        <dsp:cNvSpPr/>
      </dsp:nvSpPr>
      <dsp:spPr>
        <a:xfrm>
          <a:off x="1641782" y="3931636"/>
          <a:ext cx="6567129" cy="1108923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900" kern="1200" dirty="0" smtClean="0">
              <a:solidFill>
                <a:schemeClr val="tx1"/>
              </a:solidFill>
            </a:rPr>
            <a:t>Use </a:t>
          </a:r>
          <a:r>
            <a:rPr lang="en-IE" sz="2900" b="1" kern="1200" dirty="0" smtClean="0">
              <a:solidFill>
                <a:schemeClr val="tx1"/>
              </a:solidFill>
            </a:rPr>
            <a:t>Broadcasts</a:t>
          </a:r>
          <a:r>
            <a:rPr lang="en-IE" sz="2900" kern="1200" dirty="0" smtClean="0">
              <a:solidFill>
                <a:schemeClr val="tx1"/>
              </a:solidFill>
            </a:rPr>
            <a:t> for more syncing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1641782" y="3931636"/>
        <a:ext cx="5296332" cy="1108923"/>
      </dsp:txXfrm>
    </dsp:sp>
    <dsp:sp modelId="{3059CB3A-84EB-42B4-A35E-217484FC22F3}">
      <dsp:nvSpPr>
        <dsp:cNvPr id="0" name=""/>
        <dsp:cNvSpPr/>
      </dsp:nvSpPr>
      <dsp:spPr>
        <a:xfrm>
          <a:off x="5846329" y="849334"/>
          <a:ext cx="720800" cy="72080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>
            <a:solidFill>
              <a:schemeClr val="tx1"/>
            </a:solidFill>
          </a:endParaRPr>
        </a:p>
      </dsp:txBody>
      <dsp:txXfrm>
        <a:off x="5846329" y="849334"/>
        <a:ext cx="720800" cy="720800"/>
      </dsp:txXfrm>
    </dsp:sp>
    <dsp:sp modelId="{127579AC-971D-4AF7-BFC8-D118F391F736}">
      <dsp:nvSpPr>
        <dsp:cNvPr id="0" name=""/>
        <dsp:cNvSpPr/>
      </dsp:nvSpPr>
      <dsp:spPr>
        <a:xfrm>
          <a:off x="6396326" y="2159879"/>
          <a:ext cx="720800" cy="72080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>
            <a:solidFill>
              <a:schemeClr val="tx1"/>
            </a:solidFill>
          </a:endParaRPr>
        </a:p>
      </dsp:txBody>
      <dsp:txXfrm>
        <a:off x="6396326" y="2159879"/>
        <a:ext cx="720800" cy="720800"/>
      </dsp:txXfrm>
    </dsp:sp>
    <dsp:sp modelId="{5B7D263A-6E6F-46C0-9284-3B12EE7A9BB3}">
      <dsp:nvSpPr>
        <dsp:cNvPr id="0" name=""/>
        <dsp:cNvSpPr/>
      </dsp:nvSpPr>
      <dsp:spPr>
        <a:xfrm>
          <a:off x="6938114" y="3470425"/>
          <a:ext cx="720800" cy="72080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>
            <a:solidFill>
              <a:schemeClr val="tx1"/>
            </a:solidFill>
          </a:endParaRPr>
        </a:p>
      </dsp:txBody>
      <dsp:txXfrm>
        <a:off x="6938114" y="3470425"/>
        <a:ext cx="720800" cy="720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E82E2-6B16-42A2-B299-3208FA7ED12B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04B47-53F0-4EA0-9831-80C59DAD0E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5727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A2A48-F8BD-4CBE-88EE-E6B8D0B7946A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486CB-BFB6-41AE-8050-5864FB879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9775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486CB-BFB6-41AE-8050-5864FB879F7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486CB-BFB6-41AE-8050-5864FB879F7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486CB-BFB6-41AE-8050-5864FB879F7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486CB-BFB6-41AE-8050-5864FB879F7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486CB-BFB6-41AE-8050-5864FB879F7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486CB-BFB6-41AE-8050-5864FB879F7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486CB-BFB6-41AE-8050-5864FB879F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8647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486CB-BFB6-41AE-8050-5864FB879F7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486CB-BFB6-41AE-8050-5864FB879F7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486CB-BFB6-41AE-8050-5864FB879F7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486CB-BFB6-41AE-8050-5864FB879F7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486CB-BFB6-41AE-8050-5864FB879F7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486CB-BFB6-41AE-8050-5864FB879F7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486CB-BFB6-41AE-8050-5864FB879F7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86409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800" b="1" dirty="0" smtClean="0">
                <a:latin typeface="Aharoni" pitchFamily="2" charset="-79"/>
                <a:cs typeface="Aharoni" pitchFamily="2" charset="-79"/>
              </a:rPr>
              <a:t>CoderDojo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1924" y="6341258"/>
            <a:ext cx="741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Code and notes by permission Michael Madden, 2012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47588" y="1124744"/>
            <a:ext cx="5325497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Scratch Beginners</a:t>
            </a:r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203848" y="2276872"/>
            <a:ext cx="2835488" cy="3168352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7180" y="3853800"/>
            <a:ext cx="3665220" cy="65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To make it look like Mario is moving </a:t>
            </a:r>
            <a:r>
              <a:rPr lang="en-US" b="1" dirty="0" smtClean="0">
                <a:solidFill>
                  <a:srgbClr val="0000CC"/>
                </a:solidFill>
              </a:rPr>
              <a:t>Right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209" y="3853800"/>
            <a:ext cx="3665220" cy="65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763688" y="2420888"/>
            <a:ext cx="3600400" cy="208098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3429000"/>
            <a:ext cx="580454" cy="70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652120" y="2564904"/>
            <a:ext cx="2592288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Don't move Mario,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Move the ground </a:t>
            </a:r>
            <a:r>
              <a:rPr lang="en-US" sz="2000" b="1" dirty="0" smtClean="0">
                <a:solidFill>
                  <a:schemeClr val="tx1"/>
                </a:solidFill>
              </a:rPr>
              <a:t>Left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27984" y="4869160"/>
            <a:ext cx="3816424" cy="16561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Sprites can't be bigger than stage: max length of each one is 480,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so we need at least </a:t>
            </a:r>
            <a:r>
              <a:rPr lang="en-US" sz="2000" b="1" dirty="0" smtClean="0">
                <a:solidFill>
                  <a:schemeClr val="tx1"/>
                </a:solidFill>
              </a:rPr>
              <a:t>two</a:t>
            </a:r>
            <a:r>
              <a:rPr lang="en-US" sz="2000" dirty="0" smtClean="0">
                <a:solidFill>
                  <a:schemeClr val="tx1"/>
                </a:solidFill>
              </a:rPr>
              <a:t> of them.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IE" sz="2000" dirty="0" smtClean="0">
                <a:solidFill>
                  <a:schemeClr val="tx1"/>
                </a:solidFill>
              </a:rPr>
              <a:t>Add more to make ground longer.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19672" y="4941168"/>
            <a:ext cx="7920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75377" y="4665011"/>
            <a:ext cx="389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7180" y="3277736"/>
            <a:ext cx="3665220" cy="65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How to do it, </a:t>
            </a:r>
            <a:r>
              <a:rPr lang="en-US" b="1" dirty="0" smtClean="0">
                <a:solidFill>
                  <a:srgbClr val="0000CC"/>
                </a:solidFill>
              </a:rPr>
              <a:t>Part 1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209" y="3277736"/>
            <a:ext cx="3665220" cy="65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887717" y="1844824"/>
            <a:ext cx="3600400" cy="208098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2852936"/>
            <a:ext cx="580454" cy="70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004048" y="1196752"/>
            <a:ext cx="3744416" cy="18722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Make a variable </a:t>
            </a:r>
            <a:r>
              <a:rPr lang="en-US" sz="2000" b="1" dirty="0" err="1" smtClean="0">
                <a:solidFill>
                  <a:schemeClr val="tx1"/>
                </a:solidFill>
              </a:rPr>
              <a:t>XPos</a:t>
            </a:r>
            <a:r>
              <a:rPr lang="en-US" sz="2000" dirty="0" smtClean="0">
                <a:solidFill>
                  <a:schemeClr val="tx1"/>
                </a:solidFill>
              </a:rPr>
              <a:t>: x-position of the first ground sprite.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The second ground sprite will be at x-position </a:t>
            </a:r>
            <a:r>
              <a:rPr lang="en-US" sz="2000" b="1" dirty="0" err="1" smtClean="0">
                <a:solidFill>
                  <a:schemeClr val="tx1"/>
                </a:solidFill>
              </a:rPr>
              <a:t>XPos</a:t>
            </a:r>
            <a:r>
              <a:rPr lang="en-US" sz="2000" b="1" dirty="0" smtClean="0">
                <a:solidFill>
                  <a:schemeClr val="tx1"/>
                </a:solidFill>
              </a:rPr>
              <a:t> + 480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11281" y="4797152"/>
            <a:ext cx="2352262" cy="1728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Down Arrow 12"/>
          <p:cNvSpPr/>
          <p:nvPr/>
        </p:nvSpPr>
        <p:spPr>
          <a:xfrm>
            <a:off x="2339752" y="3789040"/>
            <a:ext cx="432048" cy="93610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156176" y="3789040"/>
            <a:ext cx="432048" cy="93610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8064" y="4797152"/>
            <a:ext cx="2826482" cy="1728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Straight Connector 14"/>
          <p:cNvCxnSpPr/>
          <p:nvPr/>
        </p:nvCxnSpPr>
        <p:spPr>
          <a:xfrm flipH="1">
            <a:off x="4283968" y="4077072"/>
            <a:ext cx="504056" cy="27809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7180" y="3277736"/>
            <a:ext cx="3665220" cy="65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How to do it, </a:t>
            </a:r>
            <a:r>
              <a:rPr lang="en-US" b="1" dirty="0" smtClean="0">
                <a:solidFill>
                  <a:srgbClr val="0000CC"/>
                </a:solidFill>
              </a:rPr>
              <a:t>Part 2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209" y="3277736"/>
            <a:ext cx="3665220" cy="65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887717" y="1844824"/>
            <a:ext cx="3600400" cy="208098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2852936"/>
            <a:ext cx="580454" cy="70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Down Arrow 13"/>
          <p:cNvSpPr/>
          <p:nvPr/>
        </p:nvSpPr>
        <p:spPr>
          <a:xfrm>
            <a:off x="3203848" y="3501008"/>
            <a:ext cx="432048" cy="9361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/>
          <a:srcRect r="62449" b="46429"/>
          <a:stretch>
            <a:fillRect/>
          </a:stretch>
        </p:blipFill>
        <p:spPr bwMode="auto">
          <a:xfrm>
            <a:off x="121906" y="4509120"/>
            <a:ext cx="2433870" cy="1352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 t="46429"/>
          <a:stretch>
            <a:fillRect/>
          </a:stretch>
        </p:blipFill>
        <p:spPr bwMode="auto">
          <a:xfrm>
            <a:off x="2406367" y="4509120"/>
            <a:ext cx="6558121" cy="1368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tangle 15"/>
          <p:cNvSpPr/>
          <p:nvPr/>
        </p:nvSpPr>
        <p:spPr>
          <a:xfrm>
            <a:off x="5076056" y="1340768"/>
            <a:ext cx="3240360" cy="16561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Reducing </a:t>
            </a:r>
            <a:r>
              <a:rPr lang="en-US" sz="2000" b="1" dirty="0" err="1" smtClean="0">
                <a:solidFill>
                  <a:schemeClr val="tx1"/>
                </a:solidFill>
              </a:rPr>
              <a:t>XPos</a:t>
            </a:r>
            <a:r>
              <a:rPr lang="en-US" sz="2000" dirty="0" smtClean="0">
                <a:solidFill>
                  <a:schemeClr val="tx1"/>
                </a:solidFill>
              </a:rPr>
              <a:t> makes the ground move to the </a:t>
            </a:r>
            <a:r>
              <a:rPr lang="en-US" sz="2000" b="1" dirty="0" smtClean="0">
                <a:solidFill>
                  <a:schemeClr val="tx1"/>
                </a:solidFill>
              </a:rPr>
              <a:t>left</a:t>
            </a:r>
            <a:r>
              <a:rPr lang="en-US" sz="2000" dirty="0" smtClean="0">
                <a:solidFill>
                  <a:schemeClr val="tx1"/>
                </a:solidFill>
              </a:rPr>
              <a:t>, to give impression that Mario is moving </a:t>
            </a:r>
            <a:r>
              <a:rPr lang="en-US" sz="2000" b="1" dirty="0" smtClean="0">
                <a:solidFill>
                  <a:schemeClr val="tx1"/>
                </a:solidFill>
              </a:rPr>
              <a:t>right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7180" y="3277736"/>
            <a:ext cx="3665220" cy="65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68952" cy="850106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Make Mario </a:t>
            </a:r>
            <a:r>
              <a:rPr lang="en-US" b="1" dirty="0" smtClean="0">
                <a:solidFill>
                  <a:srgbClr val="0000CC"/>
                </a:solidFill>
              </a:rPr>
              <a:t>stand on the ground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209" y="3277736"/>
            <a:ext cx="3665220" cy="65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887717" y="1844824"/>
            <a:ext cx="3600400" cy="208098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2636912"/>
            <a:ext cx="580454" cy="70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683568" y="4797152"/>
            <a:ext cx="3528392" cy="16561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If below ground (</a:t>
            </a:r>
            <a:r>
              <a:rPr lang="en-US" sz="2000" b="1" dirty="0" smtClean="0">
                <a:solidFill>
                  <a:schemeClr val="tx1"/>
                </a:solidFill>
              </a:rPr>
              <a:t>touching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colour</a:t>
            </a:r>
            <a:r>
              <a:rPr lang="en-US" sz="2000" dirty="0" smtClean="0">
                <a:solidFill>
                  <a:schemeClr val="tx1"/>
                </a:solidFill>
              </a:rPr>
              <a:t>), move Mario </a:t>
            </a:r>
            <a:r>
              <a:rPr lang="en-US" sz="2000" b="1" dirty="0" smtClean="0">
                <a:solidFill>
                  <a:schemeClr val="tx1"/>
                </a:solidFill>
              </a:rPr>
              <a:t>up</a:t>
            </a:r>
            <a:r>
              <a:rPr lang="en-US" sz="2000" dirty="0" smtClean="0">
                <a:solidFill>
                  <a:schemeClr val="tx1"/>
                </a:solidFill>
              </a:rPr>
              <a:t> a bit.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If above ground (</a:t>
            </a:r>
            <a:r>
              <a:rPr lang="en-US" sz="2000" b="1" dirty="0" smtClean="0">
                <a:solidFill>
                  <a:schemeClr val="tx1"/>
                </a:solidFill>
              </a:rPr>
              <a:t>not touching </a:t>
            </a:r>
            <a:r>
              <a:rPr lang="en-US" sz="2000" dirty="0" err="1" smtClean="0">
                <a:solidFill>
                  <a:schemeClr val="tx1"/>
                </a:solidFill>
              </a:rPr>
              <a:t>colour</a:t>
            </a:r>
            <a:r>
              <a:rPr lang="en-US" sz="2000" dirty="0" smtClean="0">
                <a:solidFill>
                  <a:schemeClr val="tx1"/>
                </a:solidFill>
              </a:rPr>
              <a:t>) move Mario </a:t>
            </a:r>
            <a:r>
              <a:rPr lang="en-US" sz="2000" b="1" dirty="0" smtClean="0">
                <a:solidFill>
                  <a:schemeClr val="tx1"/>
                </a:solidFill>
              </a:rPr>
              <a:t>down</a:t>
            </a:r>
            <a:r>
              <a:rPr lang="en-US" sz="2000" dirty="0" smtClean="0">
                <a:solidFill>
                  <a:schemeClr val="tx1"/>
                </a:solidFill>
              </a:rPr>
              <a:t> a  bit.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5" y="1844823"/>
            <a:ext cx="4032449" cy="3508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Down Arrow 13"/>
          <p:cNvSpPr/>
          <p:nvPr/>
        </p:nvSpPr>
        <p:spPr>
          <a:xfrm rot="16200000">
            <a:off x="4067944" y="2492896"/>
            <a:ext cx="432048" cy="100811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03927" y="2864811"/>
            <a:ext cx="0" cy="8640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3528" y="2420888"/>
            <a:ext cx="389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y</a:t>
            </a:r>
            <a:endParaRPr lang="en-US" sz="2400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43000"/>
          </a:xfrm>
        </p:spPr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accent1">
                    <a:lumMod val="75000"/>
                  </a:schemeClr>
                </a:solidFill>
              </a:rPr>
              <a:t>Advanced Idea: </a:t>
            </a:r>
            <a:r>
              <a:rPr lang="en-IE" b="1" dirty="0" smtClean="0">
                <a:solidFill>
                  <a:srgbClr val="0000CC"/>
                </a:solidFill>
              </a:rPr>
              <a:t>Parallax</a:t>
            </a:r>
            <a:r>
              <a:rPr lang="en-IE" b="1" dirty="0" smtClean="0">
                <a:solidFill>
                  <a:schemeClr val="accent1">
                    <a:lumMod val="75000"/>
                  </a:schemeClr>
                </a:solidFill>
              </a:rPr>
              <a:t> Effect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196752"/>
            <a:ext cx="3384376" cy="2538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683568" y="4149080"/>
            <a:ext cx="3528392" cy="19442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Mountains appear to move more slowly, so change their </a:t>
            </a:r>
            <a:r>
              <a:rPr lang="en-US" sz="2000" b="1" dirty="0" err="1" smtClean="0">
                <a:solidFill>
                  <a:schemeClr val="tx1"/>
                </a:solidFill>
              </a:rPr>
              <a:t>XPos</a:t>
            </a:r>
            <a:r>
              <a:rPr lang="en-US" sz="2000" dirty="0" smtClean="0">
                <a:solidFill>
                  <a:schemeClr val="tx1"/>
                </a:solidFill>
              </a:rPr>
              <a:t> by a smaller amount.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Also need to consider </a:t>
            </a:r>
            <a:r>
              <a:rPr lang="en-US" sz="2000" b="1" dirty="0" smtClean="0">
                <a:solidFill>
                  <a:schemeClr val="tx1"/>
                </a:solidFill>
              </a:rPr>
              <a:t>layers</a:t>
            </a:r>
            <a:r>
              <a:rPr lang="en-US" sz="2000" dirty="0" smtClean="0">
                <a:solidFill>
                  <a:schemeClr val="tx1"/>
                </a:solidFill>
              </a:rPr>
              <a:t>: the ordering of the sprites.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 l="2056"/>
          <a:stretch>
            <a:fillRect/>
          </a:stretch>
        </p:blipFill>
        <p:spPr bwMode="auto">
          <a:xfrm>
            <a:off x="4922858" y="1196752"/>
            <a:ext cx="3177534" cy="113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2708920"/>
            <a:ext cx="2664296" cy="2124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6136" y="5301208"/>
            <a:ext cx="2376264" cy="1163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5445224"/>
            <a:ext cx="77443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own Arrow 8"/>
          <p:cNvSpPr/>
          <p:nvPr/>
        </p:nvSpPr>
        <p:spPr>
          <a:xfrm rot="16200000">
            <a:off x="5375963" y="5661248"/>
            <a:ext cx="432048" cy="57606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300192" y="2204864"/>
            <a:ext cx="432048" cy="648072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IE" b="1" dirty="0" smtClean="0"/>
              <a:t>At the End 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4824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sz="2800" dirty="0" smtClean="0"/>
              <a:t>Upload your project to the Scratch Website</a:t>
            </a:r>
            <a:br>
              <a:rPr lang="en-IE" sz="2800" dirty="0" smtClean="0"/>
            </a:br>
            <a:r>
              <a:rPr lang="en-IE" sz="2800" dirty="0" smtClean="0"/>
              <a:t>user: </a:t>
            </a:r>
            <a:r>
              <a:rPr lang="en-IE" sz="2800" b="1" dirty="0" err="1" smtClean="0"/>
              <a:t>emcdojo</a:t>
            </a:r>
            <a:r>
              <a:rPr lang="en-IE" sz="2800" b="1" dirty="0" smtClean="0"/>
              <a:t> </a:t>
            </a:r>
            <a:r>
              <a:rPr lang="en-IE" sz="2800" dirty="0" smtClean="0"/>
              <a:t>password: </a:t>
            </a:r>
            <a:r>
              <a:rPr lang="en-IE" sz="2800" b="1" dirty="0" smtClean="0"/>
              <a:t>cork123</a:t>
            </a:r>
          </a:p>
          <a:p>
            <a:pPr>
              <a:buNone/>
            </a:pPr>
            <a:endParaRPr lang="en-IE" sz="2800" dirty="0" smtClean="0"/>
          </a:p>
          <a:p>
            <a:pPr>
              <a:buNone/>
            </a:pPr>
            <a:r>
              <a:rPr lang="en-IE" sz="2800" dirty="0" smtClean="0"/>
              <a:t>	Access it from home </a:t>
            </a:r>
          </a:p>
          <a:p>
            <a:pPr>
              <a:buNone/>
            </a:pPr>
            <a:endParaRPr lang="en-IE" sz="2800" dirty="0" smtClean="0"/>
          </a:p>
          <a:p>
            <a:pPr>
              <a:buNone/>
            </a:pPr>
            <a:r>
              <a:rPr lang="en-IE" sz="2800" dirty="0" smtClean="0"/>
              <a:t>	Improve it</a:t>
            </a:r>
          </a:p>
          <a:p>
            <a:pPr>
              <a:buNone/>
            </a:pPr>
            <a:endParaRPr lang="en-IE" sz="2800" dirty="0" smtClean="0"/>
          </a:p>
          <a:p>
            <a:pPr>
              <a:buNone/>
            </a:pPr>
            <a:r>
              <a:rPr lang="en-IE" sz="2800" dirty="0" smtClean="0"/>
              <a:t>	Show your friends!</a:t>
            </a:r>
            <a:endParaRPr lang="en-US" sz="2800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14261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Today's Challenge: More Animation </a:t>
            </a:r>
            <a:r>
              <a:rPr lang="en-US" b="1" dirty="0" smtClean="0">
                <a:solidFill>
                  <a:srgbClr val="FF0000"/>
                </a:solidFill>
              </a:rPr>
              <a:t>Storytelling and Scrolling!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t="7994"/>
          <a:stretch>
            <a:fillRect/>
          </a:stretch>
        </p:blipFill>
        <p:spPr bwMode="auto">
          <a:xfrm>
            <a:off x="323528" y="1700808"/>
            <a:ext cx="4714875" cy="3540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2852936"/>
            <a:ext cx="4680520" cy="3510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29614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Today's </a:t>
            </a:r>
            <a:r>
              <a:rPr lang="en-US" b="1" dirty="0" smtClean="0">
                <a:solidFill>
                  <a:srgbClr val="FF0000"/>
                </a:solidFill>
              </a:rPr>
              <a:t>Big Ideas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323528" y="1412776"/>
            <a:ext cx="4392488" cy="23762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Speech Bubbles &amp; Sound</a:t>
            </a:r>
          </a:p>
        </p:txBody>
      </p:sp>
      <p:sp>
        <p:nvSpPr>
          <p:cNvPr id="4" name="Cloud 3"/>
          <p:cNvSpPr/>
          <p:nvPr/>
        </p:nvSpPr>
        <p:spPr>
          <a:xfrm>
            <a:off x="3059832" y="2708920"/>
            <a:ext cx="3779912" cy="21602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Loops &amp; Timing</a:t>
            </a:r>
            <a:endParaRPr lang="en-US" sz="3600" dirty="0"/>
          </a:p>
        </p:txBody>
      </p:sp>
      <p:sp>
        <p:nvSpPr>
          <p:cNvPr id="6" name="Cloud 5"/>
          <p:cNvSpPr/>
          <p:nvPr/>
        </p:nvSpPr>
        <p:spPr>
          <a:xfrm>
            <a:off x="5220072" y="3933056"/>
            <a:ext cx="3672408" cy="20162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 smtClean="0"/>
              <a:t>Sprites</a:t>
            </a:r>
            <a:endParaRPr lang="en-US" sz="3600" dirty="0"/>
          </a:p>
        </p:txBody>
      </p:sp>
      <p:sp>
        <p:nvSpPr>
          <p:cNvPr id="7" name="Cloud 6"/>
          <p:cNvSpPr/>
          <p:nvPr/>
        </p:nvSpPr>
        <p:spPr>
          <a:xfrm>
            <a:off x="251520" y="4653136"/>
            <a:ext cx="3960440" cy="1944216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Imagination!</a:t>
            </a:r>
            <a:endParaRPr lang="en-US" sz="3600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</a:rPr>
              <a:t>Telling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 Story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 t="7994"/>
          <a:stretch>
            <a:fillRect/>
          </a:stretch>
        </p:blipFill>
        <p:spPr bwMode="auto">
          <a:xfrm>
            <a:off x="1187624" y="1340768"/>
            <a:ext cx="6264696" cy="4704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148064" y="5445224"/>
            <a:ext cx="3384376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Your sprites can be </a:t>
            </a:r>
            <a:r>
              <a:rPr lang="en-US" sz="2000" b="1" dirty="0" smtClean="0">
                <a:solidFill>
                  <a:schemeClr val="tx1"/>
                </a:solidFill>
              </a:rPr>
              <a:t>actors</a:t>
            </a:r>
            <a:r>
              <a:rPr lang="en-US" sz="2000" dirty="0" smtClean="0">
                <a:solidFill>
                  <a:schemeClr val="tx1"/>
                </a:solidFill>
              </a:rPr>
              <a:t> in your own story or joke!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</a:rPr>
              <a:t>How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To Do It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t="7994"/>
          <a:stretch>
            <a:fillRect/>
          </a:stretch>
        </p:blipFill>
        <p:spPr bwMode="auto">
          <a:xfrm>
            <a:off x="1259632" y="2181136"/>
            <a:ext cx="3867351" cy="2904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Line Callout 2 (Accent Bar) 7"/>
          <p:cNvSpPr/>
          <p:nvPr/>
        </p:nvSpPr>
        <p:spPr>
          <a:xfrm>
            <a:off x="6012160" y="2181136"/>
            <a:ext cx="2376264" cy="50405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6459"/>
              <a:gd name="adj6" fmla="val -75534"/>
            </a:avLst>
          </a:prstGeom>
          <a:solidFill>
            <a:srgbClr val="FF8989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Pick some sprites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Line Callout 2 (Accent Bar) 9"/>
          <p:cNvSpPr/>
          <p:nvPr/>
        </p:nvSpPr>
        <p:spPr>
          <a:xfrm>
            <a:off x="6012160" y="3045232"/>
            <a:ext cx="2376264" cy="64807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9183"/>
              <a:gd name="adj6" fmla="val -73037"/>
            </a:avLst>
          </a:prstGeom>
          <a:solidFill>
            <a:srgbClr val="FF8989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Decide what they should do &amp; say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Line Callout 2 (Accent Bar) 10"/>
          <p:cNvSpPr/>
          <p:nvPr/>
        </p:nvSpPr>
        <p:spPr>
          <a:xfrm>
            <a:off x="6012160" y="3981336"/>
            <a:ext cx="2376264" cy="64807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934"/>
              <a:gd name="adj6" fmla="val -72036"/>
            </a:avLst>
          </a:prstGeom>
          <a:solidFill>
            <a:srgbClr val="FF8989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Use times and waits so they sync up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08012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How To Do It: </a:t>
            </a:r>
            <a:r>
              <a:rPr lang="en-US" b="1" dirty="0" smtClean="0">
                <a:solidFill>
                  <a:srgbClr val="0000CC"/>
                </a:solidFill>
              </a:rPr>
              <a:t>The Code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345008"/>
            <a:ext cx="1151384" cy="167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2864811"/>
            <a:ext cx="3772814" cy="3240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 flipH="1">
            <a:off x="4139952" y="1340768"/>
            <a:ext cx="1008113" cy="453650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1052736"/>
            <a:ext cx="814697" cy="1765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1124744"/>
            <a:ext cx="4061251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2279619" y="2337005"/>
            <a:ext cx="360040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5576" y="2588654"/>
            <a:ext cx="360040" cy="363531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75656" y="2901194"/>
            <a:ext cx="360040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55576" y="3189226"/>
            <a:ext cx="360040" cy="360040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91880" y="3477258"/>
            <a:ext cx="360040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92745" y="4125330"/>
            <a:ext cx="360040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16788" y="4437870"/>
            <a:ext cx="360040" cy="360040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80112" y="4748894"/>
            <a:ext cx="360040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80112" y="5361341"/>
            <a:ext cx="360040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76256" y="5037684"/>
            <a:ext cx="360040" cy="360040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331640" y="6381328"/>
            <a:ext cx="3240360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>
                <a:solidFill>
                  <a:srgbClr val="C00000"/>
                </a:solidFill>
              </a:rPr>
              <a:t>Make sure these times match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88024" y="6381328"/>
            <a:ext cx="1872208" cy="360040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>
                <a:solidFill>
                  <a:srgbClr val="008A3E"/>
                </a:solidFill>
              </a:rPr>
              <a:t>And these!</a:t>
            </a:r>
            <a:endParaRPr lang="en-US" b="1" dirty="0">
              <a:solidFill>
                <a:srgbClr val="008A3E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</a:rPr>
              <a:t>You Can Do </a:t>
            </a:r>
            <a:r>
              <a:rPr lang="en-IE" b="1" dirty="0" smtClean="0">
                <a:solidFill>
                  <a:srgbClr val="0000CC"/>
                </a:solidFill>
              </a:rPr>
              <a:t>Lots</a:t>
            </a:r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</a:rPr>
              <a:t> More!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467544" y="1340768"/>
          <a:ext cx="8208912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157018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Another Challenge:</a:t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Scrolling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Backgrounds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610798"/>
            <a:ext cx="6456716" cy="4842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076056" y="2420888"/>
            <a:ext cx="3384376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Stage can't move: need to use sprites for moving background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2211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Scratch </a:t>
            </a:r>
            <a:r>
              <a:rPr lang="en-US" b="1" dirty="0" smtClean="0">
                <a:solidFill>
                  <a:srgbClr val="0000CC"/>
                </a:solidFill>
              </a:rPr>
              <a:t>Stage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619672" y="1623120"/>
            <a:ext cx="6048672" cy="38884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27584" y="6015608"/>
            <a:ext cx="14401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55869" y="5769967"/>
            <a:ext cx="389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35975" y="5235395"/>
            <a:ext cx="0" cy="8640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5576" y="4791472"/>
            <a:ext cx="389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y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0003" y="3075155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0,0</a:t>
            </a:r>
            <a:br>
              <a:rPr lang="en-US" dirty="0" smtClean="0"/>
            </a:br>
            <a:r>
              <a:rPr lang="en-US" b="1" dirty="0" smtClean="0">
                <a:latin typeface="Courier" pitchFamily="49" charset="0"/>
              </a:rPr>
              <a:t>+</a:t>
            </a:r>
            <a:endParaRPr lang="en-US" b="1" dirty="0">
              <a:latin typeface="Courier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32240" y="169512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240,180</a:t>
            </a:r>
            <a:endParaRPr lang="en-US" b="1" dirty="0">
              <a:latin typeface="Courier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14237" y="5079504"/>
            <a:ext cx="108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-240,-180</a:t>
            </a:r>
            <a:endParaRPr lang="en-US" b="1" dirty="0">
              <a:latin typeface="Courier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619672" y="1407096"/>
            <a:ext cx="6048672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619672" y="133508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668344" y="133508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884368" y="1623120"/>
            <a:ext cx="0" cy="388843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>
            <a:off x="7848364" y="540354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V="1">
            <a:off x="7848364" y="1526983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44335" y="10470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480</a:t>
            </a:r>
            <a:endParaRPr lang="en-US" b="1" dirty="0">
              <a:latin typeface="Courier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5400000">
            <a:off x="7801172" y="320729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360</a:t>
            </a:r>
            <a:endParaRPr lang="en-US" b="1" dirty="0">
              <a:latin typeface="Courier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60032" y="5871592"/>
            <a:ext cx="3816424" cy="7977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Sprites can't be bigger than stage: max length is 480 also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4199</TotalTime>
  <Words>355</Words>
  <Application>Microsoft Office PowerPoint</Application>
  <PresentationFormat>On-screen Show (4:3)</PresentationFormat>
  <Paragraphs>80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Today's Challenge: More Animation Storytelling and Scrolling!</vt:lpstr>
      <vt:lpstr>Today's Big Ideas</vt:lpstr>
      <vt:lpstr>Telling A Story</vt:lpstr>
      <vt:lpstr>How To Do It</vt:lpstr>
      <vt:lpstr>How To Do It: The Code</vt:lpstr>
      <vt:lpstr>You Can Do Lots More!</vt:lpstr>
      <vt:lpstr>Another Challenge: Scrolling Backgrounds</vt:lpstr>
      <vt:lpstr>The Scratch Stage</vt:lpstr>
      <vt:lpstr>To make it look like Mario is moving Right …</vt:lpstr>
      <vt:lpstr>How to do it, Part 1 …</vt:lpstr>
      <vt:lpstr>How to do it, Part 2 …</vt:lpstr>
      <vt:lpstr>Make Mario stand on the ground …</vt:lpstr>
      <vt:lpstr>Advanced Idea: Parallax Effect</vt:lpstr>
      <vt:lpstr>At the End …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Galway</dc:title>
  <dc:creator>Michael</dc:creator>
  <cp:lastModifiedBy>brodem2</cp:lastModifiedBy>
  <cp:revision>119</cp:revision>
  <dcterms:created xsi:type="dcterms:W3CDTF">2012-02-11T10:58:45Z</dcterms:created>
  <dcterms:modified xsi:type="dcterms:W3CDTF">2014-02-27T12:30:46Z</dcterms:modified>
</cp:coreProperties>
</file>