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960" y="-77"/>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D4DF51C9-DD90-4DD2-96AA-C199E4A41663}" type="datetimeFigureOut">
              <a:rPr lang="en-AU" smtClean="0"/>
              <a:pPr/>
              <a:t>27/02/2014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B895D32-4EA9-4ADC-9CD7-3E8F9AAF8480}" type="slidenum">
              <a:rPr lang="en-AU" smtClean="0"/>
              <a:pPr/>
              <a:t>‹#›</a:t>
            </a:fld>
            <a:endParaRPr lang="en-AU"/>
          </a:p>
        </p:txBody>
      </p:sp>
    </p:spTree>
    <p:extLst>
      <p:ext uri="{BB962C8B-B14F-4D97-AF65-F5344CB8AC3E}">
        <p14:creationId xmlns:p14="http://schemas.microsoft.com/office/powerpoint/2010/main" xmlns="" val="3476019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4DF51C9-DD90-4DD2-96AA-C199E4A41663}" type="datetimeFigureOut">
              <a:rPr lang="en-AU" smtClean="0"/>
              <a:pPr/>
              <a:t>27/02/2014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B895D32-4EA9-4ADC-9CD7-3E8F9AAF8480}" type="slidenum">
              <a:rPr lang="en-AU" smtClean="0"/>
              <a:pPr/>
              <a:t>‹#›</a:t>
            </a:fld>
            <a:endParaRPr lang="en-AU"/>
          </a:p>
        </p:txBody>
      </p:sp>
    </p:spTree>
    <p:extLst>
      <p:ext uri="{BB962C8B-B14F-4D97-AF65-F5344CB8AC3E}">
        <p14:creationId xmlns:p14="http://schemas.microsoft.com/office/powerpoint/2010/main" xmlns="" val="3962687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4DF51C9-DD90-4DD2-96AA-C199E4A41663}" type="datetimeFigureOut">
              <a:rPr lang="en-AU" smtClean="0"/>
              <a:pPr/>
              <a:t>27/02/2014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B895D32-4EA9-4ADC-9CD7-3E8F9AAF8480}" type="slidenum">
              <a:rPr lang="en-AU" smtClean="0"/>
              <a:pPr/>
              <a:t>‹#›</a:t>
            </a:fld>
            <a:endParaRPr lang="en-AU"/>
          </a:p>
        </p:txBody>
      </p:sp>
    </p:spTree>
    <p:extLst>
      <p:ext uri="{BB962C8B-B14F-4D97-AF65-F5344CB8AC3E}">
        <p14:creationId xmlns:p14="http://schemas.microsoft.com/office/powerpoint/2010/main" xmlns="" val="2402466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4DF51C9-DD90-4DD2-96AA-C199E4A41663}" type="datetimeFigureOut">
              <a:rPr lang="en-AU" smtClean="0"/>
              <a:pPr/>
              <a:t>27/02/2014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B895D32-4EA9-4ADC-9CD7-3E8F9AAF8480}" type="slidenum">
              <a:rPr lang="en-AU" smtClean="0"/>
              <a:pPr/>
              <a:t>‹#›</a:t>
            </a:fld>
            <a:endParaRPr lang="en-AU"/>
          </a:p>
        </p:txBody>
      </p:sp>
    </p:spTree>
    <p:extLst>
      <p:ext uri="{BB962C8B-B14F-4D97-AF65-F5344CB8AC3E}">
        <p14:creationId xmlns:p14="http://schemas.microsoft.com/office/powerpoint/2010/main" xmlns="" val="3019398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DF51C9-DD90-4DD2-96AA-C199E4A41663}" type="datetimeFigureOut">
              <a:rPr lang="en-AU" smtClean="0"/>
              <a:pPr/>
              <a:t>27/02/2014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B895D32-4EA9-4ADC-9CD7-3E8F9AAF8480}" type="slidenum">
              <a:rPr lang="en-AU" smtClean="0"/>
              <a:pPr/>
              <a:t>‹#›</a:t>
            </a:fld>
            <a:endParaRPr lang="en-AU"/>
          </a:p>
        </p:txBody>
      </p:sp>
    </p:spTree>
    <p:extLst>
      <p:ext uri="{BB962C8B-B14F-4D97-AF65-F5344CB8AC3E}">
        <p14:creationId xmlns:p14="http://schemas.microsoft.com/office/powerpoint/2010/main" xmlns="" val="396464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D4DF51C9-DD90-4DD2-96AA-C199E4A41663}" type="datetimeFigureOut">
              <a:rPr lang="en-AU" smtClean="0"/>
              <a:pPr/>
              <a:t>27/02/2014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B895D32-4EA9-4ADC-9CD7-3E8F9AAF8480}" type="slidenum">
              <a:rPr lang="en-AU" smtClean="0"/>
              <a:pPr/>
              <a:t>‹#›</a:t>
            </a:fld>
            <a:endParaRPr lang="en-AU"/>
          </a:p>
        </p:txBody>
      </p:sp>
    </p:spTree>
    <p:extLst>
      <p:ext uri="{BB962C8B-B14F-4D97-AF65-F5344CB8AC3E}">
        <p14:creationId xmlns:p14="http://schemas.microsoft.com/office/powerpoint/2010/main" xmlns="" val="76289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D4DF51C9-DD90-4DD2-96AA-C199E4A41663}" type="datetimeFigureOut">
              <a:rPr lang="en-AU" smtClean="0"/>
              <a:pPr/>
              <a:t>27/02/2014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B895D32-4EA9-4ADC-9CD7-3E8F9AAF8480}" type="slidenum">
              <a:rPr lang="en-AU" smtClean="0"/>
              <a:pPr/>
              <a:t>‹#›</a:t>
            </a:fld>
            <a:endParaRPr lang="en-AU"/>
          </a:p>
        </p:txBody>
      </p:sp>
    </p:spTree>
    <p:extLst>
      <p:ext uri="{BB962C8B-B14F-4D97-AF65-F5344CB8AC3E}">
        <p14:creationId xmlns:p14="http://schemas.microsoft.com/office/powerpoint/2010/main" xmlns="" val="3577351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D4DF51C9-DD90-4DD2-96AA-C199E4A41663}" type="datetimeFigureOut">
              <a:rPr lang="en-AU" smtClean="0"/>
              <a:pPr/>
              <a:t>27/02/2014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B895D32-4EA9-4ADC-9CD7-3E8F9AAF8480}" type="slidenum">
              <a:rPr lang="en-AU" smtClean="0"/>
              <a:pPr/>
              <a:t>‹#›</a:t>
            </a:fld>
            <a:endParaRPr lang="en-AU"/>
          </a:p>
        </p:txBody>
      </p:sp>
    </p:spTree>
    <p:extLst>
      <p:ext uri="{BB962C8B-B14F-4D97-AF65-F5344CB8AC3E}">
        <p14:creationId xmlns:p14="http://schemas.microsoft.com/office/powerpoint/2010/main" xmlns="" val="4105143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F51C9-DD90-4DD2-96AA-C199E4A41663}" type="datetimeFigureOut">
              <a:rPr lang="en-AU" smtClean="0"/>
              <a:pPr/>
              <a:t>27/02/2014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B895D32-4EA9-4ADC-9CD7-3E8F9AAF8480}" type="slidenum">
              <a:rPr lang="en-AU" smtClean="0"/>
              <a:pPr/>
              <a:t>‹#›</a:t>
            </a:fld>
            <a:endParaRPr lang="en-AU"/>
          </a:p>
        </p:txBody>
      </p:sp>
    </p:spTree>
    <p:extLst>
      <p:ext uri="{BB962C8B-B14F-4D97-AF65-F5344CB8AC3E}">
        <p14:creationId xmlns:p14="http://schemas.microsoft.com/office/powerpoint/2010/main" xmlns="" val="1049547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DF51C9-DD90-4DD2-96AA-C199E4A41663}" type="datetimeFigureOut">
              <a:rPr lang="en-AU" smtClean="0"/>
              <a:pPr/>
              <a:t>27/02/2014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B895D32-4EA9-4ADC-9CD7-3E8F9AAF8480}" type="slidenum">
              <a:rPr lang="en-AU" smtClean="0"/>
              <a:pPr/>
              <a:t>‹#›</a:t>
            </a:fld>
            <a:endParaRPr lang="en-AU"/>
          </a:p>
        </p:txBody>
      </p:sp>
    </p:spTree>
    <p:extLst>
      <p:ext uri="{BB962C8B-B14F-4D97-AF65-F5344CB8AC3E}">
        <p14:creationId xmlns:p14="http://schemas.microsoft.com/office/powerpoint/2010/main" xmlns="" val="2147948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DF51C9-DD90-4DD2-96AA-C199E4A41663}" type="datetimeFigureOut">
              <a:rPr lang="en-AU" smtClean="0"/>
              <a:pPr/>
              <a:t>27/02/2014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B895D32-4EA9-4ADC-9CD7-3E8F9AAF8480}" type="slidenum">
              <a:rPr lang="en-AU" smtClean="0"/>
              <a:pPr/>
              <a:t>‹#›</a:t>
            </a:fld>
            <a:endParaRPr lang="en-AU"/>
          </a:p>
        </p:txBody>
      </p:sp>
    </p:spTree>
    <p:extLst>
      <p:ext uri="{BB962C8B-B14F-4D97-AF65-F5344CB8AC3E}">
        <p14:creationId xmlns:p14="http://schemas.microsoft.com/office/powerpoint/2010/main" xmlns="" val="2825148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DF51C9-DD90-4DD2-96AA-C199E4A41663}" type="datetimeFigureOut">
              <a:rPr lang="en-AU" smtClean="0"/>
              <a:pPr/>
              <a:t>27/02/2014</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95D32-4EA9-4ADC-9CD7-3E8F9AAF8480}" type="slidenum">
              <a:rPr lang="en-AU" smtClean="0"/>
              <a:pPr/>
              <a:t>‹#›</a:t>
            </a:fld>
            <a:endParaRPr lang="en-AU"/>
          </a:p>
        </p:txBody>
      </p:sp>
    </p:spTree>
    <p:extLst>
      <p:ext uri="{BB962C8B-B14F-4D97-AF65-F5344CB8AC3E}">
        <p14:creationId xmlns:p14="http://schemas.microsoft.com/office/powerpoint/2010/main" xmlns="" val="753644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maps.google.ie/help/maps/getmaps/plot-on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1177688"/>
            <a:ext cx="3528392" cy="2585323"/>
          </a:xfrm>
          <a:prstGeom prst="rect">
            <a:avLst/>
          </a:prstGeom>
          <a:noFill/>
          <a:ln>
            <a:solidFill>
              <a:srgbClr val="0070C0"/>
            </a:solidFill>
          </a:ln>
        </p:spPr>
        <p:txBody>
          <a:bodyPr wrap="square" rtlCol="0">
            <a:spAutoFit/>
          </a:bodyPr>
          <a:lstStyle/>
          <a:p>
            <a:r>
              <a:rPr lang="en-AU" b="1" dirty="0" smtClean="0">
                <a:solidFill>
                  <a:srgbClr val="0070C0"/>
                </a:solidFill>
                <a:effectLst/>
              </a:rPr>
              <a:t>&lt;!DOCTYPE html&gt;</a:t>
            </a:r>
          </a:p>
          <a:p>
            <a:endParaRPr lang="en-AU" dirty="0" smtClean="0">
              <a:effectLst/>
            </a:endParaRPr>
          </a:p>
          <a:p>
            <a:r>
              <a:rPr lang="en-AU" dirty="0" smtClean="0">
                <a:solidFill>
                  <a:schemeClr val="bg1">
                    <a:lumMod val="50000"/>
                  </a:schemeClr>
                </a:solidFill>
                <a:effectLst/>
              </a:rPr>
              <a:t>&lt;!--This is a comment. --&gt;</a:t>
            </a:r>
            <a:r>
              <a:rPr lang="en-AU" dirty="0" smtClean="0">
                <a:effectLst/>
              </a:rPr>
              <a:t/>
            </a:r>
            <a:br>
              <a:rPr lang="en-AU" dirty="0" smtClean="0">
                <a:effectLst/>
              </a:rPr>
            </a:br>
            <a:r>
              <a:rPr lang="en-AU" b="1" dirty="0" smtClean="0">
                <a:solidFill>
                  <a:srgbClr val="0070C0"/>
                </a:solidFill>
                <a:effectLst/>
              </a:rPr>
              <a:t>&lt; html&gt;  </a:t>
            </a:r>
            <a:r>
              <a:rPr lang="en-AU" dirty="0" smtClean="0">
                <a:solidFill>
                  <a:schemeClr val="bg1">
                    <a:lumMod val="50000"/>
                  </a:schemeClr>
                </a:solidFill>
                <a:effectLst/>
              </a:rPr>
              <a:t>&lt;!– This is a tag  --&gt;</a:t>
            </a:r>
            <a:br>
              <a:rPr lang="en-AU" dirty="0" smtClean="0">
                <a:solidFill>
                  <a:schemeClr val="bg1">
                    <a:lumMod val="50000"/>
                  </a:schemeClr>
                </a:solidFill>
                <a:effectLst/>
              </a:rPr>
            </a:br>
            <a:r>
              <a:rPr lang="en-AU" b="1" dirty="0" smtClean="0">
                <a:solidFill>
                  <a:srgbClr val="0070C0"/>
                </a:solidFill>
                <a:effectLst/>
              </a:rPr>
              <a:t>&lt; body&gt; </a:t>
            </a:r>
            <a:r>
              <a:rPr lang="en-AU" dirty="0" smtClean="0">
                <a:solidFill>
                  <a:schemeClr val="bg1">
                    <a:lumMod val="50000"/>
                  </a:schemeClr>
                </a:solidFill>
                <a:effectLst/>
              </a:rPr>
              <a:t>&lt;!--  Start Body tag --&gt;</a:t>
            </a:r>
            <a:br>
              <a:rPr lang="en-AU" dirty="0" smtClean="0">
                <a:solidFill>
                  <a:schemeClr val="bg1">
                    <a:lumMod val="50000"/>
                  </a:schemeClr>
                </a:solidFill>
                <a:effectLst/>
              </a:rPr>
            </a:br>
            <a:r>
              <a:rPr lang="en-AU" dirty="0" smtClean="0">
                <a:effectLst/>
              </a:rPr>
              <a:t/>
            </a:r>
            <a:br>
              <a:rPr lang="en-AU" dirty="0" smtClean="0">
                <a:effectLst/>
              </a:rPr>
            </a:br>
            <a:r>
              <a:rPr lang="en-AU" dirty="0" smtClean="0">
                <a:effectLst/>
              </a:rPr>
              <a:t/>
            </a:r>
            <a:br>
              <a:rPr lang="en-AU" dirty="0" smtClean="0">
                <a:effectLst/>
              </a:rPr>
            </a:br>
            <a:r>
              <a:rPr lang="en-AU" b="1" dirty="0" smtClean="0">
                <a:solidFill>
                  <a:srgbClr val="0070C0"/>
                </a:solidFill>
                <a:effectLst/>
              </a:rPr>
              <a:t>&lt; /body&gt; </a:t>
            </a:r>
            <a:r>
              <a:rPr lang="en-AU" dirty="0" smtClean="0">
                <a:solidFill>
                  <a:schemeClr val="bg1">
                    <a:lumMod val="50000"/>
                  </a:schemeClr>
                </a:solidFill>
                <a:effectLst/>
              </a:rPr>
              <a:t>&lt;!--  End body tag --&gt;</a:t>
            </a:r>
            <a:br>
              <a:rPr lang="en-AU" dirty="0" smtClean="0">
                <a:solidFill>
                  <a:schemeClr val="bg1">
                    <a:lumMod val="50000"/>
                  </a:schemeClr>
                </a:solidFill>
                <a:effectLst/>
              </a:rPr>
            </a:br>
            <a:r>
              <a:rPr lang="en-AU" b="1" dirty="0" smtClean="0">
                <a:solidFill>
                  <a:srgbClr val="0070C0"/>
                </a:solidFill>
                <a:effectLst/>
              </a:rPr>
              <a:t>&lt; /html&gt; </a:t>
            </a:r>
            <a:r>
              <a:rPr lang="en-AU" dirty="0" smtClean="0">
                <a:solidFill>
                  <a:schemeClr val="bg1">
                    <a:lumMod val="50000"/>
                  </a:schemeClr>
                </a:solidFill>
                <a:effectLst/>
              </a:rPr>
              <a:t>&lt;!--   End html tag-</a:t>
            </a:r>
            <a:r>
              <a:rPr lang="en-AU" b="1" dirty="0" smtClean="0">
                <a:solidFill>
                  <a:schemeClr val="bg1">
                    <a:lumMod val="50000"/>
                  </a:schemeClr>
                </a:solidFill>
                <a:effectLst/>
              </a:rPr>
              <a:t>-&gt;</a:t>
            </a:r>
            <a:endParaRPr lang="en-AU" b="1" dirty="0">
              <a:solidFill>
                <a:schemeClr val="bg1">
                  <a:lumMod val="50000"/>
                </a:schemeClr>
              </a:solidFill>
            </a:endParaRPr>
          </a:p>
        </p:txBody>
      </p:sp>
      <p:sp>
        <p:nvSpPr>
          <p:cNvPr id="5" name="TextBox 4"/>
          <p:cNvSpPr txBox="1"/>
          <p:nvPr/>
        </p:nvSpPr>
        <p:spPr>
          <a:xfrm>
            <a:off x="2411760" y="211025"/>
            <a:ext cx="4320480" cy="707886"/>
          </a:xfrm>
          <a:prstGeom prst="rect">
            <a:avLst/>
          </a:prstGeom>
          <a:noFill/>
        </p:spPr>
        <p:txBody>
          <a:bodyPr wrap="square" rtlCol="0">
            <a:spAutoFit/>
          </a:bodyPr>
          <a:lstStyle/>
          <a:p>
            <a:pPr algn="ctr"/>
            <a:r>
              <a:rPr lang="en-AU" sz="4000" dirty="0" smtClean="0">
                <a:solidFill>
                  <a:schemeClr val="accent3">
                    <a:lumMod val="75000"/>
                  </a:schemeClr>
                </a:solidFill>
              </a:rPr>
              <a:t>My First Webpage</a:t>
            </a:r>
            <a:endParaRPr lang="en-AU" sz="4000" dirty="0">
              <a:solidFill>
                <a:schemeClr val="accent3">
                  <a:lumMod val="75000"/>
                </a:schemeClr>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85900" y="4292810"/>
            <a:ext cx="6172200" cy="24765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
        <p:nvSpPr>
          <p:cNvPr id="7" name="TextBox 6"/>
          <p:cNvSpPr txBox="1"/>
          <p:nvPr/>
        </p:nvSpPr>
        <p:spPr>
          <a:xfrm>
            <a:off x="4355976" y="1039189"/>
            <a:ext cx="3528392" cy="2862322"/>
          </a:xfrm>
          <a:prstGeom prst="rect">
            <a:avLst/>
          </a:prstGeom>
          <a:noFill/>
          <a:ln>
            <a:solidFill>
              <a:srgbClr val="0070C0"/>
            </a:solidFill>
          </a:ln>
        </p:spPr>
        <p:txBody>
          <a:bodyPr wrap="square" rtlCol="0">
            <a:spAutoFit/>
          </a:bodyPr>
          <a:lstStyle/>
          <a:p>
            <a:r>
              <a:rPr lang="en-AU" b="1" dirty="0" smtClean="0">
                <a:solidFill>
                  <a:srgbClr val="0070C0"/>
                </a:solidFill>
                <a:effectLst/>
              </a:rPr>
              <a:t>&lt;!DOCTYPE html&gt;</a:t>
            </a:r>
            <a:br>
              <a:rPr lang="en-AU" b="1" dirty="0" smtClean="0">
                <a:solidFill>
                  <a:srgbClr val="0070C0"/>
                </a:solidFill>
                <a:effectLst/>
              </a:rPr>
            </a:br>
            <a:r>
              <a:rPr lang="en-AU" b="1" dirty="0" smtClean="0">
                <a:solidFill>
                  <a:srgbClr val="0070C0"/>
                </a:solidFill>
                <a:effectLst/>
              </a:rPr>
              <a:t>&lt; html&gt;</a:t>
            </a:r>
            <a:br>
              <a:rPr lang="en-AU" b="1" dirty="0" smtClean="0">
                <a:solidFill>
                  <a:srgbClr val="0070C0"/>
                </a:solidFill>
                <a:effectLst/>
              </a:rPr>
            </a:br>
            <a:r>
              <a:rPr lang="en-AU" b="1" dirty="0" smtClean="0">
                <a:solidFill>
                  <a:srgbClr val="0070C0"/>
                </a:solidFill>
                <a:effectLst/>
              </a:rPr>
              <a:t>&lt; body&gt;</a:t>
            </a:r>
            <a:br>
              <a:rPr lang="en-AU" b="1" dirty="0" smtClean="0">
                <a:solidFill>
                  <a:srgbClr val="0070C0"/>
                </a:solidFill>
                <a:effectLst/>
              </a:rPr>
            </a:br>
            <a:r>
              <a:rPr lang="en-AU" dirty="0" smtClean="0">
                <a:effectLst/>
              </a:rPr>
              <a:t/>
            </a:r>
            <a:br>
              <a:rPr lang="en-AU" dirty="0" smtClean="0">
                <a:effectLst/>
              </a:rPr>
            </a:br>
            <a:r>
              <a:rPr lang="en-AU" b="1" dirty="0" smtClean="0">
                <a:solidFill>
                  <a:srgbClr val="0070C0"/>
                </a:solidFill>
                <a:effectLst/>
              </a:rPr>
              <a:t>&lt; h1&gt;</a:t>
            </a:r>
            <a:r>
              <a:rPr lang="en-AU" dirty="0" smtClean="0">
                <a:effectLst/>
              </a:rPr>
              <a:t>My First Heading</a:t>
            </a:r>
            <a:r>
              <a:rPr lang="en-AU" b="1" dirty="0" smtClean="0">
                <a:solidFill>
                  <a:srgbClr val="0070C0"/>
                </a:solidFill>
                <a:effectLst/>
              </a:rPr>
              <a:t>&lt;/h1&gt;</a:t>
            </a:r>
            <a:br>
              <a:rPr lang="en-AU" b="1" dirty="0" smtClean="0">
                <a:solidFill>
                  <a:srgbClr val="0070C0"/>
                </a:solidFill>
                <a:effectLst/>
              </a:rPr>
            </a:br>
            <a:r>
              <a:rPr lang="en-AU" dirty="0" smtClean="0">
                <a:effectLst/>
              </a:rPr>
              <a:t/>
            </a:r>
            <a:br>
              <a:rPr lang="en-AU" dirty="0" smtClean="0">
                <a:effectLst/>
              </a:rPr>
            </a:br>
            <a:r>
              <a:rPr lang="en-AU" b="1" dirty="0" smtClean="0">
                <a:solidFill>
                  <a:srgbClr val="0070C0"/>
                </a:solidFill>
                <a:effectLst/>
              </a:rPr>
              <a:t>&lt; p&gt;</a:t>
            </a:r>
            <a:r>
              <a:rPr lang="en-AU" dirty="0" smtClean="0">
                <a:effectLst/>
              </a:rPr>
              <a:t>My first paragraph.</a:t>
            </a:r>
            <a:r>
              <a:rPr lang="en-AU" b="1" dirty="0" smtClean="0">
                <a:solidFill>
                  <a:srgbClr val="0070C0"/>
                </a:solidFill>
                <a:effectLst/>
              </a:rPr>
              <a:t>&lt;/p&gt;</a:t>
            </a:r>
            <a:r>
              <a:rPr lang="en-AU" dirty="0" smtClean="0">
                <a:effectLst/>
              </a:rPr>
              <a:t/>
            </a:r>
            <a:br>
              <a:rPr lang="en-AU" dirty="0" smtClean="0">
                <a:effectLst/>
              </a:rPr>
            </a:br>
            <a:r>
              <a:rPr lang="en-AU" dirty="0" smtClean="0">
                <a:effectLst/>
              </a:rPr>
              <a:t/>
            </a:r>
            <a:br>
              <a:rPr lang="en-AU" dirty="0" smtClean="0">
                <a:effectLst/>
              </a:rPr>
            </a:br>
            <a:r>
              <a:rPr lang="en-AU" b="1" dirty="0" smtClean="0">
                <a:solidFill>
                  <a:srgbClr val="0070C0"/>
                </a:solidFill>
                <a:effectLst/>
              </a:rPr>
              <a:t>&lt; /body&gt;</a:t>
            </a:r>
            <a:br>
              <a:rPr lang="en-AU" b="1" dirty="0" smtClean="0">
                <a:solidFill>
                  <a:srgbClr val="0070C0"/>
                </a:solidFill>
                <a:effectLst/>
              </a:rPr>
            </a:br>
            <a:r>
              <a:rPr lang="en-AU" b="1" dirty="0" smtClean="0">
                <a:solidFill>
                  <a:srgbClr val="0070C0"/>
                </a:solidFill>
                <a:effectLst/>
              </a:rPr>
              <a:t>&lt; /html&gt;</a:t>
            </a:r>
            <a:endParaRPr lang="en-AU" b="1" dirty="0">
              <a:solidFill>
                <a:srgbClr val="0070C0"/>
              </a:solidFill>
            </a:endParaRPr>
          </a:p>
        </p:txBody>
      </p:sp>
      <p:sp>
        <p:nvSpPr>
          <p:cNvPr id="8" name="Down Arrow 7"/>
          <p:cNvSpPr/>
          <p:nvPr/>
        </p:nvSpPr>
        <p:spPr>
          <a:xfrm>
            <a:off x="5436096" y="3901511"/>
            <a:ext cx="360040" cy="67961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xmlns="" val="2807801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59" y="260648"/>
            <a:ext cx="8410711" cy="1107996"/>
          </a:xfrm>
          <a:prstGeom prst="rect">
            <a:avLst/>
          </a:prstGeom>
          <a:noFill/>
        </p:spPr>
        <p:txBody>
          <a:bodyPr wrap="square" rtlCol="0">
            <a:spAutoFit/>
          </a:bodyPr>
          <a:lstStyle/>
          <a:p>
            <a:pPr algn="ctr"/>
            <a:r>
              <a:rPr lang="en-AU" sz="2400" b="1" dirty="0" smtClean="0">
                <a:solidFill>
                  <a:schemeClr val="accent3">
                    <a:lumMod val="75000"/>
                  </a:schemeClr>
                </a:solidFill>
                <a:effectLst/>
              </a:rPr>
              <a:t>HTML Background Image-2</a:t>
            </a:r>
          </a:p>
          <a:p>
            <a:pPr algn="ctr"/>
            <a:r>
              <a:rPr lang="en-AU" sz="2400" dirty="0" smtClean="0">
                <a:solidFill>
                  <a:srgbClr val="002060"/>
                </a:solidFill>
                <a:effectLst/>
              </a:rPr>
              <a:t>Now we can decide how and where to put the image</a:t>
            </a:r>
          </a:p>
          <a:p>
            <a:endParaRPr lang="en-AU" dirty="0"/>
          </a:p>
        </p:txBody>
      </p:sp>
      <p:sp>
        <p:nvSpPr>
          <p:cNvPr id="5" name="TextBox 4"/>
          <p:cNvSpPr txBox="1"/>
          <p:nvPr/>
        </p:nvSpPr>
        <p:spPr>
          <a:xfrm>
            <a:off x="1072498" y="1124744"/>
            <a:ext cx="7488832" cy="2862322"/>
          </a:xfrm>
          <a:prstGeom prst="rect">
            <a:avLst/>
          </a:prstGeom>
          <a:noFill/>
          <a:ln>
            <a:solidFill>
              <a:srgbClr val="0070C0"/>
            </a:solidFill>
          </a:ln>
        </p:spPr>
        <p:txBody>
          <a:bodyPr wrap="square" rtlCol="0">
            <a:spAutoFit/>
          </a:bodyPr>
          <a:lstStyle/>
          <a:p>
            <a:r>
              <a:rPr lang="en-AU" b="1" dirty="0" smtClean="0">
                <a:solidFill>
                  <a:srgbClr val="0070C0"/>
                </a:solidFill>
                <a:effectLst/>
              </a:rPr>
              <a:t>&lt;!DOCTYPE html&gt;</a:t>
            </a:r>
          </a:p>
          <a:p>
            <a:endParaRPr lang="en-AU" dirty="0" smtClean="0">
              <a:effectLst/>
            </a:endParaRPr>
          </a:p>
          <a:p>
            <a:r>
              <a:rPr lang="en-AU" dirty="0" smtClean="0">
                <a:solidFill>
                  <a:schemeClr val="bg1">
                    <a:lumMod val="50000"/>
                  </a:schemeClr>
                </a:solidFill>
                <a:effectLst/>
              </a:rPr>
              <a:t>&lt;!--This is a comment. --&gt;</a:t>
            </a:r>
            <a:r>
              <a:rPr lang="en-AU" dirty="0" smtClean="0">
                <a:effectLst/>
              </a:rPr>
              <a:t/>
            </a:r>
            <a:br>
              <a:rPr lang="en-AU" dirty="0" smtClean="0">
                <a:effectLst/>
              </a:rPr>
            </a:br>
            <a:r>
              <a:rPr lang="en-AU" b="1" dirty="0" smtClean="0">
                <a:solidFill>
                  <a:srgbClr val="0070C0"/>
                </a:solidFill>
                <a:effectLst/>
              </a:rPr>
              <a:t>&lt; html&gt;  </a:t>
            </a:r>
            <a:r>
              <a:rPr lang="en-AU" dirty="0" smtClean="0">
                <a:solidFill>
                  <a:schemeClr val="bg1">
                    <a:lumMod val="50000"/>
                  </a:schemeClr>
                </a:solidFill>
                <a:effectLst/>
              </a:rPr>
              <a:t>&lt;!– This is a tag  --&gt;</a:t>
            </a:r>
            <a:br>
              <a:rPr lang="en-AU" dirty="0" smtClean="0">
                <a:solidFill>
                  <a:schemeClr val="bg1">
                    <a:lumMod val="50000"/>
                  </a:schemeClr>
                </a:solidFill>
                <a:effectLst/>
              </a:rPr>
            </a:br>
            <a:r>
              <a:rPr lang="en-AU" b="1" dirty="0" smtClean="0">
                <a:solidFill>
                  <a:srgbClr val="0070C0"/>
                </a:solidFill>
                <a:effectLst/>
              </a:rPr>
              <a:t>&lt;body </a:t>
            </a:r>
          </a:p>
          <a:p>
            <a:r>
              <a:rPr lang="en-AU" dirty="0" smtClean="0">
                <a:solidFill>
                  <a:schemeClr val="bg1">
                    <a:lumMod val="50000"/>
                  </a:schemeClr>
                </a:solidFill>
                <a:effectLst/>
              </a:rPr>
              <a:t> </a:t>
            </a:r>
            <a:r>
              <a:rPr lang="en-AU" dirty="0" smtClean="0">
                <a:solidFill>
                  <a:schemeClr val="tx1">
                    <a:lumMod val="95000"/>
                    <a:lumOff val="5000"/>
                  </a:schemeClr>
                </a:solidFill>
                <a:effectLst/>
              </a:rPr>
              <a:t>style="</a:t>
            </a:r>
            <a:r>
              <a:rPr lang="en-AU" dirty="0" err="1" smtClean="0">
                <a:solidFill>
                  <a:schemeClr val="tx1">
                    <a:lumMod val="95000"/>
                    <a:lumOff val="5000"/>
                  </a:schemeClr>
                </a:solidFill>
                <a:effectLst/>
              </a:rPr>
              <a:t>background-image:url</a:t>
            </a:r>
            <a:r>
              <a:rPr lang="en-AU" dirty="0" smtClean="0">
                <a:solidFill>
                  <a:schemeClr val="tx1">
                    <a:lumMod val="95000"/>
                    <a:lumOff val="5000"/>
                  </a:schemeClr>
                </a:solidFill>
                <a:effectLst/>
              </a:rPr>
              <a:t>(emc.jpg);</a:t>
            </a:r>
            <a:r>
              <a:rPr lang="en-AU" dirty="0" err="1" smtClean="0">
                <a:solidFill>
                  <a:schemeClr val="tx1">
                    <a:lumMod val="95000"/>
                    <a:lumOff val="5000"/>
                  </a:schemeClr>
                </a:solidFill>
                <a:effectLst/>
              </a:rPr>
              <a:t>background-repeat:no-repeat;background-position:right</a:t>
            </a:r>
            <a:r>
              <a:rPr lang="en-AU" dirty="0" smtClean="0">
                <a:solidFill>
                  <a:schemeClr val="tx1">
                    <a:lumMod val="95000"/>
                    <a:lumOff val="5000"/>
                  </a:schemeClr>
                </a:solidFill>
                <a:effectLst/>
              </a:rPr>
              <a:t> top"</a:t>
            </a:r>
            <a:r>
              <a:rPr lang="en-AU" b="1" dirty="0" smtClean="0">
                <a:solidFill>
                  <a:schemeClr val="tx1">
                    <a:lumMod val="95000"/>
                    <a:lumOff val="5000"/>
                  </a:schemeClr>
                </a:solidFill>
                <a:effectLst/>
              </a:rPr>
              <a:t>&gt; </a:t>
            </a:r>
            <a:r>
              <a:rPr lang="en-AU" dirty="0" smtClean="0">
                <a:solidFill>
                  <a:schemeClr val="bg1">
                    <a:lumMod val="50000"/>
                  </a:schemeClr>
                </a:solidFill>
                <a:effectLst/>
              </a:rPr>
              <a:t>&lt;!--  Start Body tag --&gt;</a:t>
            </a:r>
          </a:p>
          <a:p>
            <a:r>
              <a:rPr lang="en-AU" dirty="0" smtClean="0">
                <a:effectLst/>
              </a:rPr>
              <a:t/>
            </a:r>
            <a:br>
              <a:rPr lang="en-AU" dirty="0" smtClean="0">
                <a:effectLst/>
              </a:rPr>
            </a:br>
            <a:r>
              <a:rPr lang="en-AU" b="1" dirty="0" smtClean="0">
                <a:solidFill>
                  <a:srgbClr val="0070C0"/>
                </a:solidFill>
                <a:effectLst/>
              </a:rPr>
              <a:t>&lt; /body&gt; </a:t>
            </a:r>
            <a:r>
              <a:rPr lang="en-AU" dirty="0" smtClean="0">
                <a:solidFill>
                  <a:schemeClr val="bg1">
                    <a:lumMod val="50000"/>
                  </a:schemeClr>
                </a:solidFill>
                <a:effectLst/>
              </a:rPr>
              <a:t>&lt;!--  End body tag --&gt;</a:t>
            </a:r>
            <a:br>
              <a:rPr lang="en-AU" dirty="0" smtClean="0">
                <a:solidFill>
                  <a:schemeClr val="bg1">
                    <a:lumMod val="50000"/>
                  </a:schemeClr>
                </a:solidFill>
                <a:effectLst/>
              </a:rPr>
            </a:br>
            <a:r>
              <a:rPr lang="en-AU" b="1" dirty="0" smtClean="0">
                <a:solidFill>
                  <a:srgbClr val="0070C0"/>
                </a:solidFill>
                <a:effectLst/>
              </a:rPr>
              <a:t>&lt; /html&gt; </a:t>
            </a:r>
            <a:r>
              <a:rPr lang="en-AU" dirty="0" smtClean="0">
                <a:solidFill>
                  <a:schemeClr val="bg1">
                    <a:lumMod val="50000"/>
                  </a:schemeClr>
                </a:solidFill>
                <a:effectLst/>
              </a:rPr>
              <a:t>&lt;!--   End html tag-</a:t>
            </a:r>
            <a:r>
              <a:rPr lang="en-AU" b="1" dirty="0" smtClean="0">
                <a:solidFill>
                  <a:schemeClr val="bg1">
                    <a:lumMod val="50000"/>
                  </a:schemeClr>
                </a:solidFill>
                <a:effectLst/>
              </a:rPr>
              <a:t>-&gt;</a:t>
            </a:r>
            <a:endParaRPr lang="en-AU" b="1" dirty="0">
              <a:solidFill>
                <a:schemeClr val="bg1">
                  <a:lumMod val="50000"/>
                </a:schemeClr>
              </a:solidFill>
            </a:endParaRPr>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707904" y="4178003"/>
            <a:ext cx="3065099" cy="2679997"/>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1258177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3688" y="260648"/>
            <a:ext cx="5760640" cy="1015663"/>
          </a:xfrm>
          <a:prstGeom prst="rect">
            <a:avLst/>
          </a:prstGeom>
          <a:noFill/>
        </p:spPr>
        <p:txBody>
          <a:bodyPr wrap="square" rtlCol="0">
            <a:spAutoFit/>
          </a:bodyPr>
          <a:lstStyle/>
          <a:p>
            <a:pPr algn="ctr"/>
            <a:r>
              <a:rPr lang="en-AU" sz="2400" b="1" dirty="0" smtClean="0">
                <a:solidFill>
                  <a:schemeClr val="accent3">
                    <a:lumMod val="75000"/>
                  </a:schemeClr>
                </a:solidFill>
                <a:effectLst/>
              </a:rPr>
              <a:t>HTML Headings</a:t>
            </a:r>
          </a:p>
          <a:p>
            <a:r>
              <a:rPr lang="en-AU" dirty="0" smtClean="0">
                <a:solidFill>
                  <a:srgbClr val="002060"/>
                </a:solidFill>
                <a:effectLst/>
              </a:rPr>
              <a:t>HTML headings are defined with the &lt;h1&gt; to &lt;h6&gt; tags.</a:t>
            </a:r>
          </a:p>
          <a:p>
            <a:endParaRPr lang="en-AU" dirty="0"/>
          </a:p>
        </p:txBody>
      </p:sp>
      <p:sp>
        <p:nvSpPr>
          <p:cNvPr id="6" name="TextBox 5"/>
          <p:cNvSpPr txBox="1"/>
          <p:nvPr/>
        </p:nvSpPr>
        <p:spPr>
          <a:xfrm>
            <a:off x="323528" y="1459423"/>
            <a:ext cx="3528392" cy="4247317"/>
          </a:xfrm>
          <a:prstGeom prst="rect">
            <a:avLst/>
          </a:prstGeom>
          <a:noFill/>
          <a:ln>
            <a:solidFill>
              <a:srgbClr val="0070C0"/>
            </a:solidFill>
          </a:ln>
        </p:spPr>
        <p:txBody>
          <a:bodyPr wrap="square" rtlCol="0">
            <a:spAutoFit/>
          </a:bodyPr>
          <a:lstStyle/>
          <a:p>
            <a:r>
              <a:rPr lang="en-AU" b="1" dirty="0" smtClean="0">
                <a:solidFill>
                  <a:srgbClr val="0070C0"/>
                </a:solidFill>
                <a:effectLst/>
              </a:rPr>
              <a:t>&lt;!DOCTYPE html&gt;</a:t>
            </a:r>
          </a:p>
          <a:p>
            <a:endParaRPr lang="en-AU" dirty="0" smtClean="0">
              <a:effectLst/>
            </a:endParaRPr>
          </a:p>
          <a:p>
            <a:r>
              <a:rPr lang="en-AU" dirty="0" smtClean="0">
                <a:solidFill>
                  <a:schemeClr val="bg1">
                    <a:lumMod val="50000"/>
                  </a:schemeClr>
                </a:solidFill>
                <a:effectLst/>
              </a:rPr>
              <a:t>&lt;!--This is a comment. --&gt;</a:t>
            </a:r>
            <a:r>
              <a:rPr lang="en-AU" dirty="0" smtClean="0">
                <a:effectLst/>
              </a:rPr>
              <a:t/>
            </a:r>
            <a:br>
              <a:rPr lang="en-AU" dirty="0" smtClean="0">
                <a:effectLst/>
              </a:rPr>
            </a:br>
            <a:r>
              <a:rPr lang="en-AU" b="1" dirty="0" smtClean="0">
                <a:solidFill>
                  <a:srgbClr val="0070C0"/>
                </a:solidFill>
                <a:effectLst/>
              </a:rPr>
              <a:t>&lt; html&gt;  </a:t>
            </a:r>
            <a:r>
              <a:rPr lang="en-AU" dirty="0" smtClean="0">
                <a:solidFill>
                  <a:schemeClr val="bg1">
                    <a:lumMod val="50000"/>
                  </a:schemeClr>
                </a:solidFill>
                <a:effectLst/>
              </a:rPr>
              <a:t>&lt;!– This is a tag  --&gt;</a:t>
            </a:r>
            <a:br>
              <a:rPr lang="en-AU" dirty="0" smtClean="0">
                <a:solidFill>
                  <a:schemeClr val="bg1">
                    <a:lumMod val="50000"/>
                  </a:schemeClr>
                </a:solidFill>
                <a:effectLst/>
              </a:rPr>
            </a:br>
            <a:r>
              <a:rPr lang="en-AU" b="1" dirty="0" smtClean="0">
                <a:solidFill>
                  <a:srgbClr val="0070C0"/>
                </a:solidFill>
                <a:effectLst/>
              </a:rPr>
              <a:t>&lt; body&gt; </a:t>
            </a:r>
            <a:r>
              <a:rPr lang="en-AU" dirty="0" smtClean="0">
                <a:solidFill>
                  <a:schemeClr val="bg1">
                    <a:lumMod val="50000"/>
                  </a:schemeClr>
                </a:solidFill>
                <a:effectLst/>
              </a:rPr>
              <a:t>&lt;!--  Start Body tag --&gt;</a:t>
            </a:r>
          </a:p>
          <a:p>
            <a:endParaRPr lang="en-AU" dirty="0">
              <a:solidFill>
                <a:schemeClr val="bg1">
                  <a:lumMod val="50000"/>
                </a:schemeClr>
              </a:solidFill>
            </a:endParaRPr>
          </a:p>
          <a:p>
            <a:endParaRPr lang="en-AU" dirty="0" smtClean="0">
              <a:solidFill>
                <a:schemeClr val="bg1">
                  <a:lumMod val="50000"/>
                </a:schemeClr>
              </a:solidFill>
              <a:effectLst/>
            </a:endParaRPr>
          </a:p>
          <a:p>
            <a:r>
              <a:rPr lang="en-AU" dirty="0" smtClean="0">
                <a:effectLst/>
              </a:rPr>
              <a:t>&lt;h1&gt;This is a heading 1&lt;/h1&gt;</a:t>
            </a:r>
            <a:br>
              <a:rPr lang="en-AU" dirty="0" smtClean="0">
                <a:effectLst/>
              </a:rPr>
            </a:br>
            <a:r>
              <a:rPr lang="en-AU" dirty="0" smtClean="0">
                <a:effectLst/>
              </a:rPr>
              <a:t>&lt; h2&gt;This is a heading 2&lt;/h2&gt;</a:t>
            </a:r>
            <a:br>
              <a:rPr lang="en-AU" dirty="0" smtClean="0">
                <a:effectLst/>
              </a:rPr>
            </a:br>
            <a:r>
              <a:rPr lang="en-AU" dirty="0" smtClean="0">
                <a:effectLst/>
              </a:rPr>
              <a:t>&lt; h3&gt;This is a heading 3&lt;/h3&gt;</a:t>
            </a:r>
            <a:endParaRPr lang="en-AU" dirty="0" smtClean="0"/>
          </a:p>
          <a:p>
            <a:r>
              <a:rPr lang="en-AU" dirty="0" smtClean="0">
                <a:solidFill>
                  <a:schemeClr val="bg1">
                    <a:lumMod val="50000"/>
                  </a:schemeClr>
                </a:solidFill>
                <a:effectLst/>
              </a:rPr>
              <a:t/>
            </a:r>
            <a:br>
              <a:rPr lang="en-AU" dirty="0" smtClean="0">
                <a:solidFill>
                  <a:schemeClr val="bg1">
                    <a:lumMod val="50000"/>
                  </a:schemeClr>
                </a:solidFill>
                <a:effectLst/>
              </a:rPr>
            </a:br>
            <a:r>
              <a:rPr lang="en-AU" dirty="0" smtClean="0">
                <a:effectLst/>
              </a:rPr>
              <a:t/>
            </a:r>
            <a:br>
              <a:rPr lang="en-AU" dirty="0" smtClean="0">
                <a:effectLst/>
              </a:rPr>
            </a:br>
            <a:r>
              <a:rPr lang="en-AU" dirty="0" smtClean="0">
                <a:effectLst/>
              </a:rPr>
              <a:t/>
            </a:r>
            <a:br>
              <a:rPr lang="en-AU" dirty="0" smtClean="0">
                <a:effectLst/>
              </a:rPr>
            </a:br>
            <a:r>
              <a:rPr lang="en-AU" b="1" dirty="0" smtClean="0">
                <a:solidFill>
                  <a:srgbClr val="0070C0"/>
                </a:solidFill>
                <a:effectLst/>
              </a:rPr>
              <a:t>&lt; /body&gt; </a:t>
            </a:r>
            <a:r>
              <a:rPr lang="en-AU" dirty="0" smtClean="0">
                <a:solidFill>
                  <a:schemeClr val="bg1">
                    <a:lumMod val="50000"/>
                  </a:schemeClr>
                </a:solidFill>
                <a:effectLst/>
              </a:rPr>
              <a:t>&lt;!--  End body tag --&gt;</a:t>
            </a:r>
            <a:br>
              <a:rPr lang="en-AU" dirty="0" smtClean="0">
                <a:solidFill>
                  <a:schemeClr val="bg1">
                    <a:lumMod val="50000"/>
                  </a:schemeClr>
                </a:solidFill>
                <a:effectLst/>
              </a:rPr>
            </a:br>
            <a:r>
              <a:rPr lang="en-AU" b="1" dirty="0" smtClean="0">
                <a:solidFill>
                  <a:srgbClr val="0070C0"/>
                </a:solidFill>
                <a:effectLst/>
              </a:rPr>
              <a:t>&lt; /html&gt; </a:t>
            </a:r>
            <a:r>
              <a:rPr lang="en-AU" dirty="0" smtClean="0">
                <a:solidFill>
                  <a:schemeClr val="bg1">
                    <a:lumMod val="50000"/>
                  </a:schemeClr>
                </a:solidFill>
                <a:effectLst/>
              </a:rPr>
              <a:t>&lt;!--   End html tag-</a:t>
            </a:r>
            <a:r>
              <a:rPr lang="en-AU" b="1" dirty="0" smtClean="0">
                <a:solidFill>
                  <a:schemeClr val="bg1">
                    <a:lumMod val="50000"/>
                  </a:schemeClr>
                </a:solidFill>
                <a:effectLst/>
              </a:rPr>
              <a:t>-&gt;</a:t>
            </a:r>
            <a:endParaRPr lang="en-AU" b="1" dirty="0">
              <a:solidFill>
                <a:schemeClr val="bg1">
                  <a:lumMod val="50000"/>
                </a:schemeClr>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69474" y="2476214"/>
            <a:ext cx="4454710" cy="2659013"/>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
        <p:nvSpPr>
          <p:cNvPr id="7" name="Right Arrow 6"/>
          <p:cNvSpPr/>
          <p:nvPr/>
        </p:nvSpPr>
        <p:spPr>
          <a:xfrm>
            <a:off x="3635896" y="3678386"/>
            <a:ext cx="720080" cy="25467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xmlns="" val="3175986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3688" y="260648"/>
            <a:ext cx="6336704" cy="1107996"/>
          </a:xfrm>
          <a:prstGeom prst="rect">
            <a:avLst/>
          </a:prstGeom>
          <a:noFill/>
        </p:spPr>
        <p:txBody>
          <a:bodyPr wrap="square" rtlCol="0">
            <a:spAutoFit/>
          </a:bodyPr>
          <a:lstStyle/>
          <a:p>
            <a:pPr algn="ctr"/>
            <a:r>
              <a:rPr lang="en-AU" sz="2400" b="1" dirty="0" smtClean="0">
                <a:solidFill>
                  <a:schemeClr val="accent3">
                    <a:lumMod val="75000"/>
                  </a:schemeClr>
                </a:solidFill>
                <a:effectLst/>
              </a:rPr>
              <a:t>HTML Paragraphs</a:t>
            </a:r>
          </a:p>
          <a:p>
            <a:r>
              <a:rPr lang="en-AU" sz="2400" dirty="0" smtClean="0">
                <a:solidFill>
                  <a:srgbClr val="002060"/>
                </a:solidFill>
                <a:effectLst/>
              </a:rPr>
              <a:t>HTML paragraphs are defined with the &lt;p&gt; tag.</a:t>
            </a:r>
          </a:p>
          <a:p>
            <a:endParaRPr lang="en-AU" dirty="0"/>
          </a:p>
        </p:txBody>
      </p:sp>
      <p:sp>
        <p:nvSpPr>
          <p:cNvPr id="5" name="TextBox 4"/>
          <p:cNvSpPr txBox="1"/>
          <p:nvPr/>
        </p:nvSpPr>
        <p:spPr>
          <a:xfrm>
            <a:off x="323528" y="1459423"/>
            <a:ext cx="3528392" cy="3693319"/>
          </a:xfrm>
          <a:prstGeom prst="rect">
            <a:avLst/>
          </a:prstGeom>
          <a:noFill/>
          <a:ln>
            <a:solidFill>
              <a:srgbClr val="0070C0"/>
            </a:solidFill>
          </a:ln>
        </p:spPr>
        <p:txBody>
          <a:bodyPr wrap="square" rtlCol="0">
            <a:spAutoFit/>
          </a:bodyPr>
          <a:lstStyle/>
          <a:p>
            <a:r>
              <a:rPr lang="en-AU" b="1" dirty="0" smtClean="0">
                <a:solidFill>
                  <a:srgbClr val="0070C0"/>
                </a:solidFill>
                <a:effectLst/>
              </a:rPr>
              <a:t>&lt;!DOCTYPE html&gt;</a:t>
            </a:r>
          </a:p>
          <a:p>
            <a:endParaRPr lang="en-AU" dirty="0" smtClean="0">
              <a:effectLst/>
            </a:endParaRPr>
          </a:p>
          <a:p>
            <a:r>
              <a:rPr lang="en-AU" dirty="0" smtClean="0">
                <a:solidFill>
                  <a:schemeClr val="bg1">
                    <a:lumMod val="50000"/>
                  </a:schemeClr>
                </a:solidFill>
                <a:effectLst/>
              </a:rPr>
              <a:t>&lt;!--This is a comment. --&gt;</a:t>
            </a:r>
            <a:r>
              <a:rPr lang="en-AU" dirty="0" smtClean="0">
                <a:effectLst/>
              </a:rPr>
              <a:t/>
            </a:r>
            <a:br>
              <a:rPr lang="en-AU" dirty="0" smtClean="0">
                <a:effectLst/>
              </a:rPr>
            </a:br>
            <a:r>
              <a:rPr lang="en-AU" b="1" dirty="0" smtClean="0">
                <a:solidFill>
                  <a:srgbClr val="0070C0"/>
                </a:solidFill>
                <a:effectLst/>
              </a:rPr>
              <a:t>&lt; html&gt;  </a:t>
            </a:r>
            <a:r>
              <a:rPr lang="en-AU" dirty="0" smtClean="0">
                <a:solidFill>
                  <a:schemeClr val="bg1">
                    <a:lumMod val="50000"/>
                  </a:schemeClr>
                </a:solidFill>
                <a:effectLst/>
              </a:rPr>
              <a:t>&lt;!– This is a tag  --&gt;</a:t>
            </a:r>
            <a:br>
              <a:rPr lang="en-AU" dirty="0" smtClean="0">
                <a:solidFill>
                  <a:schemeClr val="bg1">
                    <a:lumMod val="50000"/>
                  </a:schemeClr>
                </a:solidFill>
                <a:effectLst/>
              </a:rPr>
            </a:br>
            <a:r>
              <a:rPr lang="en-AU" b="1" dirty="0" smtClean="0">
                <a:solidFill>
                  <a:srgbClr val="0070C0"/>
                </a:solidFill>
                <a:effectLst/>
              </a:rPr>
              <a:t>&lt; body&gt; </a:t>
            </a:r>
            <a:r>
              <a:rPr lang="en-AU" dirty="0" smtClean="0">
                <a:solidFill>
                  <a:schemeClr val="bg1">
                    <a:lumMod val="50000"/>
                  </a:schemeClr>
                </a:solidFill>
                <a:effectLst/>
              </a:rPr>
              <a:t>&lt;!--  Start Body tag --&gt;</a:t>
            </a:r>
          </a:p>
          <a:p>
            <a:endParaRPr lang="en-AU" dirty="0">
              <a:solidFill>
                <a:schemeClr val="bg1">
                  <a:lumMod val="50000"/>
                </a:schemeClr>
              </a:solidFill>
            </a:endParaRPr>
          </a:p>
          <a:p>
            <a:endParaRPr lang="en-AU" dirty="0" smtClean="0">
              <a:solidFill>
                <a:schemeClr val="bg1">
                  <a:lumMod val="50000"/>
                </a:schemeClr>
              </a:solidFill>
              <a:effectLst/>
            </a:endParaRPr>
          </a:p>
          <a:p>
            <a:r>
              <a:rPr lang="en-AU" dirty="0" smtClean="0">
                <a:effectLst/>
              </a:rPr>
              <a:t>&lt;p&gt;This is a paragraph.&lt;/p&gt;</a:t>
            </a:r>
            <a:br>
              <a:rPr lang="en-AU" dirty="0" smtClean="0">
                <a:effectLst/>
              </a:rPr>
            </a:br>
            <a:r>
              <a:rPr lang="en-AU" dirty="0" smtClean="0">
                <a:effectLst/>
              </a:rPr>
              <a:t>&lt; p&gt;This is another paragraph.&lt;/p&gt;</a:t>
            </a:r>
            <a:r>
              <a:rPr lang="en-AU" dirty="0" smtClean="0">
                <a:solidFill>
                  <a:schemeClr val="bg1">
                    <a:lumMod val="50000"/>
                  </a:schemeClr>
                </a:solidFill>
                <a:effectLst/>
              </a:rPr>
              <a:t/>
            </a:r>
            <a:br>
              <a:rPr lang="en-AU" dirty="0" smtClean="0">
                <a:solidFill>
                  <a:schemeClr val="bg1">
                    <a:lumMod val="50000"/>
                  </a:schemeClr>
                </a:solidFill>
                <a:effectLst/>
              </a:rPr>
            </a:br>
            <a:r>
              <a:rPr lang="en-AU" dirty="0" smtClean="0">
                <a:effectLst/>
              </a:rPr>
              <a:t/>
            </a:r>
            <a:br>
              <a:rPr lang="en-AU" dirty="0" smtClean="0">
                <a:effectLst/>
              </a:rPr>
            </a:br>
            <a:r>
              <a:rPr lang="en-AU" dirty="0" smtClean="0">
                <a:effectLst/>
              </a:rPr>
              <a:t/>
            </a:r>
            <a:br>
              <a:rPr lang="en-AU" dirty="0" smtClean="0">
                <a:effectLst/>
              </a:rPr>
            </a:br>
            <a:r>
              <a:rPr lang="en-AU" b="1" dirty="0" smtClean="0">
                <a:solidFill>
                  <a:srgbClr val="0070C0"/>
                </a:solidFill>
                <a:effectLst/>
              </a:rPr>
              <a:t>&lt; /body&gt; </a:t>
            </a:r>
            <a:r>
              <a:rPr lang="en-AU" dirty="0" smtClean="0">
                <a:solidFill>
                  <a:schemeClr val="bg1">
                    <a:lumMod val="50000"/>
                  </a:schemeClr>
                </a:solidFill>
                <a:effectLst/>
              </a:rPr>
              <a:t>&lt;!--  End body tag --&gt;</a:t>
            </a:r>
            <a:br>
              <a:rPr lang="en-AU" dirty="0" smtClean="0">
                <a:solidFill>
                  <a:schemeClr val="bg1">
                    <a:lumMod val="50000"/>
                  </a:schemeClr>
                </a:solidFill>
                <a:effectLst/>
              </a:rPr>
            </a:br>
            <a:r>
              <a:rPr lang="en-AU" b="1" dirty="0" smtClean="0">
                <a:solidFill>
                  <a:srgbClr val="0070C0"/>
                </a:solidFill>
                <a:effectLst/>
              </a:rPr>
              <a:t>&lt; /html&gt; </a:t>
            </a:r>
            <a:r>
              <a:rPr lang="en-AU" dirty="0" smtClean="0">
                <a:solidFill>
                  <a:schemeClr val="bg1">
                    <a:lumMod val="50000"/>
                  </a:schemeClr>
                </a:solidFill>
                <a:effectLst/>
              </a:rPr>
              <a:t>&lt;!--   End html tag-</a:t>
            </a:r>
            <a:r>
              <a:rPr lang="en-AU" b="1" dirty="0" smtClean="0">
                <a:solidFill>
                  <a:schemeClr val="bg1">
                    <a:lumMod val="50000"/>
                  </a:schemeClr>
                </a:solidFill>
                <a:effectLst/>
              </a:rPr>
              <a:t>-&gt;</a:t>
            </a:r>
            <a:endParaRPr lang="en-AU" b="1" dirty="0">
              <a:solidFill>
                <a:schemeClr val="bg1">
                  <a:lumMod val="50000"/>
                </a:schemeClr>
              </a:solidFill>
            </a:endParaRPr>
          </a:p>
        </p:txBody>
      </p:sp>
      <p:sp>
        <p:nvSpPr>
          <p:cNvPr id="7" name="Right Arrow 6"/>
          <p:cNvSpPr/>
          <p:nvPr/>
        </p:nvSpPr>
        <p:spPr>
          <a:xfrm>
            <a:off x="3851920" y="3678386"/>
            <a:ext cx="504056" cy="32667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65304" y="2636912"/>
            <a:ext cx="4459373" cy="2060823"/>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2696873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87524" y="1340768"/>
            <a:ext cx="2664296" cy="3693319"/>
          </a:xfrm>
          <a:prstGeom prst="rect">
            <a:avLst/>
          </a:prstGeom>
          <a:noFill/>
        </p:spPr>
        <p:txBody>
          <a:bodyPr wrap="square" rtlCol="0">
            <a:spAutoFit/>
          </a:bodyPr>
          <a:lstStyle/>
          <a:p>
            <a:r>
              <a:rPr lang="en-AU" b="1" dirty="0" smtClean="0">
                <a:effectLst/>
              </a:rPr>
              <a:t>An ordered list:</a:t>
            </a:r>
          </a:p>
          <a:p>
            <a:r>
              <a:rPr lang="en-AU" dirty="0" smtClean="0">
                <a:effectLst/>
              </a:rPr>
              <a:t>1. The first list item</a:t>
            </a:r>
          </a:p>
          <a:p>
            <a:r>
              <a:rPr lang="en-AU" dirty="0" smtClean="0">
                <a:effectLst/>
              </a:rPr>
              <a:t>2. The second list item</a:t>
            </a:r>
          </a:p>
          <a:p>
            <a:r>
              <a:rPr lang="en-AU" dirty="0" smtClean="0">
                <a:effectLst/>
              </a:rPr>
              <a:t>3. The third list item</a:t>
            </a:r>
          </a:p>
          <a:p>
            <a:endParaRPr lang="en-AU" dirty="0"/>
          </a:p>
          <a:p>
            <a:endParaRPr lang="en-AU" dirty="0" smtClean="0">
              <a:effectLst/>
            </a:endParaRPr>
          </a:p>
          <a:p>
            <a:endParaRPr lang="en-AU" dirty="0" smtClean="0">
              <a:effectLst/>
            </a:endParaRPr>
          </a:p>
          <a:p>
            <a:endParaRPr lang="en-AU" dirty="0" smtClean="0">
              <a:effectLst/>
            </a:endParaRPr>
          </a:p>
          <a:p>
            <a:r>
              <a:rPr lang="en-AU" b="1" dirty="0" smtClean="0">
                <a:effectLst/>
              </a:rPr>
              <a:t>An unordered list:</a:t>
            </a:r>
          </a:p>
          <a:p>
            <a:pPr marL="285750" indent="-285750">
              <a:buFont typeface="Arial" pitchFamily="34" charset="0"/>
              <a:buChar char="•"/>
            </a:pPr>
            <a:r>
              <a:rPr lang="en-AU" dirty="0" smtClean="0">
                <a:effectLst/>
              </a:rPr>
              <a:t>List item</a:t>
            </a:r>
          </a:p>
          <a:p>
            <a:pPr marL="285750" indent="-285750">
              <a:buFont typeface="Arial" pitchFamily="34" charset="0"/>
              <a:buChar char="•"/>
            </a:pPr>
            <a:r>
              <a:rPr lang="en-AU" dirty="0" smtClean="0">
                <a:effectLst/>
              </a:rPr>
              <a:t>List item</a:t>
            </a:r>
          </a:p>
          <a:p>
            <a:pPr marL="285750" indent="-285750">
              <a:buFont typeface="Arial" pitchFamily="34" charset="0"/>
              <a:buChar char="•"/>
            </a:pPr>
            <a:r>
              <a:rPr lang="en-AU" dirty="0" smtClean="0">
                <a:effectLst/>
              </a:rPr>
              <a:t>List item</a:t>
            </a:r>
          </a:p>
          <a:p>
            <a:endParaRPr lang="en-AU" dirty="0"/>
          </a:p>
        </p:txBody>
      </p:sp>
      <p:sp>
        <p:nvSpPr>
          <p:cNvPr id="10" name="TextBox 9"/>
          <p:cNvSpPr txBox="1"/>
          <p:nvPr/>
        </p:nvSpPr>
        <p:spPr>
          <a:xfrm>
            <a:off x="3707859" y="260648"/>
            <a:ext cx="2016313" cy="523220"/>
          </a:xfrm>
          <a:prstGeom prst="rect">
            <a:avLst/>
          </a:prstGeom>
          <a:noFill/>
        </p:spPr>
        <p:txBody>
          <a:bodyPr wrap="square" rtlCol="0">
            <a:spAutoFit/>
          </a:bodyPr>
          <a:lstStyle/>
          <a:p>
            <a:r>
              <a:rPr lang="en-AU" sz="2800" dirty="0" smtClean="0">
                <a:solidFill>
                  <a:srgbClr val="92D050"/>
                </a:solidFill>
              </a:rPr>
              <a:t>HTML Lists</a:t>
            </a:r>
            <a:endParaRPr lang="en-AU" sz="2800" dirty="0">
              <a:solidFill>
                <a:srgbClr val="92D050"/>
              </a:solidFill>
            </a:endParaRPr>
          </a:p>
        </p:txBody>
      </p:sp>
      <p:sp>
        <p:nvSpPr>
          <p:cNvPr id="11" name="TextBox 10"/>
          <p:cNvSpPr txBox="1"/>
          <p:nvPr/>
        </p:nvSpPr>
        <p:spPr>
          <a:xfrm>
            <a:off x="3599981" y="1340768"/>
            <a:ext cx="2088232" cy="1477328"/>
          </a:xfrm>
          <a:prstGeom prst="rect">
            <a:avLst/>
          </a:prstGeom>
          <a:noFill/>
          <a:ln>
            <a:solidFill>
              <a:srgbClr val="002060"/>
            </a:solidFill>
          </a:ln>
        </p:spPr>
        <p:txBody>
          <a:bodyPr wrap="square" rtlCol="0">
            <a:spAutoFit/>
          </a:bodyPr>
          <a:lstStyle/>
          <a:p>
            <a:r>
              <a:rPr lang="it-IT" dirty="0" smtClean="0">
                <a:effectLst/>
              </a:rPr>
              <a:t>&lt;ol&gt;</a:t>
            </a:r>
            <a:br>
              <a:rPr lang="it-IT" dirty="0" smtClean="0">
                <a:effectLst/>
              </a:rPr>
            </a:br>
            <a:r>
              <a:rPr lang="it-IT" dirty="0" smtClean="0">
                <a:effectLst/>
              </a:rPr>
              <a:t>&lt; li&gt;Coffee&lt;/li&gt;</a:t>
            </a:r>
            <a:br>
              <a:rPr lang="it-IT" dirty="0" smtClean="0">
                <a:effectLst/>
              </a:rPr>
            </a:br>
            <a:r>
              <a:rPr lang="it-IT" dirty="0" smtClean="0">
                <a:effectLst/>
              </a:rPr>
              <a:t>&lt; li&gt;Milk&lt;/li&gt;</a:t>
            </a:r>
          </a:p>
          <a:p>
            <a:r>
              <a:rPr lang="it-IT" dirty="0" smtClean="0">
                <a:effectLst/>
              </a:rPr>
              <a:t>&lt;li&gt;Tea&lt;/li&gt;</a:t>
            </a:r>
            <a:br>
              <a:rPr lang="it-IT" dirty="0" smtClean="0">
                <a:effectLst/>
              </a:rPr>
            </a:br>
            <a:r>
              <a:rPr lang="it-IT" dirty="0" smtClean="0">
                <a:effectLst/>
              </a:rPr>
              <a:t>&lt; /ol&gt;</a:t>
            </a:r>
            <a:endParaRPr lang="en-AU" dirty="0"/>
          </a:p>
        </p:txBody>
      </p:sp>
      <p:sp>
        <p:nvSpPr>
          <p:cNvPr id="12" name="TextBox 11"/>
          <p:cNvSpPr txBox="1"/>
          <p:nvPr/>
        </p:nvSpPr>
        <p:spPr>
          <a:xfrm>
            <a:off x="3671900" y="3556759"/>
            <a:ext cx="2088232" cy="1477328"/>
          </a:xfrm>
          <a:prstGeom prst="rect">
            <a:avLst/>
          </a:prstGeom>
          <a:noFill/>
          <a:ln>
            <a:solidFill>
              <a:srgbClr val="002060"/>
            </a:solidFill>
          </a:ln>
        </p:spPr>
        <p:txBody>
          <a:bodyPr wrap="square" rtlCol="0">
            <a:spAutoFit/>
          </a:bodyPr>
          <a:lstStyle/>
          <a:p>
            <a:r>
              <a:rPr lang="it-IT" dirty="0" smtClean="0">
                <a:effectLst/>
              </a:rPr>
              <a:t>&lt;ul&gt;</a:t>
            </a:r>
            <a:br>
              <a:rPr lang="it-IT" dirty="0" smtClean="0">
                <a:effectLst/>
              </a:rPr>
            </a:br>
            <a:r>
              <a:rPr lang="it-IT" dirty="0" smtClean="0">
                <a:effectLst/>
              </a:rPr>
              <a:t>&lt; li&gt;Coffee&lt;/li&gt;</a:t>
            </a:r>
            <a:br>
              <a:rPr lang="it-IT" dirty="0" smtClean="0">
                <a:effectLst/>
              </a:rPr>
            </a:br>
            <a:r>
              <a:rPr lang="it-IT" dirty="0" smtClean="0">
                <a:effectLst/>
              </a:rPr>
              <a:t>&lt; li&gt;Milk&lt;/li&gt;</a:t>
            </a:r>
          </a:p>
          <a:p>
            <a:r>
              <a:rPr lang="it-IT" dirty="0" smtClean="0">
                <a:effectLst/>
              </a:rPr>
              <a:t>&lt;li&gt;Tea&lt;/li&gt;</a:t>
            </a:r>
            <a:br>
              <a:rPr lang="it-IT" dirty="0" smtClean="0">
                <a:effectLst/>
              </a:rPr>
            </a:br>
            <a:r>
              <a:rPr lang="it-IT" dirty="0" smtClean="0">
                <a:effectLst/>
              </a:rPr>
              <a:t>&lt; /ul&gt;</a:t>
            </a:r>
            <a:endParaRPr lang="en-AU" dirty="0"/>
          </a:p>
        </p:txBody>
      </p:sp>
      <p:sp>
        <p:nvSpPr>
          <p:cNvPr id="13" name="Right Arrow 12"/>
          <p:cNvSpPr/>
          <p:nvPr/>
        </p:nvSpPr>
        <p:spPr>
          <a:xfrm>
            <a:off x="2627784" y="1844824"/>
            <a:ext cx="648072" cy="23460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ight Arrow 13"/>
          <p:cNvSpPr/>
          <p:nvPr/>
        </p:nvSpPr>
        <p:spPr>
          <a:xfrm>
            <a:off x="2637059" y="4060815"/>
            <a:ext cx="648072" cy="23460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ight Arrow 14"/>
          <p:cNvSpPr/>
          <p:nvPr/>
        </p:nvSpPr>
        <p:spPr>
          <a:xfrm>
            <a:off x="5760132" y="1915016"/>
            <a:ext cx="648072" cy="23460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ight Arrow 15"/>
          <p:cNvSpPr/>
          <p:nvPr/>
        </p:nvSpPr>
        <p:spPr>
          <a:xfrm>
            <a:off x="5849207" y="4178119"/>
            <a:ext cx="648072" cy="23460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020"/>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97279" y="985815"/>
            <a:ext cx="1981200" cy="19526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pic>
        <p:nvPicPr>
          <p:cNvPr id="18" name="Picture -101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516216" y="3142898"/>
            <a:ext cx="2324100" cy="230505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39001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63688" y="260648"/>
            <a:ext cx="6336704" cy="1107996"/>
          </a:xfrm>
          <a:prstGeom prst="rect">
            <a:avLst/>
          </a:prstGeom>
          <a:noFill/>
        </p:spPr>
        <p:txBody>
          <a:bodyPr wrap="square" rtlCol="0">
            <a:spAutoFit/>
          </a:bodyPr>
          <a:lstStyle/>
          <a:p>
            <a:pPr algn="ctr"/>
            <a:r>
              <a:rPr lang="en-AU" sz="2400" b="1" dirty="0" smtClean="0">
                <a:solidFill>
                  <a:schemeClr val="accent3">
                    <a:lumMod val="75000"/>
                  </a:schemeClr>
                </a:solidFill>
                <a:effectLst/>
              </a:rPr>
              <a:t>HTML Images</a:t>
            </a:r>
          </a:p>
          <a:p>
            <a:r>
              <a:rPr lang="en-AU" sz="2400" dirty="0" smtClean="0">
                <a:solidFill>
                  <a:srgbClr val="002060"/>
                </a:solidFill>
                <a:effectLst/>
              </a:rPr>
              <a:t>HTML </a:t>
            </a:r>
            <a:r>
              <a:rPr lang="en-AU" sz="2400" dirty="0" smtClean="0">
                <a:solidFill>
                  <a:srgbClr val="002060"/>
                </a:solidFill>
              </a:rPr>
              <a:t>images </a:t>
            </a:r>
            <a:r>
              <a:rPr lang="en-AU" sz="2400" dirty="0" smtClean="0">
                <a:solidFill>
                  <a:srgbClr val="002060"/>
                </a:solidFill>
                <a:effectLst/>
              </a:rPr>
              <a:t>are defined with the &lt;</a:t>
            </a:r>
            <a:r>
              <a:rPr lang="en-AU" sz="2400" dirty="0" err="1" smtClean="0">
                <a:solidFill>
                  <a:srgbClr val="002060"/>
                </a:solidFill>
                <a:effectLst/>
              </a:rPr>
              <a:t>img</a:t>
            </a:r>
            <a:r>
              <a:rPr lang="en-AU" sz="2400" dirty="0" smtClean="0">
                <a:solidFill>
                  <a:srgbClr val="002060"/>
                </a:solidFill>
                <a:effectLst/>
              </a:rPr>
              <a:t>&gt; tag.</a:t>
            </a:r>
          </a:p>
          <a:p>
            <a:endParaRPr lang="en-AU" dirty="0"/>
          </a:p>
        </p:txBody>
      </p:sp>
      <p:sp>
        <p:nvSpPr>
          <p:cNvPr id="10" name="TextBox 9"/>
          <p:cNvSpPr txBox="1"/>
          <p:nvPr/>
        </p:nvSpPr>
        <p:spPr>
          <a:xfrm>
            <a:off x="323528" y="2708920"/>
            <a:ext cx="5040560" cy="3970318"/>
          </a:xfrm>
          <a:prstGeom prst="rect">
            <a:avLst/>
          </a:prstGeom>
          <a:noFill/>
          <a:ln>
            <a:solidFill>
              <a:srgbClr val="0070C0"/>
            </a:solidFill>
          </a:ln>
        </p:spPr>
        <p:txBody>
          <a:bodyPr wrap="square" rtlCol="0">
            <a:spAutoFit/>
          </a:bodyPr>
          <a:lstStyle/>
          <a:p>
            <a:r>
              <a:rPr lang="en-AU" b="1" dirty="0" smtClean="0">
                <a:solidFill>
                  <a:srgbClr val="0070C0"/>
                </a:solidFill>
                <a:effectLst/>
              </a:rPr>
              <a:t>&lt;!DOCTYPE html&gt;</a:t>
            </a:r>
          </a:p>
          <a:p>
            <a:endParaRPr lang="en-AU" dirty="0" smtClean="0">
              <a:effectLst/>
            </a:endParaRPr>
          </a:p>
          <a:p>
            <a:r>
              <a:rPr lang="en-AU" dirty="0" smtClean="0">
                <a:solidFill>
                  <a:schemeClr val="bg1">
                    <a:lumMod val="50000"/>
                  </a:schemeClr>
                </a:solidFill>
                <a:effectLst/>
              </a:rPr>
              <a:t>&lt;!--This is a comment. --&gt;</a:t>
            </a:r>
            <a:r>
              <a:rPr lang="en-AU" dirty="0" smtClean="0">
                <a:effectLst/>
              </a:rPr>
              <a:t/>
            </a:r>
            <a:br>
              <a:rPr lang="en-AU" dirty="0" smtClean="0">
                <a:effectLst/>
              </a:rPr>
            </a:br>
            <a:r>
              <a:rPr lang="en-AU" b="1" dirty="0" smtClean="0">
                <a:solidFill>
                  <a:srgbClr val="0070C0"/>
                </a:solidFill>
                <a:effectLst/>
              </a:rPr>
              <a:t>&lt; html&gt;  </a:t>
            </a:r>
            <a:r>
              <a:rPr lang="en-AU" dirty="0" smtClean="0">
                <a:solidFill>
                  <a:schemeClr val="bg1">
                    <a:lumMod val="50000"/>
                  </a:schemeClr>
                </a:solidFill>
                <a:effectLst/>
              </a:rPr>
              <a:t>&lt;!– This is a tag  --&gt;</a:t>
            </a:r>
            <a:br>
              <a:rPr lang="en-AU" dirty="0" smtClean="0">
                <a:solidFill>
                  <a:schemeClr val="bg1">
                    <a:lumMod val="50000"/>
                  </a:schemeClr>
                </a:solidFill>
                <a:effectLst/>
              </a:rPr>
            </a:br>
            <a:r>
              <a:rPr lang="en-AU" b="1" dirty="0" smtClean="0">
                <a:solidFill>
                  <a:srgbClr val="0070C0"/>
                </a:solidFill>
                <a:effectLst/>
              </a:rPr>
              <a:t>&lt; body&gt; </a:t>
            </a:r>
            <a:r>
              <a:rPr lang="en-AU" dirty="0" smtClean="0">
                <a:solidFill>
                  <a:schemeClr val="bg1">
                    <a:lumMod val="50000"/>
                  </a:schemeClr>
                </a:solidFill>
                <a:effectLst/>
              </a:rPr>
              <a:t>&lt;!--  Start Body tag --&gt;</a:t>
            </a:r>
          </a:p>
          <a:p>
            <a:endParaRPr lang="en-AU" dirty="0">
              <a:solidFill>
                <a:schemeClr val="bg1">
                  <a:lumMod val="50000"/>
                </a:schemeClr>
              </a:solidFill>
            </a:endParaRPr>
          </a:p>
          <a:p>
            <a:endParaRPr lang="en-AU" dirty="0" smtClean="0">
              <a:solidFill>
                <a:schemeClr val="bg1">
                  <a:lumMod val="50000"/>
                </a:schemeClr>
              </a:solidFill>
              <a:effectLst/>
            </a:endParaRPr>
          </a:p>
          <a:p>
            <a:r>
              <a:rPr lang="en-AU" dirty="0" smtClean="0">
                <a:effectLst/>
              </a:rPr>
              <a:t>&lt;</a:t>
            </a:r>
            <a:r>
              <a:rPr lang="en-AU" dirty="0" err="1" smtClean="0">
                <a:effectLst/>
              </a:rPr>
              <a:t>img</a:t>
            </a:r>
            <a:r>
              <a:rPr lang="en-AU" dirty="0" smtClean="0">
                <a:effectLst/>
              </a:rPr>
              <a:t> </a:t>
            </a:r>
            <a:r>
              <a:rPr lang="en-AU" dirty="0" err="1" smtClean="0">
                <a:effectLst/>
              </a:rPr>
              <a:t>src</a:t>
            </a:r>
            <a:r>
              <a:rPr lang="en-AU" dirty="0" smtClean="0">
                <a:effectLst/>
              </a:rPr>
              <a:t>="http://www.w3schools.com/images/boat.gif" alt=“</a:t>
            </a:r>
            <a:r>
              <a:rPr lang="en-AU" i="1" dirty="0" smtClean="0"/>
              <a:t>big boat</a:t>
            </a:r>
            <a:r>
              <a:rPr lang="en-AU" dirty="0" smtClean="0">
                <a:effectLst/>
              </a:rPr>
              <a:t>"&gt;</a:t>
            </a:r>
            <a:r>
              <a:rPr lang="en-AU" dirty="0" smtClean="0">
                <a:solidFill>
                  <a:schemeClr val="bg1">
                    <a:lumMod val="50000"/>
                  </a:schemeClr>
                </a:solidFill>
                <a:effectLst/>
              </a:rPr>
              <a:t/>
            </a:r>
            <a:br>
              <a:rPr lang="en-AU" dirty="0" smtClean="0">
                <a:solidFill>
                  <a:schemeClr val="bg1">
                    <a:lumMod val="50000"/>
                  </a:schemeClr>
                </a:solidFill>
                <a:effectLst/>
              </a:rPr>
            </a:br>
            <a:r>
              <a:rPr lang="en-AU" dirty="0" smtClean="0">
                <a:effectLst/>
              </a:rPr>
              <a:t/>
            </a:r>
            <a:br>
              <a:rPr lang="en-AU" dirty="0" smtClean="0">
                <a:effectLst/>
              </a:rPr>
            </a:br>
            <a:r>
              <a:rPr lang="en-AU" dirty="0" smtClean="0">
                <a:effectLst/>
              </a:rPr>
              <a:t/>
            </a:r>
            <a:br>
              <a:rPr lang="en-AU" dirty="0" smtClean="0">
                <a:effectLst/>
              </a:rPr>
            </a:br>
            <a:r>
              <a:rPr lang="en-AU" b="1" dirty="0" smtClean="0">
                <a:solidFill>
                  <a:srgbClr val="0070C0"/>
                </a:solidFill>
                <a:effectLst/>
              </a:rPr>
              <a:t>&lt; /body&gt; </a:t>
            </a:r>
            <a:r>
              <a:rPr lang="en-AU" dirty="0" smtClean="0">
                <a:solidFill>
                  <a:schemeClr val="bg1">
                    <a:lumMod val="50000"/>
                  </a:schemeClr>
                </a:solidFill>
                <a:effectLst/>
              </a:rPr>
              <a:t>&lt;!--  End body tag --&gt;</a:t>
            </a:r>
            <a:br>
              <a:rPr lang="en-AU" dirty="0" smtClean="0">
                <a:solidFill>
                  <a:schemeClr val="bg1">
                    <a:lumMod val="50000"/>
                  </a:schemeClr>
                </a:solidFill>
                <a:effectLst/>
              </a:rPr>
            </a:br>
            <a:r>
              <a:rPr lang="en-AU" b="1" dirty="0" smtClean="0">
                <a:solidFill>
                  <a:srgbClr val="0070C0"/>
                </a:solidFill>
                <a:effectLst/>
              </a:rPr>
              <a:t>&lt; /html&gt; </a:t>
            </a:r>
            <a:r>
              <a:rPr lang="en-AU" dirty="0" smtClean="0">
                <a:solidFill>
                  <a:schemeClr val="bg1">
                    <a:lumMod val="50000"/>
                  </a:schemeClr>
                </a:solidFill>
                <a:effectLst/>
              </a:rPr>
              <a:t>&lt;!--   End html tag-</a:t>
            </a:r>
            <a:r>
              <a:rPr lang="en-AU" b="1" dirty="0" smtClean="0">
                <a:solidFill>
                  <a:schemeClr val="bg1">
                    <a:lumMod val="50000"/>
                  </a:schemeClr>
                </a:solidFill>
                <a:effectLst/>
              </a:rPr>
              <a:t>-&gt;</a:t>
            </a:r>
            <a:endParaRPr lang="en-AU" b="1" dirty="0">
              <a:solidFill>
                <a:schemeClr val="bg1">
                  <a:lumMod val="50000"/>
                </a:schemeClr>
              </a:solidFill>
            </a:endParaRPr>
          </a:p>
        </p:txBody>
      </p:sp>
      <p:sp>
        <p:nvSpPr>
          <p:cNvPr id="11" name="Right Arrow 10"/>
          <p:cNvSpPr/>
          <p:nvPr/>
        </p:nvSpPr>
        <p:spPr>
          <a:xfrm>
            <a:off x="5476576" y="4361339"/>
            <a:ext cx="504056" cy="32667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p:cNvSpPr txBox="1"/>
          <p:nvPr/>
        </p:nvSpPr>
        <p:spPr>
          <a:xfrm>
            <a:off x="395536" y="1368644"/>
            <a:ext cx="7920880" cy="1200329"/>
          </a:xfrm>
          <a:prstGeom prst="rect">
            <a:avLst/>
          </a:prstGeom>
          <a:noFill/>
        </p:spPr>
        <p:txBody>
          <a:bodyPr wrap="square" rtlCol="0">
            <a:spAutoFit/>
          </a:bodyPr>
          <a:lstStyle/>
          <a:p>
            <a:r>
              <a:rPr lang="en-AU" dirty="0" smtClean="0">
                <a:effectLst/>
              </a:rPr>
              <a:t>To display an image on a page, you need to use the </a:t>
            </a:r>
            <a:r>
              <a:rPr lang="en-AU" dirty="0" err="1" smtClean="0">
                <a:effectLst/>
              </a:rPr>
              <a:t>src</a:t>
            </a:r>
            <a:r>
              <a:rPr lang="en-AU" dirty="0" smtClean="0">
                <a:effectLst/>
              </a:rPr>
              <a:t> attribute. </a:t>
            </a:r>
            <a:r>
              <a:rPr lang="en-AU" dirty="0" err="1" smtClean="0">
                <a:effectLst/>
              </a:rPr>
              <a:t>Src</a:t>
            </a:r>
            <a:r>
              <a:rPr lang="en-AU" dirty="0" smtClean="0">
                <a:effectLst/>
              </a:rPr>
              <a:t> stands for "source". The value of the </a:t>
            </a:r>
            <a:r>
              <a:rPr lang="en-AU" dirty="0" err="1" smtClean="0">
                <a:effectLst/>
              </a:rPr>
              <a:t>src</a:t>
            </a:r>
            <a:r>
              <a:rPr lang="en-AU" dirty="0" smtClean="0">
                <a:effectLst/>
              </a:rPr>
              <a:t> attribute is the URL (location) of the image you want to display. The alt value is required as this is what will be displayed if we cannot find or display the image</a:t>
            </a:r>
            <a:endParaRPr lang="en-AU" dirty="0"/>
          </a:p>
        </p:txBody>
      </p:sp>
      <p:pic>
        <p:nvPicPr>
          <p:cNvPr id="4102"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72200" y="3440804"/>
            <a:ext cx="2209800" cy="2133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3263682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3688" y="260648"/>
            <a:ext cx="6336704" cy="1107996"/>
          </a:xfrm>
          <a:prstGeom prst="rect">
            <a:avLst/>
          </a:prstGeom>
          <a:noFill/>
        </p:spPr>
        <p:txBody>
          <a:bodyPr wrap="square" rtlCol="0">
            <a:spAutoFit/>
          </a:bodyPr>
          <a:lstStyle/>
          <a:p>
            <a:pPr algn="ctr"/>
            <a:r>
              <a:rPr lang="en-AU" sz="2400" b="1" dirty="0" smtClean="0">
                <a:solidFill>
                  <a:schemeClr val="accent3">
                    <a:lumMod val="75000"/>
                  </a:schemeClr>
                </a:solidFill>
                <a:effectLst/>
              </a:rPr>
              <a:t>HTML Links</a:t>
            </a:r>
          </a:p>
          <a:p>
            <a:pPr algn="ctr"/>
            <a:r>
              <a:rPr lang="en-AU" sz="2400" dirty="0" smtClean="0">
                <a:solidFill>
                  <a:srgbClr val="002060"/>
                </a:solidFill>
                <a:effectLst/>
              </a:rPr>
              <a:t>HTML </a:t>
            </a:r>
            <a:r>
              <a:rPr lang="en-AU" sz="2400" dirty="0" smtClean="0">
                <a:solidFill>
                  <a:srgbClr val="002060"/>
                </a:solidFill>
              </a:rPr>
              <a:t>Links </a:t>
            </a:r>
            <a:r>
              <a:rPr lang="en-AU" sz="2400" dirty="0" smtClean="0">
                <a:solidFill>
                  <a:srgbClr val="002060"/>
                </a:solidFill>
                <a:effectLst/>
              </a:rPr>
              <a:t>are defined with the &lt;a&gt; tag.</a:t>
            </a:r>
          </a:p>
          <a:p>
            <a:endParaRPr lang="en-AU" dirty="0"/>
          </a:p>
        </p:txBody>
      </p:sp>
      <p:sp>
        <p:nvSpPr>
          <p:cNvPr id="5" name="TextBox 4"/>
          <p:cNvSpPr txBox="1"/>
          <p:nvPr/>
        </p:nvSpPr>
        <p:spPr>
          <a:xfrm>
            <a:off x="323528" y="2708920"/>
            <a:ext cx="5040560" cy="3693319"/>
          </a:xfrm>
          <a:prstGeom prst="rect">
            <a:avLst/>
          </a:prstGeom>
          <a:noFill/>
          <a:ln>
            <a:solidFill>
              <a:srgbClr val="0070C0"/>
            </a:solidFill>
          </a:ln>
        </p:spPr>
        <p:txBody>
          <a:bodyPr wrap="square" rtlCol="0">
            <a:spAutoFit/>
          </a:bodyPr>
          <a:lstStyle/>
          <a:p>
            <a:r>
              <a:rPr lang="en-AU" b="1" dirty="0" smtClean="0">
                <a:solidFill>
                  <a:srgbClr val="0070C0"/>
                </a:solidFill>
                <a:effectLst/>
              </a:rPr>
              <a:t>&lt;!DOCTYPE html&gt;</a:t>
            </a:r>
          </a:p>
          <a:p>
            <a:endParaRPr lang="en-AU" dirty="0" smtClean="0">
              <a:effectLst/>
            </a:endParaRPr>
          </a:p>
          <a:p>
            <a:r>
              <a:rPr lang="en-AU" dirty="0" smtClean="0">
                <a:solidFill>
                  <a:schemeClr val="bg1">
                    <a:lumMod val="50000"/>
                  </a:schemeClr>
                </a:solidFill>
                <a:effectLst/>
              </a:rPr>
              <a:t>&lt;!--This is a comment. --&gt;</a:t>
            </a:r>
            <a:r>
              <a:rPr lang="en-AU" dirty="0" smtClean="0">
                <a:effectLst/>
              </a:rPr>
              <a:t/>
            </a:r>
            <a:br>
              <a:rPr lang="en-AU" dirty="0" smtClean="0">
                <a:effectLst/>
              </a:rPr>
            </a:br>
            <a:r>
              <a:rPr lang="en-AU" b="1" dirty="0" smtClean="0">
                <a:solidFill>
                  <a:srgbClr val="0070C0"/>
                </a:solidFill>
                <a:effectLst/>
              </a:rPr>
              <a:t>&lt; html&gt;  </a:t>
            </a:r>
            <a:r>
              <a:rPr lang="en-AU" dirty="0" smtClean="0">
                <a:solidFill>
                  <a:schemeClr val="bg1">
                    <a:lumMod val="50000"/>
                  </a:schemeClr>
                </a:solidFill>
                <a:effectLst/>
              </a:rPr>
              <a:t>&lt;!– This is a tag  --&gt;</a:t>
            </a:r>
            <a:br>
              <a:rPr lang="en-AU" dirty="0" smtClean="0">
                <a:solidFill>
                  <a:schemeClr val="bg1">
                    <a:lumMod val="50000"/>
                  </a:schemeClr>
                </a:solidFill>
                <a:effectLst/>
              </a:rPr>
            </a:br>
            <a:r>
              <a:rPr lang="en-AU" b="1" dirty="0" smtClean="0">
                <a:solidFill>
                  <a:srgbClr val="0070C0"/>
                </a:solidFill>
                <a:effectLst/>
              </a:rPr>
              <a:t>&lt; body&gt; </a:t>
            </a:r>
            <a:r>
              <a:rPr lang="en-AU" dirty="0" smtClean="0">
                <a:solidFill>
                  <a:schemeClr val="bg1">
                    <a:lumMod val="50000"/>
                  </a:schemeClr>
                </a:solidFill>
                <a:effectLst/>
              </a:rPr>
              <a:t>&lt;!--  Start Body tag --&gt;</a:t>
            </a:r>
          </a:p>
          <a:p>
            <a:endParaRPr lang="en-AU" dirty="0">
              <a:solidFill>
                <a:schemeClr val="bg1">
                  <a:lumMod val="50000"/>
                </a:schemeClr>
              </a:solidFill>
            </a:endParaRPr>
          </a:p>
          <a:p>
            <a:endParaRPr lang="en-AU" dirty="0" smtClean="0">
              <a:solidFill>
                <a:schemeClr val="bg1">
                  <a:lumMod val="50000"/>
                </a:schemeClr>
              </a:solidFill>
              <a:effectLst/>
            </a:endParaRPr>
          </a:p>
          <a:p>
            <a:r>
              <a:rPr lang="en-AU" dirty="0" smtClean="0">
                <a:effectLst/>
              </a:rPr>
              <a:t>&lt;a </a:t>
            </a:r>
            <a:r>
              <a:rPr lang="en-AU" dirty="0" err="1" smtClean="0">
                <a:effectLst/>
              </a:rPr>
              <a:t>href</a:t>
            </a:r>
            <a:r>
              <a:rPr lang="en-AU" dirty="0" smtClean="0">
                <a:effectLst/>
              </a:rPr>
              <a:t>="http://www.emc.com"&gt;Visit EMC.com!&lt;/a&gt; </a:t>
            </a:r>
            <a:r>
              <a:rPr lang="en-AU" dirty="0" smtClean="0">
                <a:solidFill>
                  <a:schemeClr val="bg1">
                    <a:lumMod val="50000"/>
                  </a:schemeClr>
                </a:solidFill>
                <a:effectLst/>
              </a:rPr>
              <a:t/>
            </a:r>
            <a:br>
              <a:rPr lang="en-AU" dirty="0" smtClean="0">
                <a:solidFill>
                  <a:schemeClr val="bg1">
                    <a:lumMod val="50000"/>
                  </a:schemeClr>
                </a:solidFill>
                <a:effectLst/>
              </a:rPr>
            </a:br>
            <a:r>
              <a:rPr lang="en-AU" dirty="0" smtClean="0">
                <a:effectLst/>
              </a:rPr>
              <a:t/>
            </a:r>
            <a:br>
              <a:rPr lang="en-AU" dirty="0" smtClean="0">
                <a:effectLst/>
              </a:rPr>
            </a:br>
            <a:r>
              <a:rPr lang="en-AU" dirty="0" smtClean="0">
                <a:effectLst/>
              </a:rPr>
              <a:t/>
            </a:r>
            <a:br>
              <a:rPr lang="en-AU" dirty="0" smtClean="0">
                <a:effectLst/>
              </a:rPr>
            </a:br>
            <a:r>
              <a:rPr lang="en-AU" b="1" dirty="0" smtClean="0">
                <a:solidFill>
                  <a:srgbClr val="0070C0"/>
                </a:solidFill>
                <a:effectLst/>
              </a:rPr>
              <a:t>&lt; /body&gt; </a:t>
            </a:r>
            <a:r>
              <a:rPr lang="en-AU" dirty="0" smtClean="0">
                <a:solidFill>
                  <a:schemeClr val="bg1">
                    <a:lumMod val="50000"/>
                  </a:schemeClr>
                </a:solidFill>
                <a:effectLst/>
              </a:rPr>
              <a:t>&lt;!--  End body tag --&gt;</a:t>
            </a:r>
            <a:br>
              <a:rPr lang="en-AU" dirty="0" smtClean="0">
                <a:solidFill>
                  <a:schemeClr val="bg1">
                    <a:lumMod val="50000"/>
                  </a:schemeClr>
                </a:solidFill>
                <a:effectLst/>
              </a:rPr>
            </a:br>
            <a:r>
              <a:rPr lang="en-AU" b="1" dirty="0" smtClean="0">
                <a:solidFill>
                  <a:srgbClr val="0070C0"/>
                </a:solidFill>
                <a:effectLst/>
              </a:rPr>
              <a:t>&lt; /html&gt; </a:t>
            </a:r>
            <a:r>
              <a:rPr lang="en-AU" dirty="0" smtClean="0">
                <a:solidFill>
                  <a:schemeClr val="bg1">
                    <a:lumMod val="50000"/>
                  </a:schemeClr>
                </a:solidFill>
                <a:effectLst/>
              </a:rPr>
              <a:t>&lt;!--   End html tag-</a:t>
            </a:r>
            <a:r>
              <a:rPr lang="en-AU" b="1" dirty="0" smtClean="0">
                <a:solidFill>
                  <a:schemeClr val="bg1">
                    <a:lumMod val="50000"/>
                  </a:schemeClr>
                </a:solidFill>
                <a:effectLst/>
              </a:rPr>
              <a:t>-&gt;</a:t>
            </a:r>
            <a:endParaRPr lang="en-AU" b="1" dirty="0">
              <a:solidFill>
                <a:schemeClr val="bg1">
                  <a:lumMod val="50000"/>
                </a:schemeClr>
              </a:solidFill>
            </a:endParaRPr>
          </a:p>
        </p:txBody>
      </p:sp>
      <p:sp>
        <p:nvSpPr>
          <p:cNvPr id="6" name="Right Arrow 5"/>
          <p:cNvSpPr/>
          <p:nvPr/>
        </p:nvSpPr>
        <p:spPr>
          <a:xfrm>
            <a:off x="5364088" y="4410999"/>
            <a:ext cx="504056" cy="32667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395536" y="1368644"/>
            <a:ext cx="7920880" cy="923330"/>
          </a:xfrm>
          <a:prstGeom prst="rect">
            <a:avLst/>
          </a:prstGeom>
          <a:noFill/>
        </p:spPr>
        <p:txBody>
          <a:bodyPr wrap="square" rtlCol="0">
            <a:spAutoFit/>
          </a:bodyPr>
          <a:lstStyle/>
          <a:p>
            <a:r>
              <a:rPr lang="en-AU" dirty="0" smtClean="0">
                <a:effectLst/>
              </a:rPr>
              <a:t>The &lt;a&gt; tag defines a hyperlink, which is used to link from one page to another.</a:t>
            </a:r>
          </a:p>
          <a:p>
            <a:r>
              <a:rPr lang="en-AU" dirty="0" smtClean="0">
                <a:effectLst/>
              </a:rPr>
              <a:t>The most important attribute of the &lt;a&gt; element is the </a:t>
            </a:r>
            <a:r>
              <a:rPr lang="en-AU" dirty="0" err="1" smtClean="0">
                <a:effectLst/>
              </a:rPr>
              <a:t>href</a:t>
            </a:r>
            <a:r>
              <a:rPr lang="en-AU" dirty="0" smtClean="0">
                <a:effectLst/>
              </a:rPr>
              <a:t> attribute, which indicates the link’s destination</a:t>
            </a:r>
            <a:endParaRPr lang="en-AU" dirty="0">
              <a:effectLst/>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868144" y="3480389"/>
            <a:ext cx="3154127" cy="2187898"/>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1872022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59" y="260648"/>
            <a:ext cx="8410711" cy="1477328"/>
          </a:xfrm>
          <a:prstGeom prst="rect">
            <a:avLst/>
          </a:prstGeom>
          <a:noFill/>
        </p:spPr>
        <p:txBody>
          <a:bodyPr wrap="square" rtlCol="0">
            <a:spAutoFit/>
          </a:bodyPr>
          <a:lstStyle/>
          <a:p>
            <a:pPr algn="ctr"/>
            <a:r>
              <a:rPr lang="en-AU" sz="2400" b="1" dirty="0" smtClean="0">
                <a:solidFill>
                  <a:schemeClr val="accent3">
                    <a:lumMod val="75000"/>
                  </a:schemeClr>
                </a:solidFill>
                <a:effectLst/>
              </a:rPr>
              <a:t>HTML YouTube Video’s</a:t>
            </a:r>
          </a:p>
          <a:p>
            <a:pPr algn="ctr"/>
            <a:r>
              <a:rPr lang="en-AU" sz="2400" dirty="0" smtClean="0">
                <a:solidFill>
                  <a:srgbClr val="002060"/>
                </a:solidFill>
                <a:effectLst/>
              </a:rPr>
              <a:t>HTML </a:t>
            </a:r>
            <a:r>
              <a:rPr lang="en-AU" sz="2400" dirty="0" smtClean="0">
                <a:solidFill>
                  <a:srgbClr val="002060"/>
                </a:solidFill>
              </a:rPr>
              <a:t>YouTube videos </a:t>
            </a:r>
            <a:r>
              <a:rPr lang="en-AU" sz="2400" dirty="0" smtClean="0">
                <a:solidFill>
                  <a:srgbClr val="002060"/>
                </a:solidFill>
                <a:effectLst/>
              </a:rPr>
              <a:t>are defined with the &lt;</a:t>
            </a:r>
            <a:r>
              <a:rPr lang="en-AU" sz="2400" dirty="0" err="1" smtClean="0">
                <a:solidFill>
                  <a:srgbClr val="002060"/>
                </a:solidFill>
                <a:effectLst/>
              </a:rPr>
              <a:t>iframe</a:t>
            </a:r>
            <a:r>
              <a:rPr lang="en-AU" sz="2400" dirty="0" smtClean="0">
                <a:solidFill>
                  <a:srgbClr val="002060"/>
                </a:solidFill>
                <a:effectLst/>
              </a:rPr>
              <a:t>&gt; or &lt;embed&gt; tag.</a:t>
            </a:r>
          </a:p>
          <a:p>
            <a:endParaRPr lang="en-AU" dirty="0"/>
          </a:p>
        </p:txBody>
      </p:sp>
      <p:sp>
        <p:nvSpPr>
          <p:cNvPr id="5" name="TextBox 4"/>
          <p:cNvSpPr txBox="1"/>
          <p:nvPr/>
        </p:nvSpPr>
        <p:spPr>
          <a:xfrm>
            <a:off x="107504" y="1737976"/>
            <a:ext cx="4032448" cy="4571344"/>
          </a:xfrm>
          <a:prstGeom prst="rect">
            <a:avLst/>
          </a:prstGeom>
          <a:noFill/>
          <a:ln>
            <a:solidFill>
              <a:srgbClr val="0070C0"/>
            </a:solidFill>
          </a:ln>
        </p:spPr>
        <p:txBody>
          <a:bodyPr wrap="square" rtlCol="0">
            <a:spAutoFit/>
          </a:bodyPr>
          <a:lstStyle/>
          <a:p>
            <a:r>
              <a:rPr lang="en-AU" b="1" dirty="0" smtClean="0">
                <a:solidFill>
                  <a:srgbClr val="0070C0"/>
                </a:solidFill>
                <a:effectLst/>
              </a:rPr>
              <a:t>&lt;!DOCTYPE html&gt;</a:t>
            </a:r>
          </a:p>
          <a:p>
            <a:endParaRPr lang="en-AU" dirty="0" smtClean="0">
              <a:effectLst/>
            </a:endParaRPr>
          </a:p>
          <a:p>
            <a:r>
              <a:rPr lang="en-AU" dirty="0" smtClean="0">
                <a:solidFill>
                  <a:schemeClr val="bg1">
                    <a:lumMod val="50000"/>
                  </a:schemeClr>
                </a:solidFill>
                <a:effectLst/>
              </a:rPr>
              <a:t>&lt;!--This is a comment. --&gt;</a:t>
            </a:r>
            <a:r>
              <a:rPr lang="en-AU" dirty="0" smtClean="0">
                <a:effectLst/>
              </a:rPr>
              <a:t/>
            </a:r>
            <a:br>
              <a:rPr lang="en-AU" dirty="0" smtClean="0">
                <a:effectLst/>
              </a:rPr>
            </a:br>
            <a:r>
              <a:rPr lang="en-AU" b="1" dirty="0" smtClean="0">
                <a:solidFill>
                  <a:srgbClr val="0070C0"/>
                </a:solidFill>
                <a:effectLst/>
              </a:rPr>
              <a:t>&lt; html&gt;  </a:t>
            </a:r>
            <a:r>
              <a:rPr lang="en-AU" dirty="0" smtClean="0">
                <a:solidFill>
                  <a:schemeClr val="bg1">
                    <a:lumMod val="50000"/>
                  </a:schemeClr>
                </a:solidFill>
                <a:effectLst/>
              </a:rPr>
              <a:t>&lt;!– This is a tag  --&gt;</a:t>
            </a:r>
            <a:br>
              <a:rPr lang="en-AU" dirty="0" smtClean="0">
                <a:solidFill>
                  <a:schemeClr val="bg1">
                    <a:lumMod val="50000"/>
                  </a:schemeClr>
                </a:solidFill>
                <a:effectLst/>
              </a:rPr>
            </a:br>
            <a:r>
              <a:rPr lang="en-AU" b="1" dirty="0" smtClean="0">
                <a:solidFill>
                  <a:srgbClr val="0070C0"/>
                </a:solidFill>
                <a:effectLst/>
              </a:rPr>
              <a:t>&lt; body&gt; </a:t>
            </a:r>
            <a:r>
              <a:rPr lang="en-AU" dirty="0" smtClean="0">
                <a:solidFill>
                  <a:schemeClr val="bg1">
                    <a:lumMod val="50000"/>
                  </a:schemeClr>
                </a:solidFill>
                <a:effectLst/>
              </a:rPr>
              <a:t>&lt;!--  Start Body tag --&gt;</a:t>
            </a:r>
          </a:p>
          <a:p>
            <a:endParaRPr lang="en-AU" dirty="0" smtClean="0">
              <a:solidFill>
                <a:schemeClr val="bg1">
                  <a:lumMod val="50000"/>
                </a:schemeClr>
              </a:solidFill>
            </a:endParaRPr>
          </a:p>
          <a:p>
            <a:r>
              <a:rPr lang="en-AU" dirty="0" smtClean="0">
                <a:solidFill>
                  <a:schemeClr val="tx1">
                    <a:lumMod val="95000"/>
                    <a:lumOff val="5000"/>
                  </a:schemeClr>
                </a:solidFill>
              </a:rPr>
              <a:t>&lt;p&gt; Here is a link to a YouTube video for HTML&lt;/p&gt;</a:t>
            </a:r>
            <a:endParaRPr lang="en-AU" dirty="0">
              <a:solidFill>
                <a:schemeClr val="tx1">
                  <a:lumMod val="95000"/>
                  <a:lumOff val="5000"/>
                </a:schemeClr>
              </a:solidFill>
            </a:endParaRPr>
          </a:p>
          <a:p>
            <a:endParaRPr lang="en-AU" dirty="0" smtClean="0">
              <a:solidFill>
                <a:schemeClr val="bg1">
                  <a:lumMod val="50000"/>
                </a:schemeClr>
              </a:solidFill>
              <a:effectLst/>
            </a:endParaRPr>
          </a:p>
          <a:p>
            <a:r>
              <a:rPr lang="en-AU" dirty="0" smtClean="0">
                <a:effectLst/>
              </a:rPr>
              <a:t>&lt;</a:t>
            </a:r>
            <a:r>
              <a:rPr lang="en-AU" dirty="0" err="1" smtClean="0">
                <a:effectLst/>
              </a:rPr>
              <a:t>iframe</a:t>
            </a:r>
            <a:r>
              <a:rPr lang="en-AU" dirty="0" smtClean="0">
                <a:effectLst/>
              </a:rPr>
              <a:t> width="420" height="315" </a:t>
            </a:r>
            <a:r>
              <a:rPr lang="en-AU" dirty="0" err="1" smtClean="0">
                <a:effectLst/>
              </a:rPr>
              <a:t>src</a:t>
            </a:r>
            <a:r>
              <a:rPr lang="en-AU" dirty="0" smtClean="0">
                <a:effectLst/>
              </a:rPr>
              <a:t>="http://www.youtube.com/embed/v4oN4DuR7YU" </a:t>
            </a:r>
            <a:r>
              <a:rPr lang="en-AU" dirty="0" err="1" smtClean="0">
                <a:effectLst/>
              </a:rPr>
              <a:t>frameborder</a:t>
            </a:r>
            <a:r>
              <a:rPr lang="en-AU" dirty="0" smtClean="0">
                <a:effectLst/>
              </a:rPr>
              <a:t>="0" </a:t>
            </a:r>
            <a:r>
              <a:rPr lang="en-AU" dirty="0" err="1" smtClean="0">
                <a:effectLst/>
              </a:rPr>
              <a:t>allowfullscreen</a:t>
            </a:r>
            <a:r>
              <a:rPr lang="en-AU" dirty="0" smtClean="0">
                <a:effectLst/>
              </a:rPr>
              <a:t>&gt;&lt;/</a:t>
            </a:r>
            <a:r>
              <a:rPr lang="en-AU" dirty="0" err="1" smtClean="0">
                <a:effectLst/>
              </a:rPr>
              <a:t>iframe</a:t>
            </a:r>
            <a:r>
              <a:rPr lang="en-AU" dirty="0" smtClean="0">
                <a:effectLst/>
              </a:rPr>
              <a:t>&gt;</a:t>
            </a:r>
            <a:br>
              <a:rPr lang="en-AU" dirty="0" smtClean="0">
                <a:effectLst/>
              </a:rPr>
            </a:br>
            <a:r>
              <a:rPr lang="en-AU" dirty="0" smtClean="0">
                <a:effectLst/>
              </a:rPr>
              <a:t/>
            </a:r>
            <a:br>
              <a:rPr lang="en-AU" dirty="0" smtClean="0">
                <a:effectLst/>
              </a:rPr>
            </a:br>
            <a:r>
              <a:rPr lang="en-AU" b="1" dirty="0" smtClean="0">
                <a:solidFill>
                  <a:srgbClr val="0070C0"/>
                </a:solidFill>
                <a:effectLst/>
              </a:rPr>
              <a:t>&lt; /body&gt; </a:t>
            </a:r>
            <a:r>
              <a:rPr lang="en-AU" dirty="0" smtClean="0">
                <a:solidFill>
                  <a:schemeClr val="bg1">
                    <a:lumMod val="50000"/>
                  </a:schemeClr>
                </a:solidFill>
                <a:effectLst/>
              </a:rPr>
              <a:t>&lt;!--  End body tag --&gt;</a:t>
            </a:r>
            <a:br>
              <a:rPr lang="en-AU" dirty="0" smtClean="0">
                <a:solidFill>
                  <a:schemeClr val="bg1">
                    <a:lumMod val="50000"/>
                  </a:schemeClr>
                </a:solidFill>
                <a:effectLst/>
              </a:rPr>
            </a:br>
            <a:r>
              <a:rPr lang="en-AU" b="1" dirty="0" smtClean="0">
                <a:solidFill>
                  <a:srgbClr val="0070C0"/>
                </a:solidFill>
                <a:effectLst/>
              </a:rPr>
              <a:t>&lt; /html&gt; </a:t>
            </a:r>
            <a:r>
              <a:rPr lang="en-AU" dirty="0" smtClean="0">
                <a:solidFill>
                  <a:schemeClr val="bg1">
                    <a:lumMod val="50000"/>
                  </a:schemeClr>
                </a:solidFill>
                <a:effectLst/>
              </a:rPr>
              <a:t>&lt;!--   End html tag-</a:t>
            </a:r>
            <a:r>
              <a:rPr lang="en-AU" b="1" dirty="0" smtClean="0">
                <a:solidFill>
                  <a:schemeClr val="bg1">
                    <a:lumMod val="50000"/>
                  </a:schemeClr>
                </a:solidFill>
                <a:effectLst/>
              </a:rPr>
              <a:t>-&gt;</a:t>
            </a:r>
            <a:endParaRPr lang="en-AU" b="1" dirty="0">
              <a:solidFill>
                <a:schemeClr val="bg1">
                  <a:lumMod val="50000"/>
                </a:schemeClr>
              </a:solidFill>
            </a:endParaRPr>
          </a:p>
        </p:txBody>
      </p:sp>
      <p:sp>
        <p:nvSpPr>
          <p:cNvPr id="6" name="Right Arrow 5"/>
          <p:cNvSpPr/>
          <p:nvPr/>
        </p:nvSpPr>
        <p:spPr>
          <a:xfrm>
            <a:off x="4139952" y="4330210"/>
            <a:ext cx="504056" cy="32667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13532" y="1773980"/>
            <a:ext cx="4452038" cy="453534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501001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834124"/>
            <a:ext cx="3528391" cy="4801314"/>
          </a:xfrm>
          <a:prstGeom prst="rect">
            <a:avLst/>
          </a:prstGeom>
          <a:noFill/>
        </p:spPr>
        <p:txBody>
          <a:bodyPr wrap="square" rtlCol="0">
            <a:spAutoFit/>
          </a:bodyPr>
          <a:lstStyle/>
          <a:p>
            <a:pPr algn="ctr"/>
            <a:r>
              <a:rPr lang="en-AU" sz="2400" b="1" dirty="0" smtClean="0">
                <a:solidFill>
                  <a:schemeClr val="accent3">
                    <a:lumMod val="75000"/>
                  </a:schemeClr>
                </a:solidFill>
                <a:effectLst/>
              </a:rPr>
              <a:t>HTML Google Map</a:t>
            </a:r>
          </a:p>
          <a:p>
            <a:pPr algn="ctr"/>
            <a:r>
              <a:rPr lang="en-AU" sz="2400" dirty="0" smtClean="0">
                <a:solidFill>
                  <a:srgbClr val="002060"/>
                </a:solidFill>
                <a:effectLst/>
              </a:rPr>
              <a:t>You can add </a:t>
            </a:r>
            <a:r>
              <a:rPr lang="en-AU" sz="2400" dirty="0" err="1" smtClean="0">
                <a:solidFill>
                  <a:srgbClr val="002060"/>
                </a:solidFill>
                <a:effectLst/>
              </a:rPr>
              <a:t>google</a:t>
            </a:r>
            <a:r>
              <a:rPr lang="en-AU" sz="2400" dirty="0" smtClean="0">
                <a:solidFill>
                  <a:srgbClr val="002060"/>
                </a:solidFill>
                <a:effectLst/>
              </a:rPr>
              <a:t> maps to your webpage by going to the following link </a:t>
            </a:r>
          </a:p>
          <a:p>
            <a:pPr algn="ctr"/>
            <a:endParaRPr lang="en-AU" sz="2400" dirty="0" smtClean="0">
              <a:solidFill>
                <a:srgbClr val="002060"/>
              </a:solidFill>
              <a:effectLst/>
            </a:endParaRPr>
          </a:p>
          <a:p>
            <a:pPr algn="ctr"/>
            <a:r>
              <a:rPr lang="en-AU" sz="2400" dirty="0" smtClean="0">
                <a:hlinkClick r:id="rId2"/>
              </a:rPr>
              <a:t>http://maps.google.ie/help/maps/getmaps/plot-one.html</a:t>
            </a:r>
            <a:endParaRPr lang="en-AU" sz="2400" dirty="0" smtClean="0"/>
          </a:p>
          <a:p>
            <a:pPr algn="ctr"/>
            <a:endParaRPr lang="en-AU" sz="2400" dirty="0"/>
          </a:p>
          <a:p>
            <a:pPr algn="ctr"/>
            <a:r>
              <a:rPr lang="en-AU" sz="2400" dirty="0" smtClean="0"/>
              <a:t>This will display instructions</a:t>
            </a:r>
          </a:p>
          <a:p>
            <a:pPr algn="ctr"/>
            <a:endParaRPr lang="en-AU" sz="2400" dirty="0" smtClean="0">
              <a:solidFill>
                <a:srgbClr val="002060"/>
              </a:solidFill>
              <a:effectLst/>
            </a:endParaRPr>
          </a:p>
          <a:p>
            <a:endParaRPr lang="en-AU"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95936" y="836712"/>
            <a:ext cx="5027791" cy="4896544"/>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1417358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59" y="260648"/>
            <a:ext cx="8410711" cy="1107996"/>
          </a:xfrm>
          <a:prstGeom prst="rect">
            <a:avLst/>
          </a:prstGeom>
          <a:noFill/>
        </p:spPr>
        <p:txBody>
          <a:bodyPr wrap="square" rtlCol="0">
            <a:spAutoFit/>
          </a:bodyPr>
          <a:lstStyle/>
          <a:p>
            <a:pPr algn="ctr"/>
            <a:r>
              <a:rPr lang="en-AU" sz="2400" b="1" dirty="0" smtClean="0">
                <a:solidFill>
                  <a:schemeClr val="accent3">
                    <a:lumMod val="75000"/>
                  </a:schemeClr>
                </a:solidFill>
                <a:effectLst/>
              </a:rPr>
              <a:t>HTML Background Image</a:t>
            </a:r>
          </a:p>
          <a:p>
            <a:pPr algn="ctr"/>
            <a:r>
              <a:rPr lang="en-AU" sz="2400" dirty="0" smtClean="0">
                <a:solidFill>
                  <a:srgbClr val="002060"/>
                </a:solidFill>
                <a:effectLst/>
              </a:rPr>
              <a:t>In HTML5 we use CSS to have a background image to the page</a:t>
            </a:r>
          </a:p>
          <a:p>
            <a:endParaRPr lang="en-AU" dirty="0"/>
          </a:p>
        </p:txBody>
      </p:sp>
      <p:sp>
        <p:nvSpPr>
          <p:cNvPr id="6" name="TextBox 5"/>
          <p:cNvSpPr txBox="1"/>
          <p:nvPr/>
        </p:nvSpPr>
        <p:spPr>
          <a:xfrm>
            <a:off x="1072498" y="1124744"/>
            <a:ext cx="7488832" cy="2308324"/>
          </a:xfrm>
          <a:prstGeom prst="rect">
            <a:avLst/>
          </a:prstGeom>
          <a:noFill/>
          <a:ln>
            <a:solidFill>
              <a:srgbClr val="0070C0"/>
            </a:solidFill>
          </a:ln>
        </p:spPr>
        <p:txBody>
          <a:bodyPr wrap="square" rtlCol="0">
            <a:spAutoFit/>
          </a:bodyPr>
          <a:lstStyle/>
          <a:p>
            <a:r>
              <a:rPr lang="en-AU" b="1" dirty="0" smtClean="0">
                <a:solidFill>
                  <a:srgbClr val="0070C0"/>
                </a:solidFill>
                <a:effectLst/>
              </a:rPr>
              <a:t>&lt;!DOCTYPE html&gt;</a:t>
            </a:r>
          </a:p>
          <a:p>
            <a:endParaRPr lang="en-AU" dirty="0" smtClean="0">
              <a:effectLst/>
            </a:endParaRPr>
          </a:p>
          <a:p>
            <a:r>
              <a:rPr lang="en-AU" dirty="0" smtClean="0">
                <a:solidFill>
                  <a:schemeClr val="bg1">
                    <a:lumMod val="50000"/>
                  </a:schemeClr>
                </a:solidFill>
                <a:effectLst/>
              </a:rPr>
              <a:t>&lt;!--This is a comment. --&gt;</a:t>
            </a:r>
            <a:r>
              <a:rPr lang="en-AU" dirty="0" smtClean="0">
                <a:effectLst/>
              </a:rPr>
              <a:t/>
            </a:r>
            <a:br>
              <a:rPr lang="en-AU" dirty="0" smtClean="0">
                <a:effectLst/>
              </a:rPr>
            </a:br>
            <a:r>
              <a:rPr lang="en-AU" b="1" dirty="0" smtClean="0">
                <a:solidFill>
                  <a:srgbClr val="0070C0"/>
                </a:solidFill>
                <a:effectLst/>
              </a:rPr>
              <a:t>&lt; html&gt;  </a:t>
            </a:r>
            <a:r>
              <a:rPr lang="en-AU" dirty="0" smtClean="0">
                <a:solidFill>
                  <a:schemeClr val="bg1">
                    <a:lumMod val="50000"/>
                  </a:schemeClr>
                </a:solidFill>
                <a:effectLst/>
              </a:rPr>
              <a:t>&lt;!– This is a tag  --&gt;</a:t>
            </a:r>
            <a:br>
              <a:rPr lang="en-AU" dirty="0" smtClean="0">
                <a:solidFill>
                  <a:schemeClr val="bg1">
                    <a:lumMod val="50000"/>
                  </a:schemeClr>
                </a:solidFill>
                <a:effectLst/>
              </a:rPr>
            </a:br>
            <a:r>
              <a:rPr lang="en-AU" b="1" dirty="0" smtClean="0">
                <a:solidFill>
                  <a:srgbClr val="0070C0"/>
                </a:solidFill>
                <a:effectLst/>
              </a:rPr>
              <a:t>&lt; body </a:t>
            </a:r>
            <a:r>
              <a:rPr lang="en-AU" dirty="0" smtClean="0">
                <a:effectLst/>
              </a:rPr>
              <a:t>style="</a:t>
            </a:r>
            <a:r>
              <a:rPr lang="en-AU" dirty="0" err="1" smtClean="0">
                <a:effectLst/>
              </a:rPr>
              <a:t>background-image:url</a:t>
            </a:r>
            <a:r>
              <a:rPr lang="en-AU" dirty="0" smtClean="0">
                <a:effectLst/>
              </a:rPr>
              <a:t>(emc.jpg)" </a:t>
            </a:r>
            <a:r>
              <a:rPr lang="en-AU" b="1" dirty="0" smtClean="0">
                <a:solidFill>
                  <a:srgbClr val="0070C0"/>
                </a:solidFill>
                <a:effectLst/>
              </a:rPr>
              <a:t>&gt; </a:t>
            </a:r>
            <a:r>
              <a:rPr lang="en-AU" dirty="0" smtClean="0">
                <a:solidFill>
                  <a:schemeClr val="bg1">
                    <a:lumMod val="50000"/>
                  </a:schemeClr>
                </a:solidFill>
                <a:effectLst/>
              </a:rPr>
              <a:t>&lt;!--  Start Body tag --&gt;</a:t>
            </a:r>
          </a:p>
          <a:p>
            <a:r>
              <a:rPr lang="en-AU" dirty="0" smtClean="0">
                <a:effectLst/>
              </a:rPr>
              <a:t/>
            </a:r>
            <a:br>
              <a:rPr lang="en-AU" dirty="0" smtClean="0">
                <a:effectLst/>
              </a:rPr>
            </a:br>
            <a:r>
              <a:rPr lang="en-AU" b="1" dirty="0" smtClean="0">
                <a:solidFill>
                  <a:srgbClr val="0070C0"/>
                </a:solidFill>
                <a:effectLst/>
              </a:rPr>
              <a:t>&lt; /body&gt; </a:t>
            </a:r>
            <a:r>
              <a:rPr lang="en-AU" dirty="0" smtClean="0">
                <a:solidFill>
                  <a:schemeClr val="bg1">
                    <a:lumMod val="50000"/>
                  </a:schemeClr>
                </a:solidFill>
                <a:effectLst/>
              </a:rPr>
              <a:t>&lt;!--  End body tag --&gt;</a:t>
            </a:r>
            <a:br>
              <a:rPr lang="en-AU" dirty="0" smtClean="0">
                <a:solidFill>
                  <a:schemeClr val="bg1">
                    <a:lumMod val="50000"/>
                  </a:schemeClr>
                </a:solidFill>
                <a:effectLst/>
              </a:rPr>
            </a:br>
            <a:r>
              <a:rPr lang="en-AU" b="1" dirty="0" smtClean="0">
                <a:solidFill>
                  <a:srgbClr val="0070C0"/>
                </a:solidFill>
                <a:effectLst/>
              </a:rPr>
              <a:t>&lt; /html&gt; </a:t>
            </a:r>
            <a:r>
              <a:rPr lang="en-AU" dirty="0" smtClean="0">
                <a:solidFill>
                  <a:schemeClr val="bg1">
                    <a:lumMod val="50000"/>
                  </a:schemeClr>
                </a:solidFill>
                <a:effectLst/>
              </a:rPr>
              <a:t>&lt;!--   End html tag-</a:t>
            </a:r>
            <a:r>
              <a:rPr lang="en-AU" b="1" dirty="0" smtClean="0">
                <a:solidFill>
                  <a:schemeClr val="bg1">
                    <a:lumMod val="50000"/>
                  </a:schemeClr>
                </a:solidFill>
                <a:effectLst/>
              </a:rPr>
              <a:t>-&gt;</a:t>
            </a:r>
            <a:endParaRPr lang="en-AU" b="1" dirty="0">
              <a:solidFill>
                <a:schemeClr val="bg1">
                  <a:lumMod val="50000"/>
                </a:schemeClr>
              </a:solidFill>
            </a:endParaRP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48463" y="3799975"/>
            <a:ext cx="4136901" cy="3086834"/>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320608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1320</TotalTime>
  <Words>366</Words>
  <Application>Microsoft Office PowerPoint</Application>
  <PresentationFormat>On-screen Show (4:3)</PresentationFormat>
  <Paragraphs>86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dc:creator>
  <cp:lastModifiedBy>brodem2</cp:lastModifiedBy>
  <cp:revision>15</cp:revision>
  <dcterms:created xsi:type="dcterms:W3CDTF">2013-02-25T12:43:45Z</dcterms:created>
  <dcterms:modified xsi:type="dcterms:W3CDTF">2014-02-27T11:40:28Z</dcterms:modified>
</cp:coreProperties>
</file>