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BCA659-39CB-44A6-8F24-9CCFF49B02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7BC210-0068-49F2-99F3-6F8A81A975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27B332-7F91-416E-A3B3-0B268715D7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F9E9B-1D93-489A-AA52-A0705799E4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9AB531-FA53-44A6-B2FE-98C3FD2F9D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F182E4-80D3-47DC-BDD4-9BA8B425CB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4E9EF7-F208-4981-9D56-CD01661765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D2E645-9275-476F-9CA0-498EB0BED7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635E94-4EF0-41B9-9AAE-9139689B62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FF2762-BD54-49DD-B0F6-AB8AF83D7D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DC726B-D544-48B1-8679-A2378E29F6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A57A8A-ABFA-4616-800D-CBB391B713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93A617-DC76-463C-9702-8C5B0D58C1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E30BBF-C8F4-4C4B-AC4F-79018EC53F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CEAE11-2A05-4B39-8D47-AF78244304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4BB475-44BB-4A07-9210-B84A6F30C7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71E605-AC6E-4F80-83F1-84942CE856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30268D-6254-421F-9561-D676EB95AA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05C293-D257-4BE1-9035-A4B8919531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0E9CF1-185A-49D9-BFD3-590DAF5FFA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E36D1B-1849-4CCE-9F41-6DAABE4738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004100-14FE-48B0-B76B-666428F79F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62743-C88A-472A-BAF5-50FF85AA23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D0F6E3-2864-4DC6-8DB0-B011E695F2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68A0F9-1A91-47C1-A1F0-219A6A34F4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6F4C3B-403B-4381-A46A-CB365813A3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B03E1C-539B-41C2-9AC8-40BC69BFE0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C2D2FE-CF24-4586-8E1F-6947C8D03E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9756F3-3C5D-45E0-8A6F-461B2FECB0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E96B9B-1FFC-459E-A6C2-8D6D1055CA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0E498B-05F9-4DE8-AAE9-C98DF62F62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E9AF05-1715-4FBD-B411-609D3F9EE9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37523E-8389-4820-91C6-6490883803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EEFD75-BC01-4F43-90E4-DF1CAF27DE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A24CE0-6805-44EB-80E9-C47BB773A2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148620-F198-4FC2-90F4-9F3A8C42A9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</a:t>
            </a: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Arial"/>
              </a:rPr>
              <a:t>style</a:t>
            </a:r>
            <a:endParaRPr b="0" lang="de-DE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35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3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35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3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de-DE" sz="1350" spc="-1" strike="noStrike">
              <a:solidFill>
                <a:srgbClr val="000000"/>
              </a:solidFill>
              <a:latin typeface="Arial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de-DE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35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3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35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3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www.personalausweisportal.de/Webs/PA/DE/buergerinnen-und-buerger/eID-karte-der-EU-und-des-EWR/eid-karte-der-eu-und-des-ewr-node.html" TargetMode="External"/><Relationship Id="rId3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99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9920" y="1931040"/>
            <a:ext cx="6624360" cy="2338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EVamEg </a:t>
            </a:r>
            <a:br>
              <a:rPr sz="4500"/>
            </a:br>
            <a:r>
              <a:rPr b="0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(Arbeitstitel)</a:t>
            </a:r>
            <a:endParaRPr b="0" lang="de-DE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96720" y="68580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25" name="Subtitle 2"/>
          <p:cNvSpPr/>
          <p:nvPr/>
        </p:nvSpPr>
        <p:spPr>
          <a:xfrm>
            <a:off x="5720040" y="6039000"/>
            <a:ext cx="6157800" cy="125856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bfbfbf"/>
                </a:solidFill>
                <a:latin typeface="Arial"/>
                <a:ea typeface="Arial"/>
              </a:rPr>
              <a:t>by Celina Ludwigs, Niklas Herzog &amp; Mohammed Zidane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300" spc="-1" strike="noStrike">
                <a:solidFill>
                  <a:srgbClr val="f5e2ed"/>
                </a:solidFill>
                <a:latin typeface="Arial"/>
                <a:ea typeface="Arial"/>
              </a:rPr>
              <a:t>Der Umfang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242360" y="2826000"/>
            <a:ext cx="10111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eee0f1"/>
                </a:solidFill>
                <a:latin typeface="Arial"/>
                <a:ea typeface="Arial"/>
              </a:rPr>
              <a:t>Behörden-Backend existiert in dieser Form nicht -&gt; simuliert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eee0f1"/>
                </a:solidFill>
                <a:latin typeface="Arial"/>
                <a:ea typeface="Arial"/>
              </a:rPr>
              <a:t>Nutzerdaten aus eID per NFC auslesen -&gt; Nicht möglich!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eee0f1"/>
                </a:solidFill>
                <a:latin typeface="Arial"/>
                <a:ea typeface="Arial"/>
              </a:rPr>
              <a:t>Deshalb: Nutzerdaten manuell angeben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062560" y="4495320"/>
            <a:ext cx="3669840" cy="206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1440" y="2311200"/>
            <a:ext cx="10972440" cy="2116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300" spc="-1" strike="noStrike">
                <a:solidFill>
                  <a:srgbClr val="eee0f1"/>
                </a:solidFill>
                <a:latin typeface="Arial"/>
                <a:ea typeface="Arial"/>
              </a:rPr>
              <a:t>Vielen Dank für die Aufmerksamkeit :)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167480" y="4762440"/>
            <a:ext cx="97207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clip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Bildquellen: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Arial"/>
              </a:rPr>
              <a:t>Getty Images</a:t>
            </a:r>
            <a:endParaRPr b="0" lang="de-DE" sz="1800" spc="-1" strike="noStrike"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 u="sng">
                <a:solidFill>
                  <a:srgbClr val="ffde66"/>
                </a:solidFill>
                <a:uFillTx/>
                <a:latin typeface="Arial"/>
                <a:ea typeface="Arial"/>
                <a:hlinkClick r:id="rId2"/>
              </a:rPr>
              <a:t>https://www.personalausweisportal.de/Webs/PA/DE/buergerinnen-und-buerger/eID-karte-der-EU-und-des-EWR/eid-karte-der-eu-und-des-ewr-node.html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300" spc="-1" strike="noStrike">
                <a:solidFill>
                  <a:srgbClr val="eee0f1"/>
                </a:solidFill>
                <a:latin typeface="Arial"/>
                <a:ea typeface="Arial"/>
              </a:rPr>
              <a:t>Struktur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239840" y="2233800"/>
            <a:ext cx="10342080" cy="3737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349920" indent="-34992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eee0f1"/>
                </a:solidFill>
                <a:latin typeface="Arial"/>
                <a:ea typeface="Arial"/>
              </a:rPr>
              <a:t>The Story so far ... 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  <a:p>
            <a:pPr marL="349920" indent="-34992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eee0f1"/>
                </a:solidFill>
                <a:latin typeface="Arial"/>
                <a:ea typeface="Arial"/>
              </a:rPr>
              <a:t>Das Problem ... 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  <a:p>
            <a:pPr marL="349920" indent="-34992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eee0f1"/>
                </a:solidFill>
                <a:latin typeface="Arial"/>
                <a:ea typeface="Arial"/>
              </a:rPr>
              <a:t>Die Lösung ... 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  <a:p>
            <a:pPr marL="349920" indent="-34992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eee0f1"/>
                </a:solidFill>
                <a:latin typeface="Arial"/>
                <a:ea typeface="Arial"/>
              </a:rPr>
              <a:t>Das Konzept ...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  <a:p>
            <a:pPr marL="349920" indent="-34992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eee0f1"/>
                </a:solidFill>
                <a:latin typeface="Arial"/>
                <a:ea typeface="Arial"/>
              </a:rPr>
              <a:t>Die Merkmale ... 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  <a:p>
            <a:pPr marL="349920" indent="-34992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eee0f1"/>
                </a:solidFill>
                <a:latin typeface="Arial"/>
                <a:ea typeface="Arial"/>
              </a:rPr>
              <a:t>Die Designideen ... 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</a:pP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  <a:p>
            <a:pPr marL="349920" indent="-34992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eee0f1"/>
                </a:solidFill>
                <a:latin typeface="Arial"/>
                <a:ea typeface="Arial"/>
              </a:rPr>
              <a:t>Der Umfang ...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300" spc="-1" strike="noStrike">
                <a:solidFill>
                  <a:srgbClr val="eee0f1"/>
                </a:solidFill>
                <a:latin typeface="Arial"/>
                <a:ea typeface="Arial"/>
              </a:rPr>
              <a:t>The Story so far...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130040" y="2255040"/>
            <a:ext cx="10105200" cy="406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100" spc="-1" strike="noStrike">
                <a:solidFill>
                  <a:srgbClr val="eee0f1"/>
                </a:solidFill>
                <a:latin typeface="Arial"/>
                <a:ea typeface="Arial"/>
              </a:rPr>
              <a:t>Wir schreiben das Jahr 2077 in Deutschland ...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der FC RWE spielt in der 1. Liga und ist Titelfavorit in der Bundesliga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die Flüsse in Deutschland sind ausgetrocknet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die Digitalisierung schreitet in eine heiße Phase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100" spc="-1" strike="noStrike">
                <a:solidFill>
                  <a:srgbClr val="eee0f1"/>
                </a:solidFill>
                <a:latin typeface="Arial"/>
                <a:ea typeface="Arial"/>
              </a:rPr>
              <a:t>... das Land ist endlich bereit für eine fortschrittliche E-Government Lösung!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99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949840" y="2115720"/>
            <a:ext cx="6624360" cy="2338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 fontScale="91000"/>
          </a:bodyPr>
          <a:p>
            <a:pPr algn="ctr">
              <a:lnSpc>
                <a:spcPct val="90000"/>
              </a:lnSpc>
              <a:buNone/>
            </a:pPr>
            <a:r>
              <a:rPr b="1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E</a:t>
            </a:r>
            <a:r>
              <a:rPr b="0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lektronische-</a:t>
            </a:r>
            <a:r>
              <a:rPr b="1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V</a:t>
            </a:r>
            <a:r>
              <a:rPr b="0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erwaltungs</a:t>
            </a:r>
            <a:r>
              <a:rPr b="1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a</a:t>
            </a:r>
            <a:r>
              <a:rPr b="0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nwendung für </a:t>
            </a:r>
            <a:r>
              <a:rPr b="1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m</a:t>
            </a:r>
            <a:r>
              <a:rPr b="0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obile </a:t>
            </a:r>
            <a:r>
              <a:rPr b="1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E</a:t>
            </a:r>
            <a:r>
              <a:rPr b="0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nd</a:t>
            </a:r>
            <a:r>
              <a:rPr b="1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g</a:t>
            </a:r>
            <a:r>
              <a:rPr b="0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eräte</a:t>
            </a:r>
            <a:br>
              <a:rPr sz="4500"/>
            </a:br>
            <a:r>
              <a:rPr b="0" lang="en-US" sz="4500" spc="-1" strike="noStrike">
                <a:solidFill>
                  <a:srgbClr val="eee0f1"/>
                </a:solidFill>
                <a:latin typeface="Arial"/>
                <a:ea typeface="Arial"/>
              </a:rPr>
              <a:t>(Arbeitstitel)</a:t>
            </a:r>
            <a:endParaRPr b="0" lang="de-DE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242000" y="72273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54440" y="365040"/>
            <a:ext cx="102988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300" spc="-1" strike="noStrike">
                <a:solidFill>
                  <a:srgbClr val="eee0f1"/>
                </a:solidFill>
                <a:latin typeface="Arial"/>
                <a:ea typeface="Arial"/>
              </a:rPr>
              <a:t>Das Problem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48480" y="1940760"/>
            <a:ext cx="10105200" cy="390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14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eee0f1"/>
                </a:solidFill>
                <a:latin typeface="Arial"/>
                <a:ea typeface="Arial"/>
              </a:rPr>
              <a:t>Behördengänge nerven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lange Wartezeiten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von Abteilung zu Abteilung geschickt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nicht intuitiv, zu welcher Behörde man muss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viel Papierkram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2720">
              <a:lnSpc>
                <a:spcPct val="114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4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200" spc="-1" strike="noStrike">
                <a:solidFill>
                  <a:srgbClr val="eee0f1"/>
                </a:solidFill>
                <a:latin typeface="Arial"/>
                <a:ea typeface="Arial"/>
              </a:rPr>
              <a:t>Digitalisierung schleppt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teils noch Faxgeräte genutzt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7183800" y="2759040"/>
            <a:ext cx="4735800" cy="226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54440" y="365040"/>
            <a:ext cx="102988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300" spc="-1" strike="noStrike">
                <a:solidFill>
                  <a:srgbClr val="eee0f1"/>
                </a:solidFill>
                <a:latin typeface="Arial"/>
                <a:ea typeface="Arial"/>
              </a:rPr>
              <a:t>Die Lösung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248480" y="2453400"/>
            <a:ext cx="10105200" cy="39006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171360" indent="-171360">
              <a:lnSpc>
                <a:spcPct val="114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eee0f1"/>
                </a:solidFill>
                <a:latin typeface="Arial"/>
                <a:ea typeface="Arial"/>
              </a:rPr>
              <a:t>E-Government Anwendung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14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Formulare ausfüllen und abschicken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Behördenfinder/ Suche nach Lösungen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Bilingual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Autofill-Profilverwaltung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114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eID Einbindung/ digitale Signaturen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Bef>
                <a:spcPts val="748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300" spc="-1" strike="noStrike">
                <a:solidFill>
                  <a:srgbClr val="f5e2ed"/>
                </a:solidFill>
                <a:latin typeface="Arial"/>
                <a:ea typeface="Arial"/>
              </a:rPr>
              <a:t>Merkmale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85520" y="55044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Объект 2"/>
          <p:cNvSpPr/>
          <p:nvPr/>
        </p:nvSpPr>
        <p:spPr>
          <a:xfrm>
            <a:off x="1196280" y="2138040"/>
            <a:ext cx="9381960" cy="425844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clip" vertOverflow="overflow" anchor="t">
            <a:normAutofit/>
          </a:bodyPr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eee0f1"/>
                </a:solidFill>
                <a:latin typeface="Arial"/>
                <a:ea typeface="Arial"/>
              </a:rPr>
              <a:t>Autofill</a:t>
            </a:r>
            <a:endParaRPr b="0" lang="de-DE" sz="2400" spc="-1" strike="noStrike">
              <a:latin typeface="Arial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100" spc="-1" strike="noStrike">
                <a:solidFill>
                  <a:srgbClr val="eee0f1"/>
                </a:solidFill>
                <a:latin typeface="Arial"/>
                <a:ea typeface="Arial"/>
              </a:rPr>
              <a:t>Profilverwaltung (Angabe von Wohnort, Geb.-Datum, Sprache  etc.)</a:t>
            </a:r>
            <a:endParaRPr b="0" lang="de-DE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</a:pPr>
            <a:endParaRPr b="0" lang="de-DE" sz="21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eee0f1"/>
                </a:solidFill>
                <a:latin typeface="Arial"/>
                <a:ea typeface="Arial"/>
              </a:rPr>
              <a:t>Suchen</a:t>
            </a:r>
            <a:endParaRPr b="0" lang="de-DE" sz="2200" spc="-1" strike="noStrike">
              <a:latin typeface="Arial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nach Schlagwörtern suchen und Anzeige von passenden Formularen und Behörden</a:t>
            </a:r>
            <a:endParaRPr b="0" lang="de-DE" sz="1800" spc="-1" strike="noStrike">
              <a:latin typeface="Arial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nach Behörden suchen und passende in der Umgebung anzeigen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endParaRPr b="0" lang="de-DE" sz="21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200" spc="-1" strike="noStrike">
                <a:solidFill>
                  <a:srgbClr val="eee0f1"/>
                </a:solidFill>
                <a:latin typeface="Arial"/>
                <a:ea typeface="Arial"/>
              </a:rPr>
              <a:t>QR-Code Scanner</a:t>
            </a:r>
            <a:endParaRPr b="0" lang="de-DE" sz="2200" spc="-1" strike="noStrike">
              <a:latin typeface="Arial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eee0f1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eee0f1"/>
                </a:solidFill>
                <a:latin typeface="Arial"/>
                <a:ea typeface="Arial"/>
              </a:rPr>
              <a:t>Scannen und zu passendem Formular weiterleiten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342720">
              <a:lnSpc>
                <a:spcPct val="9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300" spc="-1" strike="noStrike">
                <a:solidFill>
                  <a:srgbClr val="f5e2ed"/>
                </a:solidFill>
                <a:latin typeface="Arial"/>
                <a:ea typeface="Arial"/>
              </a:rPr>
              <a:t>Erste Designideen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248480" y="1914120"/>
            <a:ext cx="2351160" cy="390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f5e2ed"/>
              </a:buClr>
              <a:buFont typeface="Arial"/>
              <a:buChar char="•"/>
            </a:pPr>
            <a:r>
              <a:rPr b="0" lang="de-DE" sz="2100" spc="-1" strike="noStrike">
                <a:solidFill>
                  <a:srgbClr val="f5e2ed"/>
                </a:solidFill>
                <a:latin typeface="Arial"/>
                <a:ea typeface="Arial"/>
              </a:rPr>
              <a:t>Farbschema</a:t>
            </a:r>
            <a:r>
              <a:rPr b="0" lang="de-DE" sz="21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rcRect l="4222" t="1356" r="15232" b="5191"/>
          <a:stretch/>
        </p:blipFill>
        <p:spPr>
          <a:xfrm>
            <a:off x="1833480" y="2555280"/>
            <a:ext cx="1050840" cy="368496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8495640" y="1914120"/>
            <a:ext cx="2507760" cy="4183920"/>
          </a:xfrm>
          <a:prstGeom prst="rect">
            <a:avLst/>
          </a:prstGeom>
          <a:ln w="0">
            <a:noFill/>
          </a:ln>
        </p:spPr>
      </p:pic>
      <p:sp>
        <p:nvSpPr>
          <p:cNvPr id="144" name="Объект 2"/>
          <p:cNvSpPr/>
          <p:nvPr/>
        </p:nvSpPr>
        <p:spPr>
          <a:xfrm>
            <a:off x="5152320" y="2876040"/>
            <a:ext cx="2847600" cy="213876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f5e2ed"/>
              </a:buClr>
              <a:buFont typeface="Arial"/>
              <a:buChar char="•"/>
            </a:pPr>
            <a:r>
              <a:rPr b="0" lang="de-DE" sz="2100" spc="-1" strike="noStrike">
                <a:solidFill>
                  <a:srgbClr val="f5e2ed"/>
                </a:solidFill>
                <a:latin typeface="Arial"/>
                <a:ea typeface="Arial"/>
              </a:rPr>
              <a:t>Startseite mit Suchfunktion oder Option, Formulare einzureichen</a:t>
            </a:r>
            <a:endParaRPr b="0" lang="de-DE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300" spc="-1" strike="noStrike">
                <a:solidFill>
                  <a:srgbClr val="f5e2ed"/>
                </a:solidFill>
                <a:latin typeface="Arial"/>
                <a:ea typeface="Arial"/>
              </a:rPr>
              <a:t>Erste Designideen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3166920"/>
            <a:ext cx="3497400" cy="419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f5e2ed"/>
              </a:buClr>
              <a:buFont typeface="Arial"/>
              <a:buChar char="•"/>
            </a:pPr>
            <a:r>
              <a:rPr b="0" lang="de-DE" sz="2100" spc="-1" strike="noStrike">
                <a:solidFill>
                  <a:srgbClr val="f5e2ed"/>
                </a:solidFill>
                <a:latin typeface="Arial"/>
                <a:ea typeface="Arial"/>
              </a:rPr>
              <a:t>Suchfunktion für verschiedene Szenarien (verschachtelte Liste)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333400" y="1825560"/>
            <a:ext cx="5738040" cy="462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LibreOffice/7.3.6.2$Linux_X86_64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de-DE</dc:language>
  <cp:lastModifiedBy/>
  <dcterms:modified xsi:type="dcterms:W3CDTF">2022-10-25T10:34:04Z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11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