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910E2-0C4A-4070-9612-26D9D0FFBB98}" type="datetimeFigureOut">
              <a:rPr lang="en-IN" smtClean="0"/>
              <a:t>31-01-2023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306B0-D62F-424E-9607-52F85E6FEB00}" type="slidenum">
              <a:rPr lang="en-IN" smtClean="0"/>
              <a:t>‹#›</a:t>
            </a:fld>
            <a:endParaRPr lang="en-IN"/>
          </a:p>
        </p:txBody>
      </p:sp>
    </p:spTree>
    <p:extLst>
      <p:ext uri="{BB962C8B-B14F-4D97-AF65-F5344CB8AC3E}">
        <p14:creationId xmlns:p14="http://schemas.microsoft.com/office/powerpoint/2010/main" val="253663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CREDIT EDA ASSIGNMENT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risk analytics in banking and financial services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EF8E-BB1B-B06E-33FE-B7B09EB6D326}"/>
              </a:ext>
            </a:extLst>
          </p:cNvPr>
          <p:cNvSpPr>
            <a:spLocks noGrp="1"/>
          </p:cNvSpPr>
          <p:nvPr>
            <p:ph type="title"/>
          </p:nvPr>
        </p:nvSpPr>
        <p:spPr>
          <a:xfrm>
            <a:off x="581192" y="702156"/>
            <a:ext cx="11029616" cy="643759"/>
          </a:xfrm>
        </p:spPr>
        <p:txBody>
          <a:bodyPr/>
          <a:lstStyle/>
          <a:p>
            <a:pPr algn="ctr"/>
            <a:r>
              <a:rPr lang="en-US" dirty="0">
                <a:solidFill>
                  <a:schemeClr val="accent2">
                    <a:lumMod val="75000"/>
                  </a:schemeClr>
                </a:solidFill>
              </a:rPr>
              <a:t>Age info</a:t>
            </a:r>
            <a:endParaRPr lang="en-IN" dirty="0">
              <a:solidFill>
                <a:schemeClr val="accent2">
                  <a:lumMod val="75000"/>
                </a:schemeClr>
              </a:solidFill>
            </a:endParaRPr>
          </a:p>
        </p:txBody>
      </p:sp>
      <p:pic>
        <p:nvPicPr>
          <p:cNvPr id="3074" name="Picture 2">
            <a:extLst>
              <a:ext uri="{FF2B5EF4-FFF2-40B4-BE49-F238E27FC236}">
                <a16:creationId xmlns:a16="http://schemas.microsoft.com/office/drawing/2014/main" id="{D3A97458-6478-7711-BAB0-E2D13DCD06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8971" y="1592494"/>
            <a:ext cx="7901837" cy="49726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286E0-F8E6-1A4B-2963-00B072C896F7}"/>
              </a:ext>
            </a:extLst>
          </p:cNvPr>
          <p:cNvSpPr txBox="1"/>
          <p:nvPr/>
        </p:nvSpPr>
        <p:spPr>
          <a:xfrm>
            <a:off x="535473" y="3184988"/>
            <a:ext cx="3173498" cy="2246769"/>
          </a:xfrm>
          <a:prstGeom prst="rect">
            <a:avLst/>
          </a:prstGeom>
          <a:noFill/>
        </p:spPr>
        <p:txBody>
          <a:bodyPr wrap="square" rtlCol="0">
            <a:spAutoFit/>
          </a:bodyPr>
          <a:lstStyle/>
          <a:p>
            <a:r>
              <a:rPr lang="en-US" sz="2000" dirty="0"/>
              <a:t>People of age 30 have higher default rate</a:t>
            </a:r>
          </a:p>
          <a:p>
            <a:endParaRPr lang="en-US" sz="2000" dirty="0"/>
          </a:p>
          <a:p>
            <a:endParaRPr lang="en-US" sz="2000" dirty="0"/>
          </a:p>
          <a:p>
            <a:r>
              <a:rPr lang="en-US" sz="2000" dirty="0"/>
              <a:t>Default cases are less for applicants more than 40 years old.</a:t>
            </a:r>
            <a:endParaRPr lang="en-IN" sz="2000" dirty="0"/>
          </a:p>
        </p:txBody>
      </p:sp>
    </p:spTree>
    <p:extLst>
      <p:ext uri="{BB962C8B-B14F-4D97-AF65-F5344CB8AC3E}">
        <p14:creationId xmlns:p14="http://schemas.microsoft.com/office/powerpoint/2010/main" val="367441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276D-56BF-0563-5851-F8E69F13041B}"/>
              </a:ext>
            </a:extLst>
          </p:cNvPr>
          <p:cNvSpPr>
            <a:spLocks noGrp="1"/>
          </p:cNvSpPr>
          <p:nvPr>
            <p:ph type="title"/>
          </p:nvPr>
        </p:nvSpPr>
        <p:spPr>
          <a:xfrm>
            <a:off x="581192" y="702156"/>
            <a:ext cx="11029616" cy="808145"/>
          </a:xfrm>
        </p:spPr>
        <p:txBody>
          <a:bodyPr/>
          <a:lstStyle/>
          <a:p>
            <a:pPr algn="ctr"/>
            <a:r>
              <a:rPr lang="en-US" dirty="0">
                <a:solidFill>
                  <a:schemeClr val="accent2">
                    <a:lumMod val="75000"/>
                  </a:schemeClr>
                </a:solidFill>
              </a:rPr>
              <a:t>Loan type and applicant company</a:t>
            </a:r>
            <a:endParaRPr lang="en-IN" dirty="0">
              <a:solidFill>
                <a:schemeClr val="accent2">
                  <a:lumMod val="75000"/>
                </a:schemeClr>
              </a:solidFill>
            </a:endParaRPr>
          </a:p>
        </p:txBody>
      </p:sp>
      <p:pic>
        <p:nvPicPr>
          <p:cNvPr id="5" name="Content Placeholder 4">
            <a:extLst>
              <a:ext uri="{FF2B5EF4-FFF2-40B4-BE49-F238E27FC236}">
                <a16:creationId xmlns:a16="http://schemas.microsoft.com/office/drawing/2014/main" id="{37B6D742-DA15-BCC5-A304-051481D97A2E}"/>
              </a:ext>
            </a:extLst>
          </p:cNvPr>
          <p:cNvPicPr>
            <a:picLocks noGrp="1" noChangeAspect="1"/>
          </p:cNvPicPr>
          <p:nvPr>
            <p:ph idx="1"/>
          </p:nvPr>
        </p:nvPicPr>
        <p:blipFill>
          <a:blip r:embed="rId2"/>
          <a:stretch>
            <a:fillRect/>
          </a:stretch>
        </p:blipFill>
        <p:spPr>
          <a:xfrm>
            <a:off x="4109663" y="1890877"/>
            <a:ext cx="7501145" cy="4551020"/>
          </a:xfrm>
        </p:spPr>
      </p:pic>
      <p:sp>
        <p:nvSpPr>
          <p:cNvPr id="6" name="TextBox 5">
            <a:extLst>
              <a:ext uri="{FF2B5EF4-FFF2-40B4-BE49-F238E27FC236}">
                <a16:creationId xmlns:a16="http://schemas.microsoft.com/office/drawing/2014/main" id="{9DC77D1A-CB28-6D66-54F7-CBEBA583C94C}"/>
              </a:ext>
            </a:extLst>
          </p:cNvPr>
          <p:cNvSpPr txBox="1"/>
          <p:nvPr/>
        </p:nvSpPr>
        <p:spPr>
          <a:xfrm>
            <a:off x="581192" y="4109656"/>
            <a:ext cx="3528471" cy="2246769"/>
          </a:xfrm>
          <a:prstGeom prst="rect">
            <a:avLst/>
          </a:prstGeom>
          <a:noFill/>
        </p:spPr>
        <p:txBody>
          <a:bodyPr wrap="square" rtlCol="0">
            <a:spAutoFit/>
          </a:bodyPr>
          <a:lstStyle/>
          <a:p>
            <a:r>
              <a:rPr lang="en-US" sz="2000" dirty="0"/>
              <a:t>Most of the applicants are unaccompanied while applying for loan</a:t>
            </a:r>
          </a:p>
          <a:p>
            <a:endParaRPr lang="en-US" sz="2000" dirty="0"/>
          </a:p>
          <a:p>
            <a:endParaRPr lang="en-US" sz="2000" dirty="0"/>
          </a:p>
          <a:p>
            <a:r>
              <a:rPr lang="en-US" sz="2000" dirty="0"/>
              <a:t>Number Cash loans is quite higher than Revolving Loans</a:t>
            </a:r>
            <a:endParaRPr lang="en-IN" sz="2000" dirty="0"/>
          </a:p>
        </p:txBody>
      </p:sp>
    </p:spTree>
    <p:extLst>
      <p:ext uri="{BB962C8B-B14F-4D97-AF65-F5344CB8AC3E}">
        <p14:creationId xmlns:p14="http://schemas.microsoft.com/office/powerpoint/2010/main" val="392610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96E-5B85-E88A-EFC0-093C426192B7}"/>
              </a:ext>
            </a:extLst>
          </p:cNvPr>
          <p:cNvSpPr>
            <a:spLocks noGrp="1"/>
          </p:cNvSpPr>
          <p:nvPr>
            <p:ph type="title"/>
          </p:nvPr>
        </p:nvSpPr>
        <p:spPr>
          <a:xfrm>
            <a:off x="581192" y="863034"/>
            <a:ext cx="11029616" cy="699074"/>
          </a:xfrm>
        </p:spPr>
        <p:txBody>
          <a:bodyPr/>
          <a:lstStyle/>
          <a:p>
            <a:pPr algn="ctr"/>
            <a:r>
              <a:rPr lang="en-US" dirty="0">
                <a:solidFill>
                  <a:schemeClr val="accent2">
                    <a:lumMod val="75000"/>
                  </a:schemeClr>
                </a:solidFill>
              </a:rPr>
              <a:t>Annuity amount vs down payment </a:t>
            </a:r>
            <a:endParaRPr lang="en-IN" dirty="0">
              <a:solidFill>
                <a:schemeClr val="accent2">
                  <a:lumMod val="75000"/>
                </a:schemeClr>
              </a:solidFill>
            </a:endParaRPr>
          </a:p>
        </p:txBody>
      </p:sp>
      <p:pic>
        <p:nvPicPr>
          <p:cNvPr id="4098" name="Picture 2">
            <a:extLst>
              <a:ext uri="{FF2B5EF4-FFF2-40B4-BE49-F238E27FC236}">
                <a16:creationId xmlns:a16="http://schemas.microsoft.com/office/drawing/2014/main" id="{A2D64C41-FD4D-0143-49F2-642DADD944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9971" y="1890876"/>
            <a:ext cx="8900837" cy="4967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1F5FA0-9533-4D65-2861-30D8A6C9ACF8}"/>
              </a:ext>
            </a:extLst>
          </p:cNvPr>
          <p:cNvSpPr txBox="1"/>
          <p:nvPr/>
        </p:nvSpPr>
        <p:spPr>
          <a:xfrm>
            <a:off x="581192" y="2599366"/>
            <a:ext cx="2128779" cy="2862322"/>
          </a:xfrm>
          <a:prstGeom prst="rect">
            <a:avLst/>
          </a:prstGeom>
          <a:noFill/>
        </p:spPr>
        <p:txBody>
          <a:bodyPr wrap="square" rtlCol="0">
            <a:spAutoFit/>
          </a:bodyPr>
          <a:lstStyle/>
          <a:p>
            <a:r>
              <a:rPr lang="en-US" dirty="0"/>
              <a:t>Number of defaulters are less for larger amount of annuity of previous application.</a:t>
            </a:r>
          </a:p>
          <a:p>
            <a:endParaRPr lang="en-US" dirty="0"/>
          </a:p>
          <a:p>
            <a:endParaRPr lang="en-US" dirty="0"/>
          </a:p>
          <a:p>
            <a:r>
              <a:rPr lang="en-US" dirty="0"/>
              <a:t>For higher down payment, defaulter cases are less.</a:t>
            </a:r>
            <a:endParaRPr lang="en-IN" dirty="0"/>
          </a:p>
        </p:txBody>
      </p:sp>
    </p:spTree>
    <p:extLst>
      <p:ext uri="{BB962C8B-B14F-4D97-AF65-F5344CB8AC3E}">
        <p14:creationId xmlns:p14="http://schemas.microsoft.com/office/powerpoint/2010/main" val="389337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B658-FE69-A1DB-E23A-E43601643BCB}"/>
              </a:ext>
            </a:extLst>
          </p:cNvPr>
          <p:cNvSpPr>
            <a:spLocks noGrp="1"/>
          </p:cNvSpPr>
          <p:nvPr>
            <p:ph type="title"/>
          </p:nvPr>
        </p:nvSpPr>
        <p:spPr>
          <a:xfrm>
            <a:off x="581192" y="702156"/>
            <a:ext cx="11029616" cy="707886"/>
          </a:xfrm>
        </p:spPr>
        <p:txBody>
          <a:bodyPr/>
          <a:lstStyle/>
          <a:p>
            <a:pPr algn="ctr"/>
            <a:r>
              <a:rPr lang="en-US" dirty="0">
                <a:solidFill>
                  <a:schemeClr val="accent2">
                    <a:lumMod val="75000"/>
                  </a:schemeClr>
                </a:solidFill>
              </a:rPr>
              <a:t>Application reject reason</a:t>
            </a:r>
            <a:endParaRPr lang="en-IN" dirty="0">
              <a:solidFill>
                <a:schemeClr val="accent2">
                  <a:lumMod val="75000"/>
                </a:schemeClr>
              </a:solidFill>
            </a:endParaRPr>
          </a:p>
        </p:txBody>
      </p:sp>
      <p:pic>
        <p:nvPicPr>
          <p:cNvPr id="5122" name="Picture 2">
            <a:extLst>
              <a:ext uri="{FF2B5EF4-FFF2-40B4-BE49-F238E27FC236}">
                <a16:creationId xmlns:a16="http://schemas.microsoft.com/office/drawing/2014/main" id="{DD7D785B-B72E-5515-0CB0-667C4882AF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4063" y="1890876"/>
            <a:ext cx="6586745" cy="49671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413504-24F9-F2BB-A8B4-211ACD209E76}"/>
              </a:ext>
            </a:extLst>
          </p:cNvPr>
          <p:cNvSpPr txBox="1"/>
          <p:nvPr/>
        </p:nvSpPr>
        <p:spPr>
          <a:xfrm>
            <a:off x="581191" y="5188459"/>
            <a:ext cx="4073001" cy="707886"/>
          </a:xfrm>
          <a:prstGeom prst="rect">
            <a:avLst/>
          </a:prstGeom>
          <a:noFill/>
        </p:spPr>
        <p:txBody>
          <a:bodyPr wrap="square" rtlCol="0">
            <a:spAutoFit/>
          </a:bodyPr>
          <a:lstStyle/>
          <a:p>
            <a:r>
              <a:rPr lang="en-US" sz="2000" dirty="0"/>
              <a:t>'SCO', 'LIMIT' and 'HC' are the most common reason of rejection.</a:t>
            </a:r>
            <a:endParaRPr lang="en-IN" sz="2000" dirty="0"/>
          </a:p>
        </p:txBody>
      </p:sp>
    </p:spTree>
    <p:extLst>
      <p:ext uri="{BB962C8B-B14F-4D97-AF65-F5344CB8AC3E}">
        <p14:creationId xmlns:p14="http://schemas.microsoft.com/office/powerpoint/2010/main" val="222395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7E60-EF34-087C-6A63-597B0204D9E7}"/>
              </a:ext>
            </a:extLst>
          </p:cNvPr>
          <p:cNvSpPr>
            <a:spLocks noGrp="1"/>
          </p:cNvSpPr>
          <p:nvPr>
            <p:ph type="title"/>
          </p:nvPr>
        </p:nvSpPr>
        <p:spPr>
          <a:xfrm>
            <a:off x="581192" y="893850"/>
            <a:ext cx="11029616" cy="657977"/>
          </a:xfrm>
        </p:spPr>
        <p:txBody>
          <a:bodyPr/>
          <a:lstStyle/>
          <a:p>
            <a:pPr algn="ctr"/>
            <a:r>
              <a:rPr lang="en-US" dirty="0">
                <a:solidFill>
                  <a:schemeClr val="accent2">
                    <a:lumMod val="75000"/>
                  </a:schemeClr>
                </a:solidFill>
              </a:rPr>
              <a:t>Region relation with target</a:t>
            </a:r>
            <a:endParaRPr lang="en-IN" dirty="0">
              <a:solidFill>
                <a:schemeClr val="accent2">
                  <a:lumMod val="75000"/>
                </a:schemeClr>
              </a:solidFill>
            </a:endParaRPr>
          </a:p>
        </p:txBody>
      </p:sp>
      <p:pic>
        <p:nvPicPr>
          <p:cNvPr id="9" name="Content Placeholder 8">
            <a:extLst>
              <a:ext uri="{FF2B5EF4-FFF2-40B4-BE49-F238E27FC236}">
                <a16:creationId xmlns:a16="http://schemas.microsoft.com/office/drawing/2014/main" id="{5C7DFB93-0C43-0273-5A9F-77C7878438C2}"/>
              </a:ext>
            </a:extLst>
          </p:cNvPr>
          <p:cNvPicPr>
            <a:picLocks noGrp="1" noChangeAspect="1"/>
          </p:cNvPicPr>
          <p:nvPr>
            <p:ph idx="1"/>
          </p:nvPr>
        </p:nvPicPr>
        <p:blipFill>
          <a:blip r:embed="rId2"/>
          <a:stretch>
            <a:fillRect/>
          </a:stretch>
        </p:blipFill>
        <p:spPr>
          <a:xfrm>
            <a:off x="581192" y="1890876"/>
            <a:ext cx="9124461" cy="4869520"/>
          </a:xfrm>
        </p:spPr>
      </p:pic>
      <p:sp>
        <p:nvSpPr>
          <p:cNvPr id="10" name="TextBox 9">
            <a:extLst>
              <a:ext uri="{FF2B5EF4-FFF2-40B4-BE49-F238E27FC236}">
                <a16:creationId xmlns:a16="http://schemas.microsoft.com/office/drawing/2014/main" id="{AD1D4E17-4303-98C7-C3B9-7FE5C3FBD7C4}"/>
              </a:ext>
            </a:extLst>
          </p:cNvPr>
          <p:cNvSpPr txBox="1"/>
          <p:nvPr/>
        </p:nvSpPr>
        <p:spPr>
          <a:xfrm>
            <a:off x="9113178" y="1890876"/>
            <a:ext cx="2661006" cy="3139321"/>
          </a:xfrm>
          <a:prstGeom prst="rect">
            <a:avLst/>
          </a:prstGeom>
          <a:noFill/>
        </p:spPr>
        <p:txBody>
          <a:bodyPr wrap="square" rtlCol="0">
            <a:spAutoFit/>
          </a:bodyPr>
          <a:lstStyle/>
          <a:p>
            <a:r>
              <a:rPr lang="en-US" dirty="0"/>
              <a:t>Defaulter rate is highest when REG_REGION_NOT_WORK_REGION=0</a:t>
            </a:r>
          </a:p>
          <a:p>
            <a:r>
              <a:rPr lang="en-US" dirty="0"/>
              <a:t> i.e. permanent address and working address is same</a:t>
            </a:r>
          </a:p>
          <a:p>
            <a:endParaRPr lang="en-US" dirty="0"/>
          </a:p>
          <a:p>
            <a:endParaRPr lang="en-US" dirty="0"/>
          </a:p>
          <a:p>
            <a:r>
              <a:rPr lang="en-US" dirty="0"/>
              <a:t>Highest Applicants have Region rating of 2</a:t>
            </a:r>
            <a:endParaRPr lang="en-IN" dirty="0"/>
          </a:p>
        </p:txBody>
      </p:sp>
    </p:spTree>
    <p:extLst>
      <p:ext uri="{BB962C8B-B14F-4D97-AF65-F5344CB8AC3E}">
        <p14:creationId xmlns:p14="http://schemas.microsoft.com/office/powerpoint/2010/main" val="267481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E36E-00AC-20F2-689B-8B0266AF1661}"/>
              </a:ext>
            </a:extLst>
          </p:cNvPr>
          <p:cNvSpPr>
            <a:spLocks noGrp="1"/>
          </p:cNvSpPr>
          <p:nvPr>
            <p:ph type="title"/>
          </p:nvPr>
        </p:nvSpPr>
        <p:spPr>
          <a:xfrm>
            <a:off x="581192" y="626725"/>
            <a:ext cx="11029616" cy="698641"/>
          </a:xfrm>
        </p:spPr>
        <p:txBody>
          <a:bodyPr/>
          <a:lstStyle/>
          <a:p>
            <a:pPr algn="ctr"/>
            <a:r>
              <a:rPr lang="en-US" dirty="0">
                <a:solidFill>
                  <a:schemeClr val="accent2">
                    <a:lumMod val="75000"/>
                  </a:schemeClr>
                </a:solidFill>
              </a:rPr>
              <a:t>Family info</a:t>
            </a:r>
            <a:endParaRPr lang="en-IN" dirty="0">
              <a:solidFill>
                <a:schemeClr val="accent2">
                  <a:lumMod val="75000"/>
                </a:schemeClr>
              </a:solidFill>
            </a:endParaRPr>
          </a:p>
        </p:txBody>
      </p:sp>
      <p:pic>
        <p:nvPicPr>
          <p:cNvPr id="6146" name="Picture 2">
            <a:extLst>
              <a:ext uri="{FF2B5EF4-FFF2-40B4-BE49-F238E27FC236}">
                <a16:creationId xmlns:a16="http://schemas.microsoft.com/office/drawing/2014/main" id="{FF556EA4-D134-DC2E-5FFE-27262CA25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1325366"/>
            <a:ext cx="11029616" cy="4510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8C3722-EE64-5EE0-9A76-D47807D5D24C}"/>
              </a:ext>
            </a:extLst>
          </p:cNvPr>
          <p:cNvSpPr txBox="1"/>
          <p:nvPr/>
        </p:nvSpPr>
        <p:spPr>
          <a:xfrm>
            <a:off x="581192" y="5030585"/>
            <a:ext cx="8018278" cy="1754326"/>
          </a:xfrm>
          <a:prstGeom prst="rect">
            <a:avLst/>
          </a:prstGeom>
          <a:noFill/>
        </p:spPr>
        <p:txBody>
          <a:bodyPr wrap="square" rtlCol="0">
            <a:spAutoFit/>
          </a:bodyPr>
          <a:lstStyle/>
          <a:p>
            <a:r>
              <a:rPr lang="en-US" dirty="0"/>
              <a:t>Default rate is highest for Civil Marriage and Single applicants</a:t>
            </a:r>
          </a:p>
          <a:p>
            <a:r>
              <a:rPr lang="en-US" dirty="0"/>
              <a:t>Applicants with relatively more number of children (and/or) family members have higher default percentage.</a:t>
            </a:r>
          </a:p>
          <a:p>
            <a:r>
              <a:rPr lang="en-US" dirty="0"/>
              <a:t>In some cases where count children/family members is high and the default rate is very high or very low. This cases can’t be concluded as large family applicants are very low.</a:t>
            </a:r>
            <a:endParaRPr lang="en-IN" dirty="0"/>
          </a:p>
        </p:txBody>
      </p:sp>
    </p:spTree>
    <p:extLst>
      <p:ext uri="{BB962C8B-B14F-4D97-AF65-F5344CB8AC3E}">
        <p14:creationId xmlns:p14="http://schemas.microsoft.com/office/powerpoint/2010/main" val="342338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72A8-A5A8-D28B-CD01-658A9F7A9CD2}"/>
              </a:ext>
            </a:extLst>
          </p:cNvPr>
          <p:cNvSpPr>
            <a:spLocks noGrp="1"/>
          </p:cNvSpPr>
          <p:nvPr>
            <p:ph type="title"/>
          </p:nvPr>
        </p:nvSpPr>
        <p:spPr>
          <a:xfrm>
            <a:off x="581192" y="760289"/>
            <a:ext cx="11029616" cy="606606"/>
          </a:xfrm>
        </p:spPr>
        <p:txBody>
          <a:bodyPr/>
          <a:lstStyle/>
          <a:p>
            <a:pPr algn="ctr"/>
            <a:r>
              <a:rPr lang="en-US" dirty="0">
                <a:solidFill>
                  <a:schemeClr val="accent2">
                    <a:lumMod val="75000"/>
                  </a:schemeClr>
                </a:solidFill>
              </a:rPr>
              <a:t>Normalized score from ext. source</a:t>
            </a:r>
            <a:endParaRPr lang="en-IN" dirty="0">
              <a:solidFill>
                <a:schemeClr val="accent2">
                  <a:lumMod val="75000"/>
                </a:schemeClr>
              </a:solidFill>
            </a:endParaRPr>
          </a:p>
        </p:txBody>
      </p:sp>
      <p:pic>
        <p:nvPicPr>
          <p:cNvPr id="7170" name="Picture 2">
            <a:extLst>
              <a:ext uri="{FF2B5EF4-FFF2-40B4-BE49-F238E27FC236}">
                <a16:creationId xmlns:a16="http://schemas.microsoft.com/office/drawing/2014/main" id="{9E288668-010B-9FE1-DBC5-F315D014B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089" y="1366895"/>
            <a:ext cx="9658719" cy="43917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B100C72-CF1D-63F4-7D24-A530EBFD5EDA}"/>
              </a:ext>
            </a:extLst>
          </p:cNvPr>
          <p:cNvSpPr/>
          <p:nvPr/>
        </p:nvSpPr>
        <p:spPr>
          <a:xfrm>
            <a:off x="236305" y="3987235"/>
            <a:ext cx="1715784" cy="46166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a:ln/>
                <a:solidFill>
                  <a:schemeClr val="accent4"/>
                </a:solidFill>
                <a:effectLst/>
              </a:rPr>
              <a:t>Default</a:t>
            </a:r>
            <a:endParaRPr lang="en-US" sz="3200" b="1" cap="none" spc="0" dirty="0">
              <a:ln/>
              <a:solidFill>
                <a:schemeClr val="accent4"/>
              </a:solidFill>
              <a:effectLst/>
            </a:endParaRPr>
          </a:p>
        </p:txBody>
      </p:sp>
      <p:sp>
        <p:nvSpPr>
          <p:cNvPr id="5" name="Rectangle 4">
            <a:extLst>
              <a:ext uri="{FF2B5EF4-FFF2-40B4-BE49-F238E27FC236}">
                <a16:creationId xmlns:a16="http://schemas.microsoft.com/office/drawing/2014/main" id="{B81A7742-2B2C-2BAB-62A7-B1A28CBE57C7}"/>
              </a:ext>
            </a:extLst>
          </p:cNvPr>
          <p:cNvSpPr/>
          <p:nvPr/>
        </p:nvSpPr>
        <p:spPr>
          <a:xfrm>
            <a:off x="121577" y="1899869"/>
            <a:ext cx="1830512" cy="46166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a:ln/>
                <a:solidFill>
                  <a:schemeClr val="accent4"/>
                </a:solidFill>
                <a:effectLst/>
              </a:rPr>
              <a:t>Non Default</a:t>
            </a:r>
            <a:endParaRPr lang="en-US" sz="3200" b="1" cap="none" spc="0" dirty="0">
              <a:ln/>
              <a:solidFill>
                <a:schemeClr val="accent4"/>
              </a:solidFill>
              <a:effectLst/>
            </a:endParaRPr>
          </a:p>
        </p:txBody>
      </p:sp>
      <p:sp>
        <p:nvSpPr>
          <p:cNvPr id="6" name="TextBox 5">
            <a:extLst>
              <a:ext uri="{FF2B5EF4-FFF2-40B4-BE49-F238E27FC236}">
                <a16:creationId xmlns:a16="http://schemas.microsoft.com/office/drawing/2014/main" id="{3F27FB9C-C5F0-2903-907E-C8D0E053933A}"/>
              </a:ext>
            </a:extLst>
          </p:cNvPr>
          <p:cNvSpPr txBox="1"/>
          <p:nvPr/>
        </p:nvSpPr>
        <p:spPr>
          <a:xfrm>
            <a:off x="462337" y="5897366"/>
            <a:ext cx="11148471" cy="657009"/>
          </a:xfrm>
          <a:prstGeom prst="rect">
            <a:avLst/>
          </a:prstGeom>
          <a:noFill/>
        </p:spPr>
        <p:txBody>
          <a:bodyPr wrap="square" rtlCol="0">
            <a:spAutoFit/>
          </a:bodyPr>
          <a:lstStyle/>
          <a:p>
            <a:r>
              <a:rPr lang="en-US" dirty="0"/>
              <a:t>'EXT_SOURCE_3' have very different distribution for defaulters and non-defaulters.</a:t>
            </a:r>
          </a:p>
          <a:p>
            <a:r>
              <a:rPr lang="en-US" dirty="0"/>
              <a:t>'EXT_SOURCE_2' has even distribution for defaulters and non-defaulters.</a:t>
            </a:r>
            <a:endParaRPr lang="en-IN" dirty="0"/>
          </a:p>
        </p:txBody>
      </p:sp>
    </p:spTree>
    <p:extLst>
      <p:ext uri="{BB962C8B-B14F-4D97-AF65-F5344CB8AC3E}">
        <p14:creationId xmlns:p14="http://schemas.microsoft.com/office/powerpoint/2010/main" val="237711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D0DF-1929-6493-0EFD-730778E546E8}"/>
              </a:ext>
            </a:extLst>
          </p:cNvPr>
          <p:cNvSpPr>
            <a:spLocks noGrp="1"/>
          </p:cNvSpPr>
          <p:nvPr>
            <p:ph type="title"/>
          </p:nvPr>
        </p:nvSpPr>
        <p:spPr>
          <a:xfrm>
            <a:off x="581192" y="513707"/>
            <a:ext cx="11029616" cy="565079"/>
          </a:xfrm>
        </p:spPr>
        <p:txBody>
          <a:bodyPr/>
          <a:lstStyle/>
          <a:p>
            <a:pPr algn="ctr"/>
            <a:r>
              <a:rPr lang="en-US" dirty="0">
                <a:solidFill>
                  <a:schemeClr val="accent2">
                    <a:lumMod val="75000"/>
                  </a:schemeClr>
                </a:solidFill>
              </a:rPr>
              <a:t>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7E9439D-DE33-610F-B23F-D65E5D0B9846}"/>
              </a:ext>
            </a:extLst>
          </p:cNvPr>
          <p:cNvSpPr>
            <a:spLocks noGrp="1"/>
          </p:cNvSpPr>
          <p:nvPr>
            <p:ph idx="1"/>
          </p:nvPr>
        </p:nvSpPr>
        <p:spPr>
          <a:xfrm>
            <a:off x="581192" y="1078786"/>
            <a:ext cx="11029615" cy="5810036"/>
          </a:xfrm>
        </p:spPr>
        <p:txBody>
          <a:bodyPr>
            <a:normAutofit fontScale="92500" lnSpcReduction="20000"/>
          </a:bodyPr>
          <a:lstStyle/>
          <a:p>
            <a:pPr marL="342900" indent="-342900">
              <a:buFont typeface="+mj-lt"/>
              <a:buAutoNum type="arabicPeriod"/>
            </a:pPr>
            <a:r>
              <a:rPr lang="en-US" dirty="0"/>
              <a:t>Applicants living with their parents or in rented apartment have higher rate of default.</a:t>
            </a:r>
          </a:p>
          <a:p>
            <a:pPr marL="342900" indent="-342900">
              <a:buFont typeface="+mj-lt"/>
              <a:buAutoNum type="arabicPeriod"/>
            </a:pPr>
            <a:r>
              <a:rPr lang="en-US" dirty="0"/>
              <a:t>Banks should focus on 'Students' ,'Pensioner' for successful repayments.</a:t>
            </a:r>
          </a:p>
          <a:p>
            <a:pPr marL="342900" indent="-342900">
              <a:buFont typeface="+mj-lt"/>
              <a:buAutoNum type="arabicPeriod"/>
            </a:pPr>
            <a:r>
              <a:rPr lang="en-US" dirty="0"/>
              <a:t>Banks should focus less on income type ‘Working’ as they are having most number of unsuccessful payments.</a:t>
            </a:r>
          </a:p>
          <a:p>
            <a:pPr marL="342900" indent="-342900">
              <a:buFont typeface="+mj-lt"/>
              <a:buAutoNum type="arabicPeriod"/>
            </a:pPr>
            <a:r>
              <a:rPr lang="en-US" dirty="0"/>
              <a:t>Loan Purpose on 'Repair' having highest number of unsuccessful repayments.</a:t>
            </a:r>
          </a:p>
          <a:p>
            <a:pPr marL="342900" indent="-342900">
              <a:buFont typeface="+mj-lt"/>
              <a:buAutoNum type="arabicPeriod"/>
            </a:pPr>
            <a:r>
              <a:rPr lang="en-US" dirty="0"/>
              <a:t>'Females' are more in number for applying loans.</a:t>
            </a:r>
          </a:p>
          <a:p>
            <a:pPr marL="342900" indent="-342900">
              <a:buFont typeface="+mj-lt"/>
              <a:buAutoNum type="arabicPeriod"/>
            </a:pPr>
            <a:r>
              <a:rPr lang="en-US" dirty="0"/>
              <a:t>Defaulter rate is highest when permanent address and working address is same.</a:t>
            </a:r>
          </a:p>
          <a:p>
            <a:pPr marL="342900" indent="-342900">
              <a:buFont typeface="+mj-lt"/>
              <a:buAutoNum type="arabicPeriod"/>
            </a:pPr>
            <a:r>
              <a:rPr lang="en-US" dirty="0"/>
              <a:t>Most of the people did not request insurance during previous loan application.</a:t>
            </a:r>
          </a:p>
          <a:p>
            <a:pPr marL="342900" indent="-342900">
              <a:buFont typeface="+mj-lt"/>
              <a:buAutoNum type="arabicPeriod"/>
            </a:pPr>
            <a:r>
              <a:rPr lang="en-US" dirty="0"/>
              <a:t>'SCO', 'LIMIT' and 'HC' are the most common reason of rejection.</a:t>
            </a:r>
          </a:p>
          <a:p>
            <a:pPr marL="342900" indent="-342900">
              <a:buFont typeface="+mj-lt"/>
              <a:buAutoNum type="arabicPeriod"/>
            </a:pPr>
            <a:r>
              <a:rPr lang="en-US" dirty="0"/>
              <a:t>The applicants whose previous loans were approved are more likely to pay current loan in time, than whose previous loans were rejected.</a:t>
            </a:r>
          </a:p>
          <a:p>
            <a:pPr marL="342900" indent="-342900">
              <a:buFont typeface="+mj-lt"/>
              <a:buAutoNum type="arabicPeriod"/>
            </a:pPr>
            <a:r>
              <a:rPr lang="en-US" dirty="0"/>
              <a:t>7% of the previously approved loan applicants that defaulted in current loan.</a:t>
            </a:r>
          </a:p>
          <a:p>
            <a:pPr marL="342900" indent="-342900">
              <a:buFont typeface="+mj-lt"/>
              <a:buAutoNum type="arabicPeriod"/>
            </a:pPr>
            <a:r>
              <a:rPr lang="en-US" dirty="0"/>
              <a:t>90 % of the previously refused loan applicants that were able to pay current loan.</a:t>
            </a:r>
          </a:p>
          <a:p>
            <a:pPr marL="342900" indent="-342900">
              <a:buFont typeface="+mj-lt"/>
              <a:buAutoNum type="arabicPeriod"/>
            </a:pPr>
            <a:r>
              <a:rPr lang="en-US" dirty="0"/>
              <a:t>For "Cards" defaulter percentage is highest (17%).</a:t>
            </a:r>
          </a:p>
          <a:p>
            <a:pPr marL="342900" indent="-342900">
              <a:buFont typeface="+mj-lt"/>
              <a:buAutoNum type="arabicPeriod"/>
            </a:pPr>
            <a:r>
              <a:rPr lang="en-US" dirty="0"/>
              <a:t>15% loan applicant defaulted for AP+ (Cash Loan).</a:t>
            </a:r>
          </a:p>
          <a:p>
            <a:pPr marL="342900" indent="-342900">
              <a:buFont typeface="+mj-lt"/>
              <a:buAutoNum type="arabicPeriod"/>
            </a:pPr>
            <a:r>
              <a:rPr lang="en-US" dirty="0"/>
              <a:t>Highest percentage (17%) of default cases is for 'Card Street'.</a:t>
            </a:r>
          </a:p>
          <a:p>
            <a:pPr marL="342900" indent="-342900">
              <a:buFont typeface="+mj-lt"/>
              <a:buAutoNum type="arabicPeriod"/>
            </a:pPr>
            <a:r>
              <a:rPr lang="en-US" dirty="0"/>
              <a:t>'CNT_FAM_MEMBERS', 'CNT_CHILDREN','NAME_INCOME_TYPE', 'OCCUPATION_TYPE',CODE_GENDER and 'EXT_SOURCE_3' are some of the important driving factors.</a:t>
            </a:r>
          </a:p>
        </p:txBody>
      </p:sp>
    </p:spTree>
    <p:extLst>
      <p:ext uri="{BB962C8B-B14F-4D97-AF65-F5344CB8AC3E}">
        <p14:creationId xmlns:p14="http://schemas.microsoft.com/office/powerpoint/2010/main" val="401084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algn="ctr"/>
            <a:r>
              <a:rPr lang="en-US" dirty="0">
                <a:solidFill>
                  <a:schemeClr val="accent2">
                    <a:lumMod val="75000"/>
                  </a:schemeClr>
                </a:solidFill>
              </a:rPr>
              <a:t>Business understanding</a:t>
            </a:r>
          </a:p>
        </p:txBody>
      </p:sp>
      <p:sp>
        <p:nvSpPr>
          <p:cNvPr id="7" name="TextBox 6">
            <a:extLst>
              <a:ext uri="{FF2B5EF4-FFF2-40B4-BE49-F238E27FC236}">
                <a16:creationId xmlns:a16="http://schemas.microsoft.com/office/drawing/2014/main" id="{A7460D0F-7406-3B01-BDD0-3750221B7869}"/>
              </a:ext>
            </a:extLst>
          </p:cNvPr>
          <p:cNvSpPr txBox="1"/>
          <p:nvPr/>
        </p:nvSpPr>
        <p:spPr>
          <a:xfrm>
            <a:off x="581193" y="2383604"/>
            <a:ext cx="11029616" cy="4093428"/>
          </a:xfrm>
          <a:prstGeom prst="rect">
            <a:avLst/>
          </a:prstGeom>
          <a:noFill/>
        </p:spPr>
        <p:txBody>
          <a:bodyPr wrap="square" rtlCol="0">
            <a:spAutoFit/>
          </a:bodyPr>
          <a:lstStyle/>
          <a:p>
            <a:r>
              <a:rPr lang="en-US" sz="2000" dirty="0"/>
              <a:t>A bank is a type of financial institution that accepts public deposits and lends money to both individuals and corporations. it can be challenging to grant loans to individuals, due to their weak or nonexistent credit histories which may increase defaults. </a:t>
            </a:r>
          </a:p>
          <a:p>
            <a:endParaRPr lang="en-US" sz="2000" dirty="0"/>
          </a:p>
          <a:p>
            <a:r>
              <a:rPr lang="en-US" sz="2000" dirty="0"/>
              <a:t>When a loan application is received, the business must evaluate whether to approve the loan based on the applicant's profile. The bank's choice is subject to two different kinds of risks:</a:t>
            </a:r>
          </a:p>
          <a:p>
            <a:pPr marL="285750" indent="-285750">
              <a:buFont typeface="Arial" panose="020B0604020202020204" pitchFamily="34" charset="0"/>
              <a:buChar char="•"/>
            </a:pPr>
            <a:r>
              <a:rPr lang="en-US" sz="2000" dirty="0"/>
              <a:t>If the borrower is likely to repay the loan, refusing to grant it results in the company losing business.</a:t>
            </a:r>
          </a:p>
          <a:p>
            <a:pPr marL="285750" indent="-285750">
              <a:buFont typeface="Arial" panose="020B0604020202020204" pitchFamily="34" charset="0"/>
              <a:buChar char="•"/>
            </a:pPr>
            <a:r>
              <a:rPr lang="en-US" sz="2000" dirty="0"/>
              <a:t>Otherwise if he is defaulter, then approving the loan may result in a loss of revenue for the business.</a:t>
            </a:r>
          </a:p>
          <a:p>
            <a:pPr marL="285750" indent="-285750">
              <a:buFont typeface="Arial" panose="020B0604020202020204" pitchFamily="34" charset="0"/>
              <a:buChar char="•"/>
            </a:pPr>
            <a:endParaRPr lang="en-US" sz="2000" dirty="0"/>
          </a:p>
          <a:p>
            <a:r>
              <a:rPr lang="en-US" sz="2000" dirty="0"/>
              <a:t>To examine the patterns found in the data, you must use EDA. By doing this, it will be ensured that only those applicants who can repay the loan would be accepted.</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algn="ctr"/>
            <a:r>
              <a:rPr lang="en-US" dirty="0">
                <a:solidFill>
                  <a:schemeClr val="accent2">
                    <a:lumMod val="75000"/>
                  </a:schemeClr>
                </a:solidFill>
              </a:rPr>
              <a:t>Business Objective</a:t>
            </a:r>
          </a:p>
        </p:txBody>
      </p:sp>
      <p:sp>
        <p:nvSpPr>
          <p:cNvPr id="7" name="TextBox 6">
            <a:extLst>
              <a:ext uri="{FF2B5EF4-FFF2-40B4-BE49-F238E27FC236}">
                <a16:creationId xmlns:a16="http://schemas.microsoft.com/office/drawing/2014/main" id="{A7460D0F-7406-3B01-BDD0-3750221B7869}"/>
              </a:ext>
            </a:extLst>
          </p:cNvPr>
          <p:cNvSpPr txBox="1"/>
          <p:nvPr/>
        </p:nvSpPr>
        <p:spPr>
          <a:xfrm>
            <a:off x="581193" y="2383604"/>
            <a:ext cx="11029616" cy="3785652"/>
          </a:xfrm>
          <a:prstGeom prst="rect">
            <a:avLst/>
          </a:prstGeom>
          <a:noFill/>
        </p:spPr>
        <p:txBody>
          <a:bodyPr wrap="square" rtlCol="0">
            <a:spAutoFit/>
          </a:bodyPr>
          <a:lstStyle/>
          <a:p>
            <a:r>
              <a:rPr lang="en-US" sz="2000" dirty="0"/>
              <a:t>This case study tries to find trends that show whether a client is having trouble making their payments, which may be used to decide whether to grant the loan, reduce its size, charge riskier applicants a higher interest rate, etc.  By doing this, it will be ensured that only borrowers who can repay the loan will be accepted. </a:t>
            </a:r>
          </a:p>
          <a:p>
            <a:endParaRPr lang="en-US" sz="2000" dirty="0"/>
          </a:p>
          <a:p>
            <a:r>
              <a:rPr lang="en-US" sz="2000" dirty="0"/>
              <a:t>The objective of this case study is to identify such applications using EDA. You have to use EDA to analyze the patterns present in the data. This will ensure that the applicants capable of repaying the loan are not rejected.</a:t>
            </a:r>
          </a:p>
          <a:p>
            <a:endParaRPr lang="en-US" sz="2000" dirty="0"/>
          </a:p>
          <a:p>
            <a:r>
              <a:rPr lang="en-US" sz="2000" dirty="0"/>
              <a:t>In other words, the organization seeks to understand the characteristics that are reliable predictors of loan default, also known as the driving factors (or driver variables) behind loan default. This information can be used by the business in portfolio management and risk analysis.</a:t>
            </a:r>
          </a:p>
        </p:txBody>
      </p:sp>
    </p:spTree>
    <p:extLst>
      <p:ext uri="{BB962C8B-B14F-4D97-AF65-F5344CB8AC3E}">
        <p14:creationId xmlns:p14="http://schemas.microsoft.com/office/powerpoint/2010/main" val="128738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algn="ctr"/>
            <a:r>
              <a:rPr lang="en-US" dirty="0">
                <a:solidFill>
                  <a:schemeClr val="accent2">
                    <a:lumMod val="75000"/>
                  </a:schemeClr>
                </a:solidFill>
              </a:rPr>
              <a:t>Approach</a:t>
            </a:r>
          </a:p>
        </p:txBody>
      </p:sp>
      <p:sp>
        <p:nvSpPr>
          <p:cNvPr id="7" name="TextBox 6">
            <a:extLst>
              <a:ext uri="{FF2B5EF4-FFF2-40B4-BE49-F238E27FC236}">
                <a16:creationId xmlns:a16="http://schemas.microsoft.com/office/drawing/2014/main" id="{A7460D0F-7406-3B01-BDD0-3750221B7869}"/>
              </a:ext>
            </a:extLst>
          </p:cNvPr>
          <p:cNvSpPr txBox="1"/>
          <p:nvPr/>
        </p:nvSpPr>
        <p:spPr>
          <a:xfrm>
            <a:off x="581193" y="2383604"/>
            <a:ext cx="11029616" cy="4154984"/>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Imported required libraries for data cleansing and  visualization.</a:t>
            </a:r>
          </a:p>
          <a:p>
            <a:pPr marL="342900" indent="-342900">
              <a:buFont typeface="Courier New" panose="02070309020205020404" pitchFamily="49" charset="0"/>
              <a:buChar char="o"/>
            </a:pPr>
            <a:r>
              <a:rPr lang="en-US" sz="2400" dirty="0"/>
              <a:t>With help of pandas we read two datasets which will required for EDA</a:t>
            </a:r>
          </a:p>
          <a:p>
            <a:pPr marL="342900" indent="-342900">
              <a:buFont typeface="Courier New" panose="02070309020205020404" pitchFamily="49" charset="0"/>
              <a:buChar char="o"/>
            </a:pPr>
            <a:r>
              <a:rPr lang="en-US" sz="2400" dirty="0"/>
              <a:t>We've segmented the features into manageable chunks and examined them section by segment using a more compact data frame that only included relevant categories.</a:t>
            </a:r>
          </a:p>
          <a:p>
            <a:pPr marL="342900" indent="-342900">
              <a:buFont typeface="Courier New" panose="02070309020205020404" pitchFamily="49" charset="0"/>
              <a:buChar char="o"/>
            </a:pPr>
            <a:r>
              <a:rPr lang="en-US" sz="2400" dirty="0"/>
              <a:t>Data Cleaning, Missing Data Handling, Handling Outliers, Type casting are done segment-wise.</a:t>
            </a:r>
          </a:p>
          <a:p>
            <a:pPr marL="342900" indent="-342900">
              <a:buFont typeface="Courier New" panose="02070309020205020404" pitchFamily="49" charset="0"/>
              <a:buChar char="o"/>
            </a:pPr>
            <a:r>
              <a:rPr lang="en-US" sz="2400" dirty="0"/>
              <a:t>Wherever required we have created new feature. </a:t>
            </a:r>
          </a:p>
          <a:p>
            <a:pPr marL="342900" indent="-342900">
              <a:buFont typeface="Courier New" panose="02070309020205020404" pitchFamily="49" charset="0"/>
              <a:buChar char="o"/>
            </a:pPr>
            <a:r>
              <a:rPr lang="en-US" sz="2400" dirty="0"/>
              <a:t>Plots and percentage wise Defaulter calculation are done segment-wise as well.</a:t>
            </a:r>
          </a:p>
          <a:p>
            <a:pPr marL="342900" indent="-342900">
              <a:buFont typeface="Courier New" panose="02070309020205020404" pitchFamily="49" charset="0"/>
              <a:buChar char="o"/>
            </a:pPr>
            <a:r>
              <a:rPr lang="en-US" sz="2400" dirty="0"/>
              <a:t>Merged two dataset and by using relevant categorical or numerical data we have performed univariate and bivariate analysis, to derive insights.</a:t>
            </a:r>
          </a:p>
        </p:txBody>
      </p:sp>
    </p:spTree>
    <p:extLst>
      <p:ext uri="{BB962C8B-B14F-4D97-AF65-F5344CB8AC3E}">
        <p14:creationId xmlns:p14="http://schemas.microsoft.com/office/powerpoint/2010/main" val="384568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F9DE-5B41-48F9-5A44-7358C4F1DC16}"/>
              </a:ext>
            </a:extLst>
          </p:cNvPr>
          <p:cNvSpPr>
            <a:spLocks noGrp="1"/>
          </p:cNvSpPr>
          <p:nvPr>
            <p:ph type="title"/>
          </p:nvPr>
        </p:nvSpPr>
        <p:spPr>
          <a:xfrm>
            <a:off x="581192" y="702156"/>
            <a:ext cx="11029616" cy="838968"/>
          </a:xfrm>
        </p:spPr>
        <p:txBody>
          <a:bodyPr/>
          <a:lstStyle/>
          <a:p>
            <a:pPr algn="ctr"/>
            <a:r>
              <a:rPr lang="en-US" dirty="0">
                <a:solidFill>
                  <a:schemeClr val="accent2">
                    <a:lumMod val="75000"/>
                  </a:schemeClr>
                </a:solidFill>
              </a:rPr>
              <a:t>Target variable</a:t>
            </a:r>
            <a:endParaRPr lang="en-IN" dirty="0">
              <a:solidFill>
                <a:schemeClr val="accent2">
                  <a:lumMod val="75000"/>
                </a:schemeClr>
              </a:solidFill>
            </a:endParaRPr>
          </a:p>
        </p:txBody>
      </p:sp>
      <p:pic>
        <p:nvPicPr>
          <p:cNvPr id="1026" name="Picture 2">
            <a:extLst>
              <a:ext uri="{FF2B5EF4-FFF2-40B4-BE49-F238E27FC236}">
                <a16:creationId xmlns:a16="http://schemas.microsoft.com/office/drawing/2014/main" id="{7F0DE14D-D35E-F63B-AE58-B96EE8F4F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1034" y="1890876"/>
            <a:ext cx="5779774" cy="4813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406D11-6B82-986D-D9B5-6D7348DFF83E}"/>
              </a:ext>
            </a:extLst>
          </p:cNvPr>
          <p:cNvSpPr txBox="1"/>
          <p:nvPr/>
        </p:nvSpPr>
        <p:spPr>
          <a:xfrm>
            <a:off x="581192" y="2373330"/>
            <a:ext cx="4617532" cy="2862322"/>
          </a:xfrm>
          <a:prstGeom prst="rect">
            <a:avLst/>
          </a:prstGeom>
          <a:noFill/>
        </p:spPr>
        <p:txBody>
          <a:bodyPr wrap="square" rtlCol="0">
            <a:spAutoFit/>
          </a:bodyPr>
          <a:lstStyle/>
          <a:p>
            <a:r>
              <a:rPr lang="en-US" dirty="0"/>
              <a:t>92% of people did not default compared to 8% of the people in the dataset.</a:t>
            </a:r>
          </a:p>
          <a:p>
            <a:endParaRPr lang="en-US" dirty="0"/>
          </a:p>
          <a:p>
            <a:r>
              <a:rPr lang="en-US" b="1" dirty="0"/>
              <a:t>Percentage of defaulters: 8.072 %</a:t>
            </a:r>
          </a:p>
          <a:p>
            <a:endParaRPr lang="en-US" dirty="0"/>
          </a:p>
          <a:p>
            <a:endParaRPr lang="en-US" dirty="0"/>
          </a:p>
          <a:p>
            <a:r>
              <a:rPr lang="en-US" dirty="0"/>
              <a:t>High imbalance between the defaulters and non-defaulters.</a:t>
            </a:r>
          </a:p>
          <a:p>
            <a:endParaRPr lang="en-US" dirty="0"/>
          </a:p>
          <a:p>
            <a:r>
              <a:rPr lang="en-US" b="1" dirty="0"/>
              <a:t>Data Imbalance Ratio:-   8 : 92</a:t>
            </a:r>
            <a:endParaRPr lang="en-IN" b="1" dirty="0"/>
          </a:p>
        </p:txBody>
      </p:sp>
    </p:spTree>
    <p:extLst>
      <p:ext uri="{BB962C8B-B14F-4D97-AF65-F5344CB8AC3E}">
        <p14:creationId xmlns:p14="http://schemas.microsoft.com/office/powerpoint/2010/main" val="34336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380A-FB41-DFC8-335E-AA81568BD73B}"/>
              </a:ext>
            </a:extLst>
          </p:cNvPr>
          <p:cNvSpPr>
            <a:spLocks noGrp="1"/>
          </p:cNvSpPr>
          <p:nvPr>
            <p:ph type="title"/>
          </p:nvPr>
        </p:nvSpPr>
        <p:spPr>
          <a:xfrm>
            <a:off x="581192" y="702156"/>
            <a:ext cx="11029616" cy="930018"/>
          </a:xfrm>
        </p:spPr>
        <p:txBody>
          <a:bodyPr/>
          <a:lstStyle/>
          <a:p>
            <a:pPr algn="ctr"/>
            <a:r>
              <a:rPr lang="en-US" dirty="0">
                <a:solidFill>
                  <a:schemeClr val="accent2">
                    <a:lumMod val="75000"/>
                  </a:schemeClr>
                </a:solidFill>
              </a:rPr>
              <a:t>Housing type vs Target</a:t>
            </a:r>
            <a:endParaRPr lang="en-IN" dirty="0">
              <a:solidFill>
                <a:schemeClr val="accent2">
                  <a:lumMod val="75000"/>
                </a:schemeClr>
              </a:solidFill>
            </a:endParaRPr>
          </a:p>
        </p:txBody>
      </p:sp>
      <p:pic>
        <p:nvPicPr>
          <p:cNvPr id="4" name="Content Placeholder 3">
            <a:extLst>
              <a:ext uri="{FF2B5EF4-FFF2-40B4-BE49-F238E27FC236}">
                <a16:creationId xmlns:a16="http://schemas.microsoft.com/office/drawing/2014/main" id="{1AEB1563-EF85-130D-8A08-D1FE78F91FD6}"/>
              </a:ext>
            </a:extLst>
          </p:cNvPr>
          <p:cNvPicPr>
            <a:picLocks noGrp="1" noChangeAspect="1"/>
          </p:cNvPicPr>
          <p:nvPr>
            <p:ph idx="1"/>
          </p:nvPr>
        </p:nvPicPr>
        <p:blipFill>
          <a:blip r:embed="rId2"/>
          <a:stretch>
            <a:fillRect/>
          </a:stretch>
        </p:blipFill>
        <p:spPr>
          <a:xfrm>
            <a:off x="4188431" y="2137024"/>
            <a:ext cx="7422376" cy="4720975"/>
          </a:xfrm>
          <a:prstGeom prst="rect">
            <a:avLst/>
          </a:prstGeom>
        </p:spPr>
      </p:pic>
      <p:sp>
        <p:nvSpPr>
          <p:cNvPr id="7" name="TextBox 6">
            <a:extLst>
              <a:ext uri="{FF2B5EF4-FFF2-40B4-BE49-F238E27FC236}">
                <a16:creationId xmlns:a16="http://schemas.microsoft.com/office/drawing/2014/main" id="{078508C0-6FA6-28B0-8A08-08402BDC01D3}"/>
              </a:ext>
            </a:extLst>
          </p:cNvPr>
          <p:cNvSpPr txBox="1"/>
          <p:nvPr/>
        </p:nvSpPr>
        <p:spPr>
          <a:xfrm>
            <a:off x="581192" y="2671281"/>
            <a:ext cx="3093363" cy="2554545"/>
          </a:xfrm>
          <a:prstGeom prst="rect">
            <a:avLst/>
          </a:prstGeom>
          <a:noFill/>
        </p:spPr>
        <p:txBody>
          <a:bodyPr wrap="square" rtlCol="0">
            <a:spAutoFit/>
          </a:bodyPr>
          <a:lstStyle/>
          <a:p>
            <a:r>
              <a:rPr lang="en-US" sz="2000" dirty="0"/>
              <a:t>Mostly of the applicants live in House/Apartment</a:t>
            </a:r>
          </a:p>
          <a:p>
            <a:endParaRPr lang="en-US" sz="2000" dirty="0"/>
          </a:p>
          <a:p>
            <a:endParaRPr lang="en-US" sz="2000" dirty="0"/>
          </a:p>
          <a:p>
            <a:r>
              <a:rPr lang="en-US" sz="2000" dirty="0"/>
              <a:t>Applicants living with their parents or in rented apartment have higher rate of default.</a:t>
            </a:r>
            <a:endParaRPr lang="en-IN" sz="2000" dirty="0"/>
          </a:p>
        </p:txBody>
      </p:sp>
    </p:spTree>
    <p:extLst>
      <p:ext uri="{BB962C8B-B14F-4D97-AF65-F5344CB8AC3E}">
        <p14:creationId xmlns:p14="http://schemas.microsoft.com/office/powerpoint/2010/main" val="231217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4945-6991-19F1-168B-379CCC49CDD0}"/>
              </a:ext>
            </a:extLst>
          </p:cNvPr>
          <p:cNvSpPr>
            <a:spLocks noGrp="1"/>
          </p:cNvSpPr>
          <p:nvPr>
            <p:ph type="title"/>
          </p:nvPr>
        </p:nvSpPr>
        <p:spPr>
          <a:xfrm>
            <a:off x="581192" y="702156"/>
            <a:ext cx="11029616" cy="703988"/>
          </a:xfrm>
        </p:spPr>
        <p:txBody>
          <a:bodyPr/>
          <a:lstStyle/>
          <a:p>
            <a:pPr algn="ctr"/>
            <a:r>
              <a:rPr lang="en-US" dirty="0">
                <a:solidFill>
                  <a:schemeClr val="accent2">
                    <a:lumMod val="75000"/>
                  </a:schemeClr>
                </a:solidFill>
              </a:rPr>
              <a:t>Default Ness vs assets owned</a:t>
            </a:r>
            <a:endParaRPr lang="en-IN" dirty="0">
              <a:solidFill>
                <a:schemeClr val="accent2">
                  <a:lumMod val="75000"/>
                </a:schemeClr>
              </a:solidFill>
            </a:endParaRPr>
          </a:p>
        </p:txBody>
      </p:sp>
      <p:pic>
        <p:nvPicPr>
          <p:cNvPr id="4" name="Content Placeholder 3">
            <a:extLst>
              <a:ext uri="{FF2B5EF4-FFF2-40B4-BE49-F238E27FC236}">
                <a16:creationId xmlns:a16="http://schemas.microsoft.com/office/drawing/2014/main" id="{0FCBF282-E9CE-13CE-8C86-35699C232F1C}"/>
              </a:ext>
            </a:extLst>
          </p:cNvPr>
          <p:cNvPicPr>
            <a:picLocks noGrp="1" noChangeAspect="1"/>
          </p:cNvPicPr>
          <p:nvPr>
            <p:ph idx="1"/>
          </p:nvPr>
        </p:nvPicPr>
        <p:blipFill>
          <a:blip r:embed="rId2"/>
          <a:stretch>
            <a:fillRect/>
          </a:stretch>
        </p:blipFill>
        <p:spPr>
          <a:xfrm>
            <a:off x="4325421" y="1890875"/>
            <a:ext cx="7285388" cy="4967125"/>
          </a:xfrm>
          <a:prstGeom prst="rect">
            <a:avLst/>
          </a:prstGeom>
        </p:spPr>
      </p:pic>
      <p:sp>
        <p:nvSpPr>
          <p:cNvPr id="5" name="TextBox 4">
            <a:extLst>
              <a:ext uri="{FF2B5EF4-FFF2-40B4-BE49-F238E27FC236}">
                <a16:creationId xmlns:a16="http://schemas.microsoft.com/office/drawing/2014/main" id="{BD7AF6B7-A08C-9BAF-C752-36E30C7A3F0F}"/>
              </a:ext>
            </a:extLst>
          </p:cNvPr>
          <p:cNvSpPr txBox="1"/>
          <p:nvPr/>
        </p:nvSpPr>
        <p:spPr>
          <a:xfrm>
            <a:off x="581191" y="2897311"/>
            <a:ext cx="3744230" cy="2554545"/>
          </a:xfrm>
          <a:prstGeom prst="rect">
            <a:avLst/>
          </a:prstGeom>
          <a:noFill/>
        </p:spPr>
        <p:txBody>
          <a:bodyPr wrap="square" rtlCol="0">
            <a:spAutoFit/>
          </a:bodyPr>
          <a:lstStyle/>
          <a:p>
            <a:r>
              <a:rPr lang="en-US" sz="2000" dirty="0"/>
              <a:t>Most of the applicants do not own cars</a:t>
            </a:r>
          </a:p>
          <a:p>
            <a:endParaRPr lang="en-US" sz="2000" dirty="0"/>
          </a:p>
          <a:p>
            <a:endParaRPr lang="en-US" sz="2000" dirty="0"/>
          </a:p>
          <a:p>
            <a:r>
              <a:rPr lang="en-US" sz="2000" dirty="0"/>
              <a:t>People not owning reality and car and have a slightly higher default rate than the people who own reality and car</a:t>
            </a:r>
            <a:endParaRPr lang="en-IN" sz="2000" dirty="0"/>
          </a:p>
        </p:txBody>
      </p:sp>
    </p:spTree>
    <p:extLst>
      <p:ext uri="{BB962C8B-B14F-4D97-AF65-F5344CB8AC3E}">
        <p14:creationId xmlns:p14="http://schemas.microsoft.com/office/powerpoint/2010/main" val="283306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8B87-8A1A-B73D-FD34-36A0A534BF37}"/>
              </a:ext>
            </a:extLst>
          </p:cNvPr>
          <p:cNvSpPr>
            <a:spLocks noGrp="1"/>
          </p:cNvSpPr>
          <p:nvPr>
            <p:ph type="title"/>
          </p:nvPr>
        </p:nvSpPr>
        <p:spPr>
          <a:xfrm>
            <a:off x="581192" y="702156"/>
            <a:ext cx="11029616" cy="746500"/>
          </a:xfrm>
        </p:spPr>
        <p:txBody>
          <a:bodyPr/>
          <a:lstStyle/>
          <a:p>
            <a:pPr algn="ctr"/>
            <a:r>
              <a:rPr lang="en-US" dirty="0">
                <a:solidFill>
                  <a:schemeClr val="accent2">
                    <a:lumMod val="75000"/>
                  </a:schemeClr>
                </a:solidFill>
              </a:rPr>
              <a:t>Education and occupation</a:t>
            </a:r>
            <a:endParaRPr lang="en-IN" dirty="0">
              <a:solidFill>
                <a:schemeClr val="accent2">
                  <a:lumMod val="75000"/>
                </a:schemeClr>
              </a:solidFill>
            </a:endParaRPr>
          </a:p>
        </p:txBody>
      </p:sp>
      <p:pic>
        <p:nvPicPr>
          <p:cNvPr id="4" name="Content Placeholder 3">
            <a:extLst>
              <a:ext uri="{FF2B5EF4-FFF2-40B4-BE49-F238E27FC236}">
                <a16:creationId xmlns:a16="http://schemas.microsoft.com/office/drawing/2014/main" id="{0E079E33-B221-784D-72CE-85F5D34D0ED7}"/>
              </a:ext>
            </a:extLst>
          </p:cNvPr>
          <p:cNvPicPr>
            <a:picLocks noGrp="1" noChangeAspect="1"/>
          </p:cNvPicPr>
          <p:nvPr>
            <p:ph idx="1"/>
          </p:nvPr>
        </p:nvPicPr>
        <p:blipFill>
          <a:blip r:embed="rId2"/>
          <a:stretch>
            <a:fillRect/>
          </a:stretch>
        </p:blipFill>
        <p:spPr>
          <a:xfrm>
            <a:off x="6096000" y="1705510"/>
            <a:ext cx="5514808" cy="4993241"/>
          </a:xfrm>
          <a:prstGeom prst="rect">
            <a:avLst/>
          </a:prstGeom>
        </p:spPr>
      </p:pic>
      <p:sp>
        <p:nvSpPr>
          <p:cNvPr id="5" name="TextBox 4">
            <a:extLst>
              <a:ext uri="{FF2B5EF4-FFF2-40B4-BE49-F238E27FC236}">
                <a16:creationId xmlns:a16="http://schemas.microsoft.com/office/drawing/2014/main" id="{E4675913-C6EA-B022-9D71-788F2207584D}"/>
              </a:ext>
            </a:extLst>
          </p:cNvPr>
          <p:cNvSpPr txBox="1"/>
          <p:nvPr/>
        </p:nvSpPr>
        <p:spPr>
          <a:xfrm>
            <a:off x="581192" y="3368179"/>
            <a:ext cx="5182609" cy="2554545"/>
          </a:xfrm>
          <a:prstGeom prst="rect">
            <a:avLst/>
          </a:prstGeom>
          <a:noFill/>
        </p:spPr>
        <p:txBody>
          <a:bodyPr wrap="square" rtlCol="0">
            <a:spAutoFit/>
          </a:bodyPr>
          <a:lstStyle/>
          <a:p>
            <a:r>
              <a:rPr lang="en-US" sz="2000" dirty="0"/>
              <a:t>Most of the applicants are working.</a:t>
            </a:r>
          </a:p>
          <a:p>
            <a:endParaRPr lang="en-US" sz="2000" dirty="0"/>
          </a:p>
          <a:p>
            <a:r>
              <a:rPr lang="en-US" sz="2000" dirty="0"/>
              <a:t>Applicants on Maternity Leave and Unemployed has highest percentage of Defaulter</a:t>
            </a:r>
          </a:p>
          <a:p>
            <a:endParaRPr lang="en-US" sz="2000" dirty="0"/>
          </a:p>
          <a:p>
            <a:r>
              <a:rPr lang="en-US" sz="2000" dirty="0"/>
              <a:t>Low skilled </a:t>
            </a:r>
            <a:r>
              <a:rPr lang="en-US" sz="2000" dirty="0" err="1"/>
              <a:t>laboures</a:t>
            </a:r>
            <a:r>
              <a:rPr lang="en-US" sz="2000" dirty="0"/>
              <a:t> have very high rate of defaulters in comparison to other occupations</a:t>
            </a:r>
            <a:endParaRPr lang="en-IN" sz="2000" dirty="0"/>
          </a:p>
        </p:txBody>
      </p:sp>
    </p:spTree>
    <p:extLst>
      <p:ext uri="{BB962C8B-B14F-4D97-AF65-F5344CB8AC3E}">
        <p14:creationId xmlns:p14="http://schemas.microsoft.com/office/powerpoint/2010/main" val="41805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9820-2DF6-2631-6E3C-EADBE05CBFC8}"/>
              </a:ext>
            </a:extLst>
          </p:cNvPr>
          <p:cNvSpPr>
            <a:spLocks noGrp="1"/>
          </p:cNvSpPr>
          <p:nvPr>
            <p:ph type="title"/>
          </p:nvPr>
        </p:nvSpPr>
        <p:spPr>
          <a:xfrm>
            <a:off x="581192" y="702156"/>
            <a:ext cx="11029616" cy="767048"/>
          </a:xfrm>
        </p:spPr>
        <p:txBody>
          <a:bodyPr/>
          <a:lstStyle/>
          <a:p>
            <a:pPr algn="ctr"/>
            <a:r>
              <a:rPr lang="en-US" dirty="0">
                <a:solidFill>
                  <a:schemeClr val="accent2">
                    <a:lumMod val="75000"/>
                  </a:schemeClr>
                </a:solidFill>
              </a:rPr>
              <a:t>Gender info</a:t>
            </a:r>
            <a:endParaRPr lang="en-IN" dirty="0">
              <a:solidFill>
                <a:schemeClr val="accent2">
                  <a:lumMod val="75000"/>
                </a:schemeClr>
              </a:solidFill>
            </a:endParaRPr>
          </a:p>
        </p:txBody>
      </p:sp>
      <p:pic>
        <p:nvPicPr>
          <p:cNvPr id="2050" name="Picture 2">
            <a:extLst>
              <a:ext uri="{FF2B5EF4-FFF2-40B4-BE49-F238E27FC236}">
                <a16:creationId xmlns:a16="http://schemas.microsoft.com/office/drawing/2014/main" id="{74CF54EF-7B08-9A14-2DE6-823EE8E4B6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797978"/>
            <a:ext cx="5514808" cy="4357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4AC852-BB86-17A6-53D3-B5D00DEC49A3}"/>
              </a:ext>
            </a:extLst>
          </p:cNvPr>
          <p:cNvSpPr txBox="1"/>
          <p:nvPr/>
        </p:nvSpPr>
        <p:spPr>
          <a:xfrm>
            <a:off x="581192" y="2876757"/>
            <a:ext cx="4514790" cy="1938992"/>
          </a:xfrm>
          <a:prstGeom prst="rect">
            <a:avLst/>
          </a:prstGeom>
          <a:noFill/>
        </p:spPr>
        <p:txBody>
          <a:bodyPr wrap="square" rtlCol="0">
            <a:spAutoFit/>
          </a:bodyPr>
          <a:lstStyle/>
          <a:p>
            <a:r>
              <a:rPr lang="en-US" sz="2000" dirty="0"/>
              <a:t>Female applicants are more than male applicants</a:t>
            </a:r>
          </a:p>
          <a:p>
            <a:endParaRPr lang="en-US" sz="2000" dirty="0"/>
          </a:p>
          <a:p>
            <a:endParaRPr lang="en-US" sz="2000" dirty="0"/>
          </a:p>
          <a:p>
            <a:r>
              <a:rPr lang="en-US" sz="2000" dirty="0"/>
              <a:t>Defaulter percentage is higher for male applicants</a:t>
            </a:r>
            <a:endParaRPr lang="en-IN" sz="2000" dirty="0"/>
          </a:p>
        </p:txBody>
      </p:sp>
    </p:spTree>
    <p:extLst>
      <p:ext uri="{BB962C8B-B14F-4D97-AF65-F5344CB8AC3E}">
        <p14:creationId xmlns:p14="http://schemas.microsoft.com/office/powerpoint/2010/main" val="39815119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{32BE9497-5326-42CB-9BBF-87811E28F1B1}tf33552983_win32</Template>
  <TotalTime>232</TotalTime>
  <Words>1063</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Franklin Gothic Book</vt:lpstr>
      <vt:lpstr>Franklin Gothic Demi</vt:lpstr>
      <vt:lpstr>Wingdings 2</vt:lpstr>
      <vt:lpstr>DividendVTI</vt:lpstr>
      <vt:lpstr>CREDIT EDA ASSIGNMENT</vt:lpstr>
      <vt:lpstr>Business understanding</vt:lpstr>
      <vt:lpstr>Business Objective</vt:lpstr>
      <vt:lpstr>Approach</vt:lpstr>
      <vt:lpstr>Target variable</vt:lpstr>
      <vt:lpstr>Housing type vs Target</vt:lpstr>
      <vt:lpstr>Default Ness vs assets owned</vt:lpstr>
      <vt:lpstr>Education and occupation</vt:lpstr>
      <vt:lpstr>Gender info</vt:lpstr>
      <vt:lpstr>Age info</vt:lpstr>
      <vt:lpstr>Loan type and applicant company</vt:lpstr>
      <vt:lpstr>Annuity amount vs down payment </vt:lpstr>
      <vt:lpstr>Application reject reason</vt:lpstr>
      <vt:lpstr>Region relation with target</vt:lpstr>
      <vt:lpstr>Family info</vt:lpstr>
      <vt:lpstr>Normalized score from ext. source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chandrakant shinde</dc:creator>
  <cp:lastModifiedBy>chandrakant shinde</cp:lastModifiedBy>
  <cp:revision>4</cp:revision>
  <dcterms:created xsi:type="dcterms:W3CDTF">2023-01-31T10:40:03Z</dcterms:created>
  <dcterms:modified xsi:type="dcterms:W3CDTF">2023-01-31T14:32:35Z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