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jalla One"/>
      <p:regular r:id="rId10"/>
    </p:embeddedFont>
    <p:embeddedFont>
      <p:font typeface="Barlow Semi Condensed Medium"/>
      <p:regular r:id="rId11"/>
      <p:bold r:id="rId12"/>
      <p:italic r:id="rId13"/>
      <p:boldItalic r:id="rId14"/>
    </p:embeddedFont>
    <p:embeddedFont>
      <p:font typeface="Barlow Semi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jfzZ3SJ95KPkF6XIAzZPusDu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arlowSemiCondensedMedium-regular.fntdata"/><Relationship Id="rId10" Type="http://schemas.openxmlformats.org/officeDocument/2006/relationships/font" Target="fonts/FjallaOne-regular.fntdata"/><Relationship Id="rId13" Type="http://schemas.openxmlformats.org/officeDocument/2006/relationships/font" Target="fonts/BarlowSemiCondensedMedium-italic.fntdata"/><Relationship Id="rId12" Type="http://schemas.openxmlformats.org/officeDocument/2006/relationships/font" Target="fonts/BarlowSemiCondensedMedium-bold.fntdata"/><Relationship Id="rId15" Type="http://schemas.openxmlformats.org/officeDocument/2006/relationships/font" Target="fonts/BarlowSemiCondensed-regular.fntdata"/><Relationship Id="rId14" Type="http://schemas.openxmlformats.org/officeDocument/2006/relationships/font" Target="fonts/BarlowSemiCondensedMedium-boldItalic.fntdata"/><Relationship Id="rId17" Type="http://schemas.openxmlformats.org/officeDocument/2006/relationships/font" Target="fonts/BarlowSemiCondensed-italic.fntdata"/><Relationship Id="rId16" Type="http://schemas.openxmlformats.org/officeDocument/2006/relationships/font" Target="fonts/BarlowSemiCondensed-bold.fntdata"/><Relationship Id="rId19" Type="http://customschemas.google.com/relationships/presentationmetadata" Target="metadata"/><Relationship Id="rId18" Type="http://schemas.openxmlformats.org/officeDocument/2006/relationships/font" Target="fonts/BarlowSemiCondense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3" name="Google Shape;18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7" name="Google Shape;19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5" name="Google Shape;19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014aeb1b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1014aeb1b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5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6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61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61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61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61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61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6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6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6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6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6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6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6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6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6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6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6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6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6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6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6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6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6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5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65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65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65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65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65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65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65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65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65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65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65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65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65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65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5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5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5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6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866" name="Google Shape;866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66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6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66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66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66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66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66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6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67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6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67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67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67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67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67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67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6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68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5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6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6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0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7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7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7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7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7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7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7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7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71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71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7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7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7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7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7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7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73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7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7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7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7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7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7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7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7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7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7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7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7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7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7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7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7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7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7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7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7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7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7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7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7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8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35" name="Google Shape;1535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8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5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5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8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8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55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5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5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55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55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55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55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42" name="Google Shape;242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55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5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5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5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5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5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5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5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5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5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5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5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hanacademy.org/" TargetMode="External"/><Relationship Id="rId4" Type="http://schemas.openxmlformats.org/officeDocument/2006/relationships/hyperlink" Target="https://www.reddit.com/r/learnprogramming/" TargetMode="External"/><Relationship Id="rId9" Type="http://schemas.openxmlformats.org/officeDocument/2006/relationships/hyperlink" Target="https://www.hackerrank.com/" TargetMode="External"/><Relationship Id="rId5" Type="http://schemas.openxmlformats.org/officeDocument/2006/relationships/hyperlink" Target="https://devdocs.io/" TargetMode="External"/><Relationship Id="rId6" Type="http://schemas.openxmlformats.org/officeDocument/2006/relationships/hyperlink" Target="https://www.w3schools.com/" TargetMode="External"/><Relationship Id="rId7" Type="http://schemas.openxmlformats.org/officeDocument/2006/relationships/hyperlink" Target="https://www.theodinproject.com/" TargetMode="External"/><Relationship Id="rId8" Type="http://schemas.openxmlformats.org/officeDocument/2006/relationships/hyperlink" Target="https://www.freecodecamp.org/" TargetMode="External"/><Relationship Id="rId11" Type="http://schemas.openxmlformats.org/officeDocument/2006/relationships/hyperlink" Target="https://dmoj.ca/" TargetMode="External"/><Relationship Id="rId10" Type="http://schemas.openxmlformats.org/officeDocument/2006/relationships/hyperlink" Target="https://leetcode.com/" TargetMode="External"/><Relationship Id="rId13" Type="http://schemas.openxmlformats.org/officeDocument/2006/relationships/hyperlink" Target="https://online-learning.harvard.edu/course/cs50-introduction-computer-science?delta=0" TargetMode="External"/><Relationship Id="rId12" Type="http://schemas.openxmlformats.org/officeDocument/2006/relationships/hyperlink" Target="https://discord.com/invite/python" TargetMode="External"/><Relationship Id="rId15" Type="http://schemas.openxmlformats.org/officeDocument/2006/relationships/hyperlink" Target="https://code.visualstudio.com/" TargetMode="External"/><Relationship Id="rId14" Type="http://schemas.openxmlformats.org/officeDocument/2006/relationships/hyperlink" Target="https://replit.com/" TargetMode="External"/><Relationship Id="rId17" Type="http://schemas.openxmlformats.org/officeDocument/2006/relationships/hyperlink" Target="https://www.jetbrains.com/idea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git-scm.com/" TargetMode="External"/><Relationship Id="rId18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1"/>
          <p:cNvSpPr txBox="1"/>
          <p:nvPr>
            <p:ph type="ctrTitle"/>
          </p:nvPr>
        </p:nvSpPr>
        <p:spPr>
          <a:xfrm>
            <a:off x="5189075" y="1527100"/>
            <a:ext cx="33240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Club d’informatique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Objectifs du club</a:t>
            </a:r>
            <a:endParaRPr/>
          </a:p>
        </p:txBody>
      </p:sp>
      <p:sp>
        <p:nvSpPr>
          <p:cNvPr id="1886" name="Google Shape;1886;p2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Nous avons certains objectifs pour le club. Les plus grands objectifs que nous espérons visés sont 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Apprendre un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langage</a:t>
            </a:r>
            <a:r>
              <a:rPr lang="en" sz="1700"/>
              <a:t> de programmation pour créer un projet de groupe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Utiliser un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Raspberry Pi</a:t>
            </a:r>
            <a:r>
              <a:rPr lang="en" sz="1700"/>
              <a:t> comme un ordinateur commun pour des activités de programmation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Apprendre des 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outils</a:t>
            </a:r>
            <a:r>
              <a:rPr lang="en" sz="1700"/>
              <a:t> (p. Ex. version contrôle) et des concepts de la technologie (p. Ex. serveurs et clients)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 fin de compte, l'objectif est de se familiariser avec le domaine de l'informatique et de la technologie afin de mieux se préparer à des études postsecondaires en informatique, ou de commencer à construire des choses qui auront un impact positif sur votre vie.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1887" name="Google Shape;1887;p2"/>
          <p:cNvGrpSpPr/>
          <p:nvPr/>
        </p:nvGrpSpPr>
        <p:grpSpPr>
          <a:xfrm>
            <a:off x="7705729" y="2335797"/>
            <a:ext cx="420796" cy="370732"/>
            <a:chOff x="-3137650" y="2067900"/>
            <a:chExt cx="291450" cy="256775"/>
          </a:xfrm>
        </p:grpSpPr>
        <p:sp>
          <p:nvSpPr>
            <p:cNvPr id="1888" name="Google Shape;1888;p2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1" name="Google Shape;1891;p2"/>
          <p:cNvGrpSpPr/>
          <p:nvPr/>
        </p:nvGrpSpPr>
        <p:grpSpPr>
          <a:xfrm>
            <a:off x="8126536" y="2812899"/>
            <a:ext cx="421914" cy="420759"/>
            <a:chOff x="-2571737" y="2403625"/>
            <a:chExt cx="292225" cy="291425"/>
          </a:xfrm>
        </p:grpSpPr>
        <p:sp>
          <p:nvSpPr>
            <p:cNvPr id="1892" name="Google Shape;1892;p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2"/>
          <p:cNvGrpSpPr/>
          <p:nvPr/>
        </p:nvGrpSpPr>
        <p:grpSpPr>
          <a:xfrm>
            <a:off x="7400607" y="1820861"/>
            <a:ext cx="420796" cy="421770"/>
            <a:chOff x="-3137650" y="2408950"/>
            <a:chExt cx="291450" cy="292125"/>
          </a:xfrm>
        </p:grpSpPr>
        <p:sp>
          <p:nvSpPr>
            <p:cNvPr id="1900" name="Google Shape;1900;p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"/>
          <p:cNvSpPr/>
          <p:nvPr/>
        </p:nvSpPr>
        <p:spPr>
          <a:xfrm>
            <a:off x="3732437" y="526916"/>
            <a:ext cx="1679127" cy="167912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5"/>
          <p:cNvSpPr txBox="1"/>
          <p:nvPr>
            <p:ph type="title"/>
          </p:nvPr>
        </p:nvSpPr>
        <p:spPr>
          <a:xfrm>
            <a:off x="3030601" y="3605675"/>
            <a:ext cx="308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Steve Jobs</a:t>
            </a:r>
            <a:endParaRPr sz="1400"/>
          </a:p>
        </p:txBody>
      </p:sp>
      <p:sp>
        <p:nvSpPr>
          <p:cNvPr id="1911" name="Google Shape;1911;p5"/>
          <p:cNvSpPr txBox="1"/>
          <p:nvPr>
            <p:ph idx="1" type="subTitle"/>
          </p:nvPr>
        </p:nvSpPr>
        <p:spPr>
          <a:xfrm>
            <a:off x="2167200" y="2727426"/>
            <a:ext cx="4809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«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Tout le monde devrait apprendre à programmer un ordinateur, car ça vous apprend à penser </a:t>
            </a:r>
            <a:r>
              <a:rPr lang="en" sz="1600"/>
              <a:t>»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12" name="Google Shape;19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50" y="762137"/>
            <a:ext cx="1208700" cy="1208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3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18" name="Google Shape;1918;p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28" name="Google Shape;2128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29" name="Google Shape;2129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1" name="Google Shape;2131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32" name="Google Shape;213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5" name="Google Shape;2135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2136" name="Google Shape;2136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37" name="Google Shape;2137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9" name="Google Shape;2139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40" name="Google Shape;214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3" name="Google Shape;2143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2144" name="Google Shape;2144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5" name="Google Shape;2145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7" name="Google Shape;2147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48" name="Google Shape;214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1" name="Google Shape;2151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52" name="Google Shape;2152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53" name="Google Shape;2153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5" name="Google Shape;2155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6" name="Google Shape;215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9" name="Google Shape;2159;p3"/>
          <p:cNvSpPr txBox="1"/>
          <p:nvPr>
            <p:ph type="title"/>
          </p:nvPr>
        </p:nvSpPr>
        <p:spPr>
          <a:xfrm>
            <a:off x="5348625" y="273050"/>
            <a:ext cx="3188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Concepts à apprendre</a:t>
            </a:r>
            <a:endParaRPr/>
          </a:p>
        </p:txBody>
      </p:sp>
      <p:sp>
        <p:nvSpPr>
          <p:cNvPr id="2160" name="Google Shape;2160;p3"/>
          <p:cNvSpPr txBox="1"/>
          <p:nvPr>
            <p:ph idx="2" type="subTitle"/>
          </p:nvPr>
        </p:nvSpPr>
        <p:spPr>
          <a:xfrm>
            <a:off x="1664200" y="676650"/>
            <a:ext cx="2765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Éditeur de texte et IDE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Git et Github (version contrôle)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Stack Overflow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3"/>
          <p:cNvSpPr txBox="1"/>
          <p:nvPr>
            <p:ph idx="1" type="subTitle"/>
          </p:nvPr>
        </p:nvSpPr>
        <p:spPr>
          <a:xfrm>
            <a:off x="1664199" y="429775"/>
            <a:ext cx="3061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Outils de développement</a:t>
            </a:r>
            <a:endParaRPr/>
          </a:p>
        </p:txBody>
      </p:sp>
      <p:sp>
        <p:nvSpPr>
          <p:cNvPr id="2162" name="Google Shape;2162;p3"/>
          <p:cNvSpPr txBox="1"/>
          <p:nvPr>
            <p:ph idx="3" type="subTitle"/>
          </p:nvPr>
        </p:nvSpPr>
        <p:spPr>
          <a:xfrm>
            <a:off x="1739208" y="163677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Informatique</a:t>
            </a:r>
            <a:endParaRPr/>
          </a:p>
        </p:txBody>
      </p:sp>
      <p:sp>
        <p:nvSpPr>
          <p:cNvPr id="2163" name="Google Shape;2163;p3"/>
          <p:cNvSpPr txBox="1"/>
          <p:nvPr>
            <p:ph idx="4" type="subTitle"/>
          </p:nvPr>
        </p:nvSpPr>
        <p:spPr>
          <a:xfrm>
            <a:off x="1618600" y="1926125"/>
            <a:ext cx="2615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C’est quoi l’informatique?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Informatique vs programmation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Concepts d’informatique</a:t>
            </a:r>
            <a:endParaRPr/>
          </a:p>
        </p:txBody>
      </p:sp>
      <p:sp>
        <p:nvSpPr>
          <p:cNvPr id="2164" name="Google Shape;2164;p3"/>
          <p:cNvSpPr txBox="1"/>
          <p:nvPr>
            <p:ph idx="5" type="subTitle"/>
          </p:nvPr>
        </p:nvSpPr>
        <p:spPr>
          <a:xfrm>
            <a:off x="1664208" y="2843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Programmation</a:t>
            </a:r>
            <a:endParaRPr/>
          </a:p>
        </p:txBody>
      </p:sp>
      <p:sp>
        <p:nvSpPr>
          <p:cNvPr id="2165" name="Google Shape;2165;p3"/>
          <p:cNvSpPr txBox="1"/>
          <p:nvPr>
            <p:ph idx="6" type="subTitle"/>
          </p:nvPr>
        </p:nvSpPr>
        <p:spPr>
          <a:xfrm>
            <a:off x="1664200" y="3090749"/>
            <a:ext cx="26151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Langage</a:t>
            </a:r>
            <a:r>
              <a:rPr lang="en"/>
              <a:t> et base de données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Comment programmer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Faire un projet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PC </a:t>
            </a:r>
            <a:endParaRPr/>
          </a:p>
        </p:txBody>
      </p:sp>
      <p:sp>
        <p:nvSpPr>
          <p:cNvPr id="2166" name="Google Shape;2166;p3"/>
          <p:cNvSpPr txBox="1"/>
          <p:nvPr>
            <p:ph idx="7" type="subTitle"/>
          </p:nvPr>
        </p:nvSpPr>
        <p:spPr>
          <a:xfrm>
            <a:off x="1664208" y="42328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Concepts de technologie</a:t>
            </a:r>
            <a:endParaRPr/>
          </a:p>
        </p:txBody>
      </p:sp>
      <p:sp>
        <p:nvSpPr>
          <p:cNvPr id="2167" name="Google Shape;2167;p3"/>
          <p:cNvSpPr txBox="1"/>
          <p:nvPr>
            <p:ph idx="8" type="subTitle"/>
          </p:nvPr>
        </p:nvSpPr>
        <p:spPr>
          <a:xfrm>
            <a:off x="1618608" y="4461783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UNIX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Les réseaux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9" name="Google Shape;2169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0" name="Google Shape;2170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1" name="Google Shape;2171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014aeb1b8c_0_31"/>
          <p:cNvSpPr txBox="1"/>
          <p:nvPr>
            <p:ph type="title"/>
          </p:nvPr>
        </p:nvSpPr>
        <p:spPr>
          <a:xfrm>
            <a:off x="2528238" y="661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Ressources et exploration</a:t>
            </a:r>
            <a:endParaRPr/>
          </a:p>
        </p:txBody>
      </p:sp>
      <p:sp>
        <p:nvSpPr>
          <p:cNvPr id="2177" name="Google Shape;2177;g1014aeb1b8c_0_31"/>
          <p:cNvSpPr txBox="1"/>
          <p:nvPr>
            <p:ph idx="2" type="body"/>
          </p:nvPr>
        </p:nvSpPr>
        <p:spPr>
          <a:xfrm>
            <a:off x="1192875" y="516800"/>
            <a:ext cx="6112500" cy="5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Khan Academy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R/Learn programming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Devdocs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W3schools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The Odin Project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FreeCodeCamp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HackerRank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LeetCode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DMOJ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 server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CS50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Replit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Visual Studio Code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Vim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IntelliJ IDEA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Github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Git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