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2"/>
  </p:notesMasterIdLst>
  <p:sldIdLst>
    <p:sldId id="256" r:id="rId3"/>
    <p:sldId id="261" r:id="rId4"/>
    <p:sldId id="262" r:id="rId5"/>
    <p:sldId id="263" r:id="rId6"/>
    <p:sldId id="264" r:id="rId7"/>
    <p:sldId id="257" r:id="rId8"/>
    <p:sldId id="258" r:id="rId9"/>
    <p:sldId id="259" r:id="rId10"/>
    <p:sldId id="260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1459"/>
    <p:restoredTop sz="94708"/>
  </p:normalViewPr>
  <p:slideViewPr>
    <p:cSldViewPr snapToGrid="0">
      <p:cViewPr>
        <p:scale>
          <a:sx n="115" d="100"/>
          <a:sy n="115" d="100"/>
        </p:scale>
        <p:origin x="-2696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296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17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1044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9125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df275bf34a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2df275bf34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f275bf34a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2df275bf34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df275bf34a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2df275bf34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ubrik 2">
  <p:cSld name="Rubrik 2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 descr="A cup of coffee on a tabl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424" y="6021288"/>
            <a:ext cx="1725410" cy="36004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779672" y="227687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1"/>
          </p:nvPr>
        </p:nvSpPr>
        <p:spPr>
          <a:xfrm>
            <a:off x="779463" y="3645024"/>
            <a:ext cx="7764462" cy="8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ubrik 9">
  <p:cSld name="Rubrik 9">
    <p:bg>
      <p:bgPr>
        <a:solidFill>
          <a:srgbClr val="41B2C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1424" y="6021288"/>
            <a:ext cx="1725410" cy="36004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779672" y="2060848"/>
            <a:ext cx="10515600" cy="151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779463" y="3645024"/>
            <a:ext cx="7764462" cy="8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ubrik 10">
  <p:cSld name="Rubrik 10">
    <p:bg>
      <p:bgPr>
        <a:solidFill>
          <a:srgbClr val="FF7F3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1424" y="6021288"/>
            <a:ext cx="1725410" cy="36004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779463" y="2061415"/>
            <a:ext cx="10515600" cy="151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1"/>
          </p:nvPr>
        </p:nvSpPr>
        <p:spPr>
          <a:xfrm>
            <a:off x="779463" y="3645024"/>
            <a:ext cx="7764462" cy="8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ubrik 11">
  <p:cSld name="Rubrik 11">
    <p:bg>
      <p:bgPr>
        <a:solidFill>
          <a:srgbClr val="FF7F32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1424" y="6021288"/>
            <a:ext cx="1725410" cy="36004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779672" y="2060848"/>
            <a:ext cx="10515600" cy="151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779671" y="3645024"/>
            <a:ext cx="7764253" cy="8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/>
          <p:nvPr/>
        </p:nvSpPr>
        <p:spPr>
          <a:xfrm flipH="1">
            <a:off x="0" y="0"/>
            <a:ext cx="12192000" cy="6858000"/>
          </a:xfrm>
          <a:prstGeom prst="rtTriangle">
            <a:avLst/>
          </a:prstGeom>
          <a:solidFill>
            <a:schemeClr val="lt1">
              <a:alpha val="1294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ubrik 12">
  <p:cSld name="Rubrik 12">
    <p:bg>
      <p:bgPr>
        <a:solidFill>
          <a:srgbClr val="C4D600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1424" y="6021288"/>
            <a:ext cx="1725410" cy="36004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779463" y="2061415"/>
            <a:ext cx="10515600" cy="151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779463" y="3645024"/>
            <a:ext cx="7764462" cy="8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ubrik 13">
  <p:cSld name="Rubrik 13">
    <p:bg>
      <p:bgPr>
        <a:solidFill>
          <a:srgbClr val="C4D600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1424" y="6021288"/>
            <a:ext cx="1725410" cy="36004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779672" y="2060848"/>
            <a:ext cx="10515600" cy="151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779463" y="3645024"/>
            <a:ext cx="7764462" cy="8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5"/>
          <p:cNvSpPr/>
          <p:nvPr/>
        </p:nvSpPr>
        <p:spPr>
          <a:xfrm flipH="1">
            <a:off x="0" y="0"/>
            <a:ext cx="12192000" cy="6858000"/>
          </a:xfrm>
          <a:prstGeom prst="rtTriangle">
            <a:avLst/>
          </a:prstGeom>
          <a:solidFill>
            <a:schemeClr val="lt1">
              <a:alpha val="1294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ubrik 14">
  <p:cSld name="Rubrik 14">
    <p:bg>
      <p:bgPr>
        <a:solidFill>
          <a:srgbClr val="005F83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1424" y="6021288"/>
            <a:ext cx="1725410" cy="36004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779463" y="2061415"/>
            <a:ext cx="10515600" cy="151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779463" y="3645024"/>
            <a:ext cx="7764462" cy="8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ubrik 15">
  <p:cSld name="Rubrik 15">
    <p:bg>
      <p:bgPr>
        <a:solidFill>
          <a:srgbClr val="005F83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1424" y="6021288"/>
            <a:ext cx="1725410" cy="36004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779672" y="2060848"/>
            <a:ext cx="10515600" cy="151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779463" y="3645024"/>
            <a:ext cx="7764462" cy="8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7"/>
          <p:cNvSpPr/>
          <p:nvPr/>
        </p:nvSpPr>
        <p:spPr>
          <a:xfrm flipH="1">
            <a:off x="0" y="0"/>
            <a:ext cx="12192000" cy="6858000"/>
          </a:xfrm>
          <a:prstGeom prst="rtTriangle">
            <a:avLst/>
          </a:prstGeom>
          <a:solidFill>
            <a:schemeClr val="lt1">
              <a:alpha val="1294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 1">
  <p:cSld name="Citat 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838200" y="2348880"/>
            <a:ext cx="10515600" cy="1872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6730801" y="4293097"/>
            <a:ext cx="4608513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424" y="6021288"/>
            <a:ext cx="1725410" cy="360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 2">
  <p:cSld name="Citat 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424" y="6021288"/>
            <a:ext cx="1725410" cy="36004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838200" y="2348880"/>
            <a:ext cx="10515600" cy="1872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6730801" y="4293097"/>
            <a:ext cx="4608513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, 50% bild">
  <p:cSld name="Text, 50% bild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>
            <a:spLocks noGrp="1"/>
          </p:cNvSpPr>
          <p:nvPr>
            <p:ph type="title"/>
          </p:nvPr>
        </p:nvSpPr>
        <p:spPr>
          <a:xfrm>
            <a:off x="761051" y="1124744"/>
            <a:ext cx="4724523" cy="1368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8" name="Google Shape;98;p21"/>
          <p:cNvSpPr txBox="1"/>
          <p:nvPr/>
        </p:nvSpPr>
        <p:spPr>
          <a:xfrm>
            <a:off x="13987463" y="694372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1"/>
          <p:cNvSpPr txBox="1">
            <a:spLocks noGrp="1"/>
          </p:cNvSpPr>
          <p:nvPr>
            <p:ph type="body" idx="1"/>
          </p:nvPr>
        </p:nvSpPr>
        <p:spPr>
          <a:xfrm>
            <a:off x="767408" y="2564904"/>
            <a:ext cx="4718166" cy="3096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21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ubrik 8">
  <p:cSld name="Rubrik 8">
    <p:bg>
      <p:bgPr>
        <a:solidFill>
          <a:srgbClr val="41B2C9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1424" y="6021288"/>
            <a:ext cx="1725410" cy="36004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79672" y="2060848"/>
            <a:ext cx="10515600" cy="151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779463" y="3645024"/>
            <a:ext cx="7764462" cy="8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 flipH="1">
            <a:off x="0" y="0"/>
            <a:ext cx="12192000" cy="6858000"/>
          </a:xfrm>
          <a:prstGeom prst="rtTriangle">
            <a:avLst/>
          </a:prstGeom>
          <a:solidFill>
            <a:schemeClr val="lt1">
              <a:alpha val="1294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, 25% bild">
  <p:cSld name="Text, 25% bild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>
            <a:spLocks noGrp="1"/>
          </p:cNvSpPr>
          <p:nvPr>
            <p:ph type="pic" idx="2"/>
          </p:nvPr>
        </p:nvSpPr>
        <p:spPr>
          <a:xfrm>
            <a:off x="7896200" y="0"/>
            <a:ext cx="4295800" cy="6858001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"/>
          <p:cNvSpPr txBox="1">
            <a:spLocks noGrp="1"/>
          </p:cNvSpPr>
          <p:nvPr>
            <p:ph type="title"/>
          </p:nvPr>
        </p:nvSpPr>
        <p:spPr>
          <a:xfrm>
            <a:off x="767409" y="1124745"/>
            <a:ext cx="6624736" cy="136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4" name="Google Shape;104;p22"/>
          <p:cNvSpPr txBox="1"/>
          <p:nvPr/>
        </p:nvSpPr>
        <p:spPr>
          <a:xfrm>
            <a:off x="13987463" y="694372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2"/>
          <p:cNvSpPr txBox="1">
            <a:spLocks noGrp="1"/>
          </p:cNvSpPr>
          <p:nvPr>
            <p:ph type="body" idx="1"/>
          </p:nvPr>
        </p:nvSpPr>
        <p:spPr>
          <a:xfrm>
            <a:off x="767408" y="2564904"/>
            <a:ext cx="6624736" cy="309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, 75% bild">
  <p:cSld name="Text, 75% bild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>
            <a:spLocks noGrp="1"/>
          </p:cNvSpPr>
          <p:nvPr>
            <p:ph type="pic" idx="2"/>
          </p:nvPr>
        </p:nvSpPr>
        <p:spPr>
          <a:xfrm>
            <a:off x="4295800" y="0"/>
            <a:ext cx="7896200" cy="6858001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3"/>
          <p:cNvSpPr txBox="1">
            <a:spLocks noGrp="1"/>
          </p:cNvSpPr>
          <p:nvPr>
            <p:ph type="title"/>
          </p:nvPr>
        </p:nvSpPr>
        <p:spPr>
          <a:xfrm>
            <a:off x="767337" y="1484784"/>
            <a:ext cx="309641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9" name="Google Shape;109;p23"/>
          <p:cNvSpPr txBox="1"/>
          <p:nvPr/>
        </p:nvSpPr>
        <p:spPr>
          <a:xfrm>
            <a:off x="13987463" y="694372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3"/>
          <p:cNvSpPr txBox="1">
            <a:spLocks noGrp="1"/>
          </p:cNvSpPr>
          <p:nvPr>
            <p:ph type="body" idx="1"/>
          </p:nvPr>
        </p:nvSpPr>
        <p:spPr>
          <a:xfrm>
            <a:off x="767408" y="2924944"/>
            <a:ext cx="3096416" cy="2736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, 50% diagram">
  <p:cSld name="Text, 50% diagram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/>
        </p:nvSpPr>
        <p:spPr>
          <a:xfrm>
            <a:off x="13987463" y="694372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4"/>
          <p:cNvSpPr>
            <a:spLocks noGrp="1"/>
          </p:cNvSpPr>
          <p:nvPr>
            <p:ph type="chart" idx="2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title"/>
          </p:nvPr>
        </p:nvSpPr>
        <p:spPr>
          <a:xfrm>
            <a:off x="767409" y="1268760"/>
            <a:ext cx="4824536" cy="1368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24"/>
          <p:cNvSpPr txBox="1">
            <a:spLocks noGrp="1"/>
          </p:cNvSpPr>
          <p:nvPr>
            <p:ph type="body" idx="1"/>
          </p:nvPr>
        </p:nvSpPr>
        <p:spPr>
          <a:xfrm>
            <a:off x="767408" y="2708920"/>
            <a:ext cx="4824338" cy="2952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Rubrik 1">
  <p:cSld name="1_Rubrik 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>
            <a:spLocks noGrp="1"/>
          </p:cNvSpPr>
          <p:nvPr>
            <p:ph type="pic" idx="2"/>
          </p:nvPr>
        </p:nvSpPr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79672" y="227687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79463" y="3645024"/>
            <a:ext cx="7764462" cy="8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ubrik 1">
  <p:cSld name="Rubrik 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 descr="A picture containing street, room, table, city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6697" y="-22480"/>
            <a:ext cx="12408661" cy="6979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424" y="6021288"/>
            <a:ext cx="1725410" cy="36004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79672" y="227687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779463" y="3645024"/>
            <a:ext cx="7764462" cy="8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ubrik 3">
  <p:cSld name="Rubrik 3">
    <p:bg>
      <p:bgPr>
        <a:solidFill>
          <a:schemeClr val="lt2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 descr="A picture containing sitting, photo, bed, whit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424" y="6021288"/>
            <a:ext cx="1725410" cy="36004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779463" y="3645024"/>
            <a:ext cx="7764462" cy="8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79672" y="227687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ubrik 4">
  <p:cSld name="Rubrik 4">
    <p:bg>
      <p:bgPr>
        <a:solidFill>
          <a:srgbClr val="41B2C9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7" descr="A picture containing grass, outdoor, field, sitting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424" y="6021288"/>
            <a:ext cx="1725410" cy="36004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779463" y="3645024"/>
            <a:ext cx="7764462" cy="8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779672" y="227687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ubrik 5">
  <p:cSld name="Rubrik 5">
    <p:bg>
      <p:bgPr>
        <a:solidFill>
          <a:srgbClr val="41B2C9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 descr="A picture containing glass, holding, blurry, mirr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424" y="6021288"/>
            <a:ext cx="1725410" cy="36004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779463" y="3645024"/>
            <a:ext cx="7764462" cy="8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779672" y="227687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ubrik 6">
  <p:cSld name="Rubrik 6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 descr="A picture containing indoor, sitting, computer, tabl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1608" y="-60574"/>
            <a:ext cx="12476384" cy="7017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424" y="6021288"/>
            <a:ext cx="1725410" cy="36004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779463" y="3645024"/>
            <a:ext cx="7764462" cy="8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779672" y="227687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ubrik 7">
  <p:cSld name="Rubrik 7">
    <p:bg>
      <p:bgPr>
        <a:solidFill>
          <a:schemeClr val="lt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779672" y="2060848"/>
            <a:ext cx="10515600" cy="151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779463" y="3645024"/>
            <a:ext cx="7764462" cy="8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1B2C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1B2C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1B2C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1B2C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1B2C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1B2C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1B2C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1B2C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1B2C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1B2C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2" name="Google Shape;5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6093296"/>
            <a:ext cx="1426268" cy="297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8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53308" y="6093296"/>
            <a:ext cx="1426268" cy="29769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3702">
          <p15:clr>
            <a:srgbClr val="F26B43"/>
          </p15:clr>
        </p15:guide>
        <p15:guide id="3" pos="52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5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16.sv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>
            <a:spLocks noGrp="1"/>
          </p:cNvSpPr>
          <p:nvPr>
            <p:ph type="title"/>
          </p:nvPr>
        </p:nvSpPr>
        <p:spPr>
          <a:xfrm>
            <a:off x="779672" y="227687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SE"/>
              <a:t>Projektfaser</a:t>
            </a:r>
            <a:endParaRPr/>
          </a:p>
        </p:txBody>
      </p:sp>
      <p:sp>
        <p:nvSpPr>
          <p:cNvPr id="121" name="Google Shape;121;p25"/>
          <p:cNvSpPr txBox="1">
            <a:spLocks noGrp="1"/>
          </p:cNvSpPr>
          <p:nvPr>
            <p:ph type="body" idx="1"/>
          </p:nvPr>
        </p:nvSpPr>
        <p:spPr>
          <a:xfrm>
            <a:off x="779463" y="3645024"/>
            <a:ext cx="7764462" cy="8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SE"/>
              <a:t>Decerno:s projektfaser inom Data Science / Artificiell Intelligens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>
            <a:spLocks noGrp="1"/>
          </p:cNvSpPr>
          <p:nvPr>
            <p:ph type="title"/>
          </p:nvPr>
        </p:nvSpPr>
        <p:spPr>
          <a:xfrm>
            <a:off x="795209" y="441066"/>
            <a:ext cx="58002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4000"/>
              <a:buFont typeface="Arial"/>
              <a:buNone/>
            </a:pPr>
            <a:r>
              <a:rPr lang="en-SE" dirty="0"/>
              <a:t>Steg 1 - förstudie (60h)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4000"/>
              <a:buFont typeface="Arial"/>
              <a:buNone/>
            </a:pPr>
            <a:endParaRPr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DC910648-BD7B-B6AB-1BEA-BB72FE1BB4F3}"/>
              </a:ext>
            </a:extLst>
          </p:cNvPr>
          <p:cNvSpPr/>
          <p:nvPr/>
        </p:nvSpPr>
        <p:spPr>
          <a:xfrm>
            <a:off x="795209" y="2500272"/>
            <a:ext cx="1591389" cy="1857456"/>
          </a:xfrm>
          <a:prstGeom prst="roundRect">
            <a:avLst>
              <a:gd name="adj" fmla="val 4744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S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S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S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Presentation av företaget och dess verksamhet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ECFD18FF-539D-94D3-DF78-179A112309EB}"/>
              </a:ext>
            </a:extLst>
          </p:cNvPr>
          <p:cNvSpPr/>
          <p:nvPr/>
        </p:nvSpPr>
        <p:spPr>
          <a:xfrm>
            <a:off x="3238270" y="2500272"/>
            <a:ext cx="1591389" cy="1857456"/>
          </a:xfrm>
          <a:prstGeom prst="roundRect">
            <a:avLst>
              <a:gd name="adj" fmla="val 4744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E" dirty="0">
              <a:solidFill>
                <a:schemeClr val="bg1"/>
              </a:solidFill>
            </a:endParaRPr>
          </a:p>
          <a:p>
            <a:endParaRPr lang="en-SE" dirty="0">
              <a:solidFill>
                <a:schemeClr val="bg1"/>
              </a:solidFill>
            </a:endParaRPr>
          </a:p>
          <a:p>
            <a:endParaRPr lang="en-SE" dirty="0">
              <a:solidFill>
                <a:schemeClr val="bg1"/>
              </a:solidFill>
            </a:endParaRPr>
          </a:p>
          <a:p>
            <a:r>
              <a:rPr lang="en-SE" sz="1200" dirty="0">
                <a:solidFill>
                  <a:schemeClr val="bg1"/>
                </a:solidFill>
              </a:rPr>
              <a:t>Få förståelse för kundens arbetsprocess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6EBC9B1B-1FAF-F06E-571D-8614249EEC3B}"/>
              </a:ext>
            </a:extLst>
          </p:cNvPr>
          <p:cNvSpPr/>
          <p:nvPr/>
        </p:nvSpPr>
        <p:spPr>
          <a:xfrm>
            <a:off x="5681331" y="2500272"/>
            <a:ext cx="1591389" cy="1857456"/>
          </a:xfrm>
          <a:prstGeom prst="roundRect">
            <a:avLst>
              <a:gd name="adj" fmla="val 4744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S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S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S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Identifiera 1 – 3 </a:t>
            </a:r>
            <a:r>
              <a:rPr lang="en-S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case</a:t>
            </a:r>
            <a:r>
              <a:rPr lang="en-S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för utvärdering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2130A0EB-F53E-4D6F-FE08-0EA496173C62}"/>
              </a:ext>
            </a:extLst>
          </p:cNvPr>
          <p:cNvSpPr/>
          <p:nvPr/>
        </p:nvSpPr>
        <p:spPr>
          <a:xfrm>
            <a:off x="9118305" y="1911576"/>
            <a:ext cx="1591389" cy="586934"/>
          </a:xfrm>
          <a:prstGeom prst="roundRect">
            <a:avLst>
              <a:gd name="adj" fmla="val 4744"/>
            </a:avLst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b="1" dirty="0">
                <a:solidFill>
                  <a:schemeClr val="bg1"/>
                </a:solidFill>
              </a:rPr>
              <a:t>Case 1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18E66CBD-DD21-EC0B-3036-FD8833F36CE7}"/>
              </a:ext>
            </a:extLst>
          </p:cNvPr>
          <p:cNvSpPr/>
          <p:nvPr/>
        </p:nvSpPr>
        <p:spPr>
          <a:xfrm>
            <a:off x="9118305" y="2987918"/>
            <a:ext cx="1591389" cy="586934"/>
          </a:xfrm>
          <a:prstGeom prst="roundRect">
            <a:avLst>
              <a:gd name="adj" fmla="val 4744"/>
            </a:avLst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b="1" dirty="0">
                <a:solidFill>
                  <a:schemeClr val="bg1"/>
                </a:solidFill>
              </a:rPr>
              <a:t>Case 2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EA84FE78-477A-21D2-2DAB-2625869365E0}"/>
              </a:ext>
            </a:extLst>
          </p:cNvPr>
          <p:cNvSpPr/>
          <p:nvPr/>
        </p:nvSpPr>
        <p:spPr>
          <a:xfrm>
            <a:off x="9157270" y="4064260"/>
            <a:ext cx="1591389" cy="586934"/>
          </a:xfrm>
          <a:prstGeom prst="roundRect">
            <a:avLst>
              <a:gd name="adj" fmla="val 4744"/>
            </a:avLst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b="1" dirty="0">
                <a:solidFill>
                  <a:schemeClr val="bg1"/>
                </a:solidFill>
              </a:rPr>
              <a:t>Case 3</a:t>
            </a:r>
          </a:p>
        </p:txBody>
      </p:sp>
      <p:sp>
        <p:nvSpPr>
          <p:cNvPr id="97" name="Right Arrow 96">
            <a:extLst>
              <a:ext uri="{FF2B5EF4-FFF2-40B4-BE49-F238E27FC236}">
                <a16:creationId xmlns:a16="http://schemas.microsoft.com/office/drawing/2014/main" id="{6DD80EFC-6F69-4F18-006A-4AAABEA16367}"/>
              </a:ext>
            </a:extLst>
          </p:cNvPr>
          <p:cNvSpPr/>
          <p:nvPr/>
        </p:nvSpPr>
        <p:spPr>
          <a:xfrm>
            <a:off x="2532470" y="3281385"/>
            <a:ext cx="569844" cy="383687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98" name="Right Arrow 97">
            <a:extLst>
              <a:ext uri="{FF2B5EF4-FFF2-40B4-BE49-F238E27FC236}">
                <a16:creationId xmlns:a16="http://schemas.microsoft.com/office/drawing/2014/main" id="{3A08EEB0-2345-0354-AC11-E56CC6FA2FE4}"/>
              </a:ext>
            </a:extLst>
          </p:cNvPr>
          <p:cNvSpPr/>
          <p:nvPr/>
        </p:nvSpPr>
        <p:spPr>
          <a:xfrm>
            <a:off x="4980198" y="3293992"/>
            <a:ext cx="569844" cy="383687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B69E1767-8258-0868-3382-A48B9F35FBC1}"/>
              </a:ext>
            </a:extLst>
          </p:cNvPr>
          <p:cNvSpPr/>
          <p:nvPr/>
        </p:nvSpPr>
        <p:spPr>
          <a:xfrm>
            <a:off x="7693597" y="3089542"/>
            <a:ext cx="1003830" cy="383687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101" name="Right Arrow 100">
            <a:extLst>
              <a:ext uri="{FF2B5EF4-FFF2-40B4-BE49-F238E27FC236}">
                <a16:creationId xmlns:a16="http://schemas.microsoft.com/office/drawing/2014/main" id="{AA77B848-8270-DF11-F856-664F667319DA}"/>
              </a:ext>
            </a:extLst>
          </p:cNvPr>
          <p:cNvSpPr/>
          <p:nvPr/>
        </p:nvSpPr>
        <p:spPr>
          <a:xfrm rot="20487540">
            <a:off x="7693596" y="2372965"/>
            <a:ext cx="1003830" cy="383687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102" name="Right Arrow 101">
            <a:extLst>
              <a:ext uri="{FF2B5EF4-FFF2-40B4-BE49-F238E27FC236}">
                <a16:creationId xmlns:a16="http://schemas.microsoft.com/office/drawing/2014/main" id="{3AF6320B-CB38-C840-1AD8-8356B4DAC879}"/>
              </a:ext>
            </a:extLst>
          </p:cNvPr>
          <p:cNvSpPr/>
          <p:nvPr/>
        </p:nvSpPr>
        <p:spPr>
          <a:xfrm rot="1112460" flipV="1">
            <a:off x="7693596" y="3824397"/>
            <a:ext cx="1003830" cy="383687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pic>
        <p:nvPicPr>
          <p:cNvPr id="112" name="Graphic 111">
            <a:extLst>
              <a:ext uri="{FF2B5EF4-FFF2-40B4-BE49-F238E27FC236}">
                <a16:creationId xmlns:a16="http://schemas.microsoft.com/office/drawing/2014/main" id="{A406F32A-03D9-E982-8014-1844403B05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69647" y="2622017"/>
            <a:ext cx="626089" cy="626089"/>
          </a:xfrm>
          <a:prstGeom prst="rect">
            <a:avLst/>
          </a:prstGeom>
        </p:spPr>
      </p:pic>
      <p:pic>
        <p:nvPicPr>
          <p:cNvPr id="114" name="Graphic 113">
            <a:extLst>
              <a:ext uri="{FF2B5EF4-FFF2-40B4-BE49-F238E27FC236}">
                <a16:creationId xmlns:a16="http://schemas.microsoft.com/office/drawing/2014/main" id="{E1BA113B-F0C0-E427-CE29-2006E08697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32734" y="2655295"/>
            <a:ext cx="626090" cy="626090"/>
          </a:xfrm>
          <a:prstGeom prst="rect">
            <a:avLst/>
          </a:prstGeom>
        </p:spPr>
      </p:pic>
      <p:pic>
        <p:nvPicPr>
          <p:cNvPr id="119" name="Graphic 118">
            <a:extLst>
              <a:ext uri="{FF2B5EF4-FFF2-40B4-BE49-F238E27FC236}">
                <a16:creationId xmlns:a16="http://schemas.microsoft.com/office/drawing/2014/main" id="{11A31138-1DB5-0C66-A8A8-D981A7D2E1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26585" y="2655295"/>
            <a:ext cx="626090" cy="62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887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>
            <a:spLocks noGrp="1"/>
          </p:cNvSpPr>
          <p:nvPr>
            <p:ph type="title"/>
          </p:nvPr>
        </p:nvSpPr>
        <p:spPr>
          <a:xfrm>
            <a:off x="795209" y="441066"/>
            <a:ext cx="58002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4000"/>
              <a:buFont typeface="Arial"/>
              <a:buNone/>
            </a:pPr>
            <a:r>
              <a:rPr lang="en-SE" dirty="0"/>
              <a:t>Steg 1 - förstudie (60h)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4000"/>
              <a:buFont typeface="Arial"/>
              <a:buNone/>
            </a:pPr>
            <a:endParaRPr dirty="0"/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6EBC9B1B-1FAF-F06E-571D-8614249EEC3B}"/>
              </a:ext>
            </a:extLst>
          </p:cNvPr>
          <p:cNvSpPr/>
          <p:nvPr/>
        </p:nvSpPr>
        <p:spPr>
          <a:xfrm>
            <a:off x="4290630" y="2500272"/>
            <a:ext cx="1591389" cy="1857456"/>
          </a:xfrm>
          <a:prstGeom prst="roundRect">
            <a:avLst>
              <a:gd name="adj" fmla="val 4744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S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S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S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Var finns tillgänglig data? Vilken kvalitet på datat?</a:t>
            </a:r>
          </a:p>
        </p:txBody>
      </p:sp>
      <p:sp>
        <p:nvSpPr>
          <p:cNvPr id="98" name="Right Arrow 97">
            <a:extLst>
              <a:ext uri="{FF2B5EF4-FFF2-40B4-BE49-F238E27FC236}">
                <a16:creationId xmlns:a16="http://schemas.microsoft.com/office/drawing/2014/main" id="{3A08EEB0-2345-0354-AC11-E56CC6FA2FE4}"/>
              </a:ext>
            </a:extLst>
          </p:cNvPr>
          <p:cNvSpPr/>
          <p:nvPr/>
        </p:nvSpPr>
        <p:spPr>
          <a:xfrm>
            <a:off x="6093757" y="3252888"/>
            <a:ext cx="569844" cy="383687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B69E1767-8258-0868-3382-A48B9F35FBC1}"/>
              </a:ext>
            </a:extLst>
          </p:cNvPr>
          <p:cNvSpPr/>
          <p:nvPr/>
        </p:nvSpPr>
        <p:spPr>
          <a:xfrm>
            <a:off x="2758000" y="3089542"/>
            <a:ext cx="1003830" cy="383687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101" name="Right Arrow 100">
            <a:extLst>
              <a:ext uri="{FF2B5EF4-FFF2-40B4-BE49-F238E27FC236}">
                <a16:creationId xmlns:a16="http://schemas.microsoft.com/office/drawing/2014/main" id="{AA77B848-8270-DF11-F856-664F667319DA}"/>
              </a:ext>
            </a:extLst>
          </p:cNvPr>
          <p:cNvSpPr/>
          <p:nvPr/>
        </p:nvSpPr>
        <p:spPr>
          <a:xfrm rot="1112460" flipV="1">
            <a:off x="2757999" y="2372965"/>
            <a:ext cx="1003830" cy="383687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102" name="Right Arrow 101">
            <a:extLst>
              <a:ext uri="{FF2B5EF4-FFF2-40B4-BE49-F238E27FC236}">
                <a16:creationId xmlns:a16="http://schemas.microsoft.com/office/drawing/2014/main" id="{3AF6320B-CB38-C840-1AD8-8356B4DAC879}"/>
              </a:ext>
            </a:extLst>
          </p:cNvPr>
          <p:cNvSpPr/>
          <p:nvPr/>
        </p:nvSpPr>
        <p:spPr>
          <a:xfrm rot="20487540">
            <a:off x="2757999" y="3824397"/>
            <a:ext cx="1003830" cy="383687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11A31138-1DB5-0C66-A8A8-D981A7D2E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77138" y="2652652"/>
            <a:ext cx="626090" cy="626090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3C339EA-2792-067C-D53D-487219A55480}"/>
              </a:ext>
            </a:extLst>
          </p:cNvPr>
          <p:cNvSpPr/>
          <p:nvPr/>
        </p:nvSpPr>
        <p:spPr>
          <a:xfrm>
            <a:off x="795209" y="1908933"/>
            <a:ext cx="1591389" cy="586934"/>
          </a:xfrm>
          <a:prstGeom prst="roundRect">
            <a:avLst>
              <a:gd name="adj" fmla="val 4744"/>
            </a:avLst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b="1" dirty="0">
                <a:solidFill>
                  <a:schemeClr val="bg1"/>
                </a:solidFill>
              </a:rPr>
              <a:t>Case 1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89159D4-2B8E-AC2C-7D8F-1952910E2497}"/>
              </a:ext>
            </a:extLst>
          </p:cNvPr>
          <p:cNvSpPr/>
          <p:nvPr/>
        </p:nvSpPr>
        <p:spPr>
          <a:xfrm>
            <a:off x="795209" y="2985275"/>
            <a:ext cx="1591389" cy="586934"/>
          </a:xfrm>
          <a:prstGeom prst="roundRect">
            <a:avLst>
              <a:gd name="adj" fmla="val 4744"/>
            </a:avLst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b="1" dirty="0">
                <a:solidFill>
                  <a:schemeClr val="bg1"/>
                </a:solidFill>
              </a:rPr>
              <a:t>Case 2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F13826A-FCFE-54F9-8E58-FD351364C662}"/>
              </a:ext>
            </a:extLst>
          </p:cNvPr>
          <p:cNvSpPr/>
          <p:nvPr/>
        </p:nvSpPr>
        <p:spPr>
          <a:xfrm>
            <a:off x="834174" y="4061617"/>
            <a:ext cx="1591389" cy="586934"/>
          </a:xfrm>
          <a:prstGeom prst="roundRect">
            <a:avLst>
              <a:gd name="adj" fmla="val 4744"/>
            </a:avLst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b="1" dirty="0">
                <a:solidFill>
                  <a:schemeClr val="bg1"/>
                </a:solidFill>
              </a:rPr>
              <a:t>Case 3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1F04AF7-3F7B-C24E-AF97-AA4DA5B222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08317" y="2626799"/>
            <a:ext cx="626089" cy="626089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7DE64FC-3682-0900-A5E6-7AA21C1FE2DB}"/>
              </a:ext>
            </a:extLst>
          </p:cNvPr>
          <p:cNvSpPr/>
          <p:nvPr/>
        </p:nvSpPr>
        <p:spPr>
          <a:xfrm>
            <a:off x="6879825" y="2503963"/>
            <a:ext cx="1591389" cy="1857456"/>
          </a:xfrm>
          <a:prstGeom prst="roundRect">
            <a:avLst>
              <a:gd name="adj" fmla="val 4744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E" dirty="0">
              <a:solidFill>
                <a:schemeClr val="bg1"/>
              </a:solidFill>
            </a:endParaRPr>
          </a:p>
          <a:p>
            <a:endParaRPr lang="en-SE" dirty="0">
              <a:solidFill>
                <a:schemeClr val="bg1"/>
              </a:solidFill>
            </a:endParaRPr>
          </a:p>
          <a:p>
            <a:endParaRPr lang="en-SE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V</a:t>
            </a:r>
            <a:r>
              <a:rPr lang="en-SE" sz="1200" dirty="0">
                <a:solidFill>
                  <a:schemeClr val="bg1"/>
                </a:solidFill>
              </a:rPr>
              <a:t>ilket case har bäst förutsät- tningar, tillgänglig data med god kvalitet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5FD4DDF-BB98-FEF2-B2FC-6866691E5B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90183" y="2626799"/>
            <a:ext cx="626090" cy="62609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3A15A14-EE8C-3190-2E5A-0C6355323797}"/>
              </a:ext>
            </a:extLst>
          </p:cNvPr>
          <p:cNvSpPr/>
          <p:nvPr/>
        </p:nvSpPr>
        <p:spPr>
          <a:xfrm>
            <a:off x="9562216" y="2503963"/>
            <a:ext cx="1591389" cy="1857456"/>
          </a:xfrm>
          <a:prstGeom prst="roundRect">
            <a:avLst>
              <a:gd name="adj" fmla="val 4744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S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S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S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Dokumentation och förslag på genomförande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AA99F49-B680-3331-84E1-252D88683C2B}"/>
              </a:ext>
            </a:extLst>
          </p:cNvPr>
          <p:cNvSpPr/>
          <p:nvPr/>
        </p:nvSpPr>
        <p:spPr>
          <a:xfrm>
            <a:off x="8742559" y="3278742"/>
            <a:ext cx="569844" cy="383687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697C293-7679-6E21-6C0B-73E0DB5AF9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28435" y="2593251"/>
            <a:ext cx="626090" cy="62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205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>
            <a:spLocks noGrp="1"/>
          </p:cNvSpPr>
          <p:nvPr>
            <p:ph type="title"/>
          </p:nvPr>
        </p:nvSpPr>
        <p:spPr>
          <a:xfrm>
            <a:off x="795208" y="441066"/>
            <a:ext cx="8767007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4000"/>
              <a:buFont typeface="Arial"/>
              <a:buNone/>
            </a:pPr>
            <a:r>
              <a:rPr lang="en-SE" dirty="0"/>
              <a:t>Steg 2 - utförande (200h)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4000"/>
              <a:buFont typeface="Arial"/>
              <a:buNone/>
            </a:pPr>
            <a:endParaRPr dirty="0"/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6EBC9B1B-1FAF-F06E-571D-8614249EEC3B}"/>
              </a:ext>
            </a:extLst>
          </p:cNvPr>
          <p:cNvSpPr/>
          <p:nvPr/>
        </p:nvSpPr>
        <p:spPr>
          <a:xfrm>
            <a:off x="4290630" y="2500272"/>
            <a:ext cx="1591389" cy="1857456"/>
          </a:xfrm>
          <a:prstGeom prst="roundRect">
            <a:avLst>
              <a:gd name="adj" fmla="val 4744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S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Lagring av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Access till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Lagringskapacitet</a:t>
            </a:r>
          </a:p>
        </p:txBody>
      </p:sp>
      <p:sp>
        <p:nvSpPr>
          <p:cNvPr id="98" name="Right Arrow 97">
            <a:extLst>
              <a:ext uri="{FF2B5EF4-FFF2-40B4-BE49-F238E27FC236}">
                <a16:creationId xmlns:a16="http://schemas.microsoft.com/office/drawing/2014/main" id="{3A08EEB0-2345-0354-AC11-E56CC6FA2FE4}"/>
              </a:ext>
            </a:extLst>
          </p:cNvPr>
          <p:cNvSpPr/>
          <p:nvPr/>
        </p:nvSpPr>
        <p:spPr>
          <a:xfrm>
            <a:off x="6093757" y="3275490"/>
            <a:ext cx="569844" cy="383687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B69E1767-8258-0868-3382-A48B9F35FBC1}"/>
              </a:ext>
            </a:extLst>
          </p:cNvPr>
          <p:cNvSpPr/>
          <p:nvPr/>
        </p:nvSpPr>
        <p:spPr>
          <a:xfrm>
            <a:off x="2851560" y="3168522"/>
            <a:ext cx="1003830" cy="383687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101" name="Right Arrow 100">
            <a:extLst>
              <a:ext uri="{FF2B5EF4-FFF2-40B4-BE49-F238E27FC236}">
                <a16:creationId xmlns:a16="http://schemas.microsoft.com/office/drawing/2014/main" id="{AA77B848-8270-DF11-F856-664F667319DA}"/>
              </a:ext>
            </a:extLst>
          </p:cNvPr>
          <p:cNvSpPr/>
          <p:nvPr/>
        </p:nvSpPr>
        <p:spPr>
          <a:xfrm rot="1112460" flipV="1">
            <a:off x="2851559" y="2451945"/>
            <a:ext cx="1003830" cy="383687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102" name="Right Arrow 101">
            <a:extLst>
              <a:ext uri="{FF2B5EF4-FFF2-40B4-BE49-F238E27FC236}">
                <a16:creationId xmlns:a16="http://schemas.microsoft.com/office/drawing/2014/main" id="{3AF6320B-CB38-C840-1AD8-8356B4DAC879}"/>
              </a:ext>
            </a:extLst>
          </p:cNvPr>
          <p:cNvSpPr/>
          <p:nvPr/>
        </p:nvSpPr>
        <p:spPr>
          <a:xfrm rot="20487540">
            <a:off x="2851559" y="3903377"/>
            <a:ext cx="1003830" cy="383687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11A31138-1DB5-0C66-A8A8-D981A7D2E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77138" y="2652652"/>
            <a:ext cx="626090" cy="626090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3C339EA-2792-067C-D53D-487219A55480}"/>
              </a:ext>
            </a:extLst>
          </p:cNvPr>
          <p:cNvSpPr/>
          <p:nvPr/>
        </p:nvSpPr>
        <p:spPr>
          <a:xfrm>
            <a:off x="795209" y="1908933"/>
            <a:ext cx="1591389" cy="586934"/>
          </a:xfrm>
          <a:prstGeom prst="roundRect">
            <a:avLst>
              <a:gd name="adj" fmla="val 4744"/>
            </a:avLst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b="1" dirty="0">
                <a:solidFill>
                  <a:schemeClr val="bg1"/>
                </a:solidFill>
              </a:rPr>
              <a:t>Case 1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89159D4-2B8E-AC2C-7D8F-1952910E2497}"/>
              </a:ext>
            </a:extLst>
          </p:cNvPr>
          <p:cNvSpPr/>
          <p:nvPr/>
        </p:nvSpPr>
        <p:spPr>
          <a:xfrm>
            <a:off x="795209" y="2985275"/>
            <a:ext cx="1591389" cy="586934"/>
          </a:xfrm>
          <a:prstGeom prst="roundRect">
            <a:avLst>
              <a:gd name="adj" fmla="val 4744"/>
            </a:avLst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b="1" dirty="0">
                <a:solidFill>
                  <a:schemeClr val="bg1"/>
                </a:solidFill>
              </a:rPr>
              <a:t>Case 2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F13826A-FCFE-54F9-8E58-FD351364C662}"/>
              </a:ext>
            </a:extLst>
          </p:cNvPr>
          <p:cNvSpPr/>
          <p:nvPr/>
        </p:nvSpPr>
        <p:spPr>
          <a:xfrm>
            <a:off x="834174" y="4061617"/>
            <a:ext cx="1591389" cy="586934"/>
          </a:xfrm>
          <a:prstGeom prst="roundRect">
            <a:avLst>
              <a:gd name="adj" fmla="val 4744"/>
            </a:avLst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b="1" dirty="0">
                <a:solidFill>
                  <a:schemeClr val="bg1"/>
                </a:solidFill>
              </a:rPr>
              <a:t>Case 3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7DE64FC-3682-0900-A5E6-7AA21C1FE2DB}"/>
              </a:ext>
            </a:extLst>
          </p:cNvPr>
          <p:cNvSpPr/>
          <p:nvPr/>
        </p:nvSpPr>
        <p:spPr>
          <a:xfrm>
            <a:off x="6879825" y="2503963"/>
            <a:ext cx="1591389" cy="1857456"/>
          </a:xfrm>
          <a:prstGeom prst="roundRect">
            <a:avLst>
              <a:gd name="adj" fmla="val 4744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E" dirty="0">
              <a:solidFill>
                <a:schemeClr val="bg1"/>
              </a:solidFill>
            </a:endParaRPr>
          </a:p>
          <a:p>
            <a:r>
              <a:rPr lang="sv-SE" sz="1200" dirty="0">
                <a:solidFill>
                  <a:schemeClr val="bg1"/>
                </a:solidFill>
              </a:rPr>
              <a:t>Förbered </a:t>
            </a:r>
            <a:r>
              <a:rPr lang="sv-SE" sz="1200" dirty="0" err="1">
                <a:solidFill>
                  <a:schemeClr val="bg1"/>
                </a:solidFill>
              </a:rPr>
              <a:t>dataset</a:t>
            </a:r>
            <a:r>
              <a:rPr lang="sv-SE" sz="1200" dirty="0">
                <a:solidFill>
                  <a:schemeClr val="bg1"/>
                </a:solidFill>
              </a:rPr>
              <a:t> till datamodell</a:t>
            </a:r>
            <a:endParaRPr lang="en-SE" sz="1200" dirty="0">
              <a:solidFill>
                <a:schemeClr val="bg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3A15A14-EE8C-3190-2E5A-0C6355323797}"/>
              </a:ext>
            </a:extLst>
          </p:cNvPr>
          <p:cNvSpPr/>
          <p:nvPr/>
        </p:nvSpPr>
        <p:spPr>
          <a:xfrm>
            <a:off x="9562216" y="2503963"/>
            <a:ext cx="1591389" cy="1857456"/>
          </a:xfrm>
          <a:prstGeom prst="roundRect">
            <a:avLst>
              <a:gd name="adj" fmla="val 4744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S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S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S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S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S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AI-modell: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Utveckling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Verifiering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Träning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Prediktion</a:t>
            </a:r>
            <a:br>
              <a:rPr lang="en-S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S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AA99F49-B680-3331-84E1-252D88683C2B}"/>
              </a:ext>
            </a:extLst>
          </p:cNvPr>
          <p:cNvSpPr/>
          <p:nvPr/>
        </p:nvSpPr>
        <p:spPr>
          <a:xfrm>
            <a:off x="8784259" y="3283673"/>
            <a:ext cx="569844" cy="383687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9C00EAC-80C4-1FBC-0AD1-050427FE5F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59636" y="2652652"/>
            <a:ext cx="680743" cy="68074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A22AF770-FD6E-C953-95C2-958EE94C12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0183" y="2644903"/>
            <a:ext cx="680743" cy="680743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862178F9-C3E4-C19F-2B5A-6153B0D9B0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44865" y="2649400"/>
            <a:ext cx="626090" cy="62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734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>
            <a:spLocks noGrp="1"/>
          </p:cNvSpPr>
          <p:nvPr>
            <p:ph type="title"/>
          </p:nvPr>
        </p:nvSpPr>
        <p:spPr>
          <a:xfrm>
            <a:off x="795208" y="441066"/>
            <a:ext cx="7345181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4000"/>
              <a:buFont typeface="Arial"/>
              <a:buNone/>
            </a:pPr>
            <a:r>
              <a:rPr lang="en-SE" dirty="0"/>
              <a:t>Steg 3 - </a:t>
            </a:r>
            <a:r>
              <a:rPr lang="sv-SE" dirty="0"/>
              <a:t>Implementation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4000"/>
              <a:buFont typeface="Arial"/>
              <a:buNone/>
            </a:pPr>
            <a:endParaRPr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DC910648-BD7B-B6AB-1BEA-BB72FE1BB4F3}"/>
              </a:ext>
            </a:extLst>
          </p:cNvPr>
          <p:cNvSpPr/>
          <p:nvPr/>
        </p:nvSpPr>
        <p:spPr>
          <a:xfrm>
            <a:off x="795209" y="2500272"/>
            <a:ext cx="1591389" cy="1857456"/>
          </a:xfrm>
          <a:prstGeom prst="roundRect">
            <a:avLst>
              <a:gd name="adj" fmla="val 4744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S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AI-modell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ECFD18FF-539D-94D3-DF78-179A112309EB}"/>
              </a:ext>
            </a:extLst>
          </p:cNvPr>
          <p:cNvSpPr/>
          <p:nvPr/>
        </p:nvSpPr>
        <p:spPr>
          <a:xfrm>
            <a:off x="3238270" y="2500272"/>
            <a:ext cx="1591389" cy="1857456"/>
          </a:xfrm>
          <a:prstGeom prst="roundRect">
            <a:avLst>
              <a:gd name="adj" fmla="val 4744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E" dirty="0">
              <a:solidFill>
                <a:schemeClr val="bg1"/>
              </a:solidFill>
            </a:endParaRPr>
          </a:p>
          <a:p>
            <a:endParaRPr lang="en-SE" dirty="0">
              <a:solidFill>
                <a:schemeClr val="bg1"/>
              </a:solidFill>
            </a:endParaRPr>
          </a:p>
          <a:p>
            <a:endParaRPr lang="en-SE" dirty="0">
              <a:solidFill>
                <a:schemeClr val="bg1"/>
              </a:solidFill>
            </a:endParaRPr>
          </a:p>
          <a:p>
            <a:r>
              <a:rPr lang="en-SE" sz="1200" dirty="0">
                <a:solidFill>
                  <a:schemeClr val="bg1"/>
                </a:solidFill>
              </a:rPr>
              <a:t>Hur vill vi implementera / presentera  AI-modellens resultat?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2130A0EB-F53E-4D6F-FE08-0EA496173C62}"/>
              </a:ext>
            </a:extLst>
          </p:cNvPr>
          <p:cNvSpPr/>
          <p:nvPr/>
        </p:nvSpPr>
        <p:spPr>
          <a:xfrm>
            <a:off x="6604124" y="2059190"/>
            <a:ext cx="1591389" cy="586934"/>
          </a:xfrm>
          <a:prstGeom prst="roundRect">
            <a:avLst>
              <a:gd name="adj" fmla="val 4744"/>
            </a:avLst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b="1" dirty="0">
                <a:solidFill>
                  <a:schemeClr val="bg1"/>
                </a:solidFill>
              </a:rPr>
              <a:t>Dockerlösning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18E66CBD-DD21-EC0B-3036-FD8833F36CE7}"/>
              </a:ext>
            </a:extLst>
          </p:cNvPr>
          <p:cNvSpPr/>
          <p:nvPr/>
        </p:nvSpPr>
        <p:spPr>
          <a:xfrm>
            <a:off x="6604124" y="3135532"/>
            <a:ext cx="1591389" cy="586934"/>
          </a:xfrm>
          <a:prstGeom prst="roundRect">
            <a:avLst>
              <a:gd name="adj" fmla="val 4744"/>
            </a:avLst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b="1" dirty="0">
                <a:solidFill>
                  <a:schemeClr val="bg1"/>
                </a:solidFill>
              </a:rPr>
              <a:t>Webbgränssnitt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EA84FE78-477A-21D2-2DAB-2625869365E0}"/>
              </a:ext>
            </a:extLst>
          </p:cNvPr>
          <p:cNvSpPr/>
          <p:nvPr/>
        </p:nvSpPr>
        <p:spPr>
          <a:xfrm>
            <a:off x="6643089" y="4211874"/>
            <a:ext cx="1591389" cy="586934"/>
          </a:xfrm>
          <a:prstGeom prst="roundRect">
            <a:avLst>
              <a:gd name="adj" fmla="val 4744"/>
            </a:avLst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b="1" dirty="0">
                <a:solidFill>
                  <a:schemeClr val="bg1"/>
                </a:solidFill>
              </a:rPr>
              <a:t>BI-verktyg</a:t>
            </a:r>
          </a:p>
        </p:txBody>
      </p:sp>
      <p:sp>
        <p:nvSpPr>
          <p:cNvPr id="97" name="Right Arrow 96">
            <a:extLst>
              <a:ext uri="{FF2B5EF4-FFF2-40B4-BE49-F238E27FC236}">
                <a16:creationId xmlns:a16="http://schemas.microsoft.com/office/drawing/2014/main" id="{6DD80EFC-6F69-4F18-006A-4AAABEA16367}"/>
              </a:ext>
            </a:extLst>
          </p:cNvPr>
          <p:cNvSpPr/>
          <p:nvPr/>
        </p:nvSpPr>
        <p:spPr>
          <a:xfrm>
            <a:off x="2552206" y="3338511"/>
            <a:ext cx="569844" cy="383687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B69E1767-8258-0868-3382-A48B9F35FBC1}"/>
              </a:ext>
            </a:extLst>
          </p:cNvPr>
          <p:cNvSpPr/>
          <p:nvPr/>
        </p:nvSpPr>
        <p:spPr>
          <a:xfrm>
            <a:off x="5179416" y="3237156"/>
            <a:ext cx="1003830" cy="383687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101" name="Right Arrow 100">
            <a:extLst>
              <a:ext uri="{FF2B5EF4-FFF2-40B4-BE49-F238E27FC236}">
                <a16:creationId xmlns:a16="http://schemas.microsoft.com/office/drawing/2014/main" id="{AA77B848-8270-DF11-F856-664F667319DA}"/>
              </a:ext>
            </a:extLst>
          </p:cNvPr>
          <p:cNvSpPr/>
          <p:nvPr/>
        </p:nvSpPr>
        <p:spPr>
          <a:xfrm rot="20487540">
            <a:off x="5179415" y="2520579"/>
            <a:ext cx="1003830" cy="383687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102" name="Right Arrow 101">
            <a:extLst>
              <a:ext uri="{FF2B5EF4-FFF2-40B4-BE49-F238E27FC236}">
                <a16:creationId xmlns:a16="http://schemas.microsoft.com/office/drawing/2014/main" id="{3AF6320B-CB38-C840-1AD8-8356B4DAC879}"/>
              </a:ext>
            </a:extLst>
          </p:cNvPr>
          <p:cNvSpPr/>
          <p:nvPr/>
        </p:nvSpPr>
        <p:spPr>
          <a:xfrm rot="1112460" flipV="1">
            <a:off x="5179415" y="3972011"/>
            <a:ext cx="1003830" cy="383687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263F37B-1090-1127-0BF9-519E7F1CE1C9}"/>
              </a:ext>
            </a:extLst>
          </p:cNvPr>
          <p:cNvSpPr/>
          <p:nvPr/>
        </p:nvSpPr>
        <p:spPr>
          <a:xfrm>
            <a:off x="8753037" y="2059190"/>
            <a:ext cx="1591389" cy="2739618"/>
          </a:xfrm>
          <a:prstGeom prst="roundRect">
            <a:avLst>
              <a:gd name="adj" fmla="val 4744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E" sz="1200" dirty="0">
              <a:solidFill>
                <a:schemeClr val="bg1"/>
              </a:solidFill>
            </a:endParaRPr>
          </a:p>
          <a:p>
            <a:pPr algn="ctr"/>
            <a:br>
              <a:rPr lang="en-SE" sz="1200" dirty="0">
                <a:solidFill>
                  <a:schemeClr val="bg1"/>
                </a:solidFill>
              </a:rPr>
            </a:br>
            <a:r>
              <a:rPr lang="en-SE" sz="1200" dirty="0">
                <a:solidFill>
                  <a:schemeClr val="bg1"/>
                </a:solidFill>
              </a:rPr>
              <a:t>Support / </a:t>
            </a:r>
            <a:br>
              <a:rPr lang="en-SE" sz="1200" dirty="0">
                <a:solidFill>
                  <a:schemeClr val="bg1"/>
                </a:solidFill>
              </a:rPr>
            </a:br>
            <a:r>
              <a:rPr lang="en-SE" sz="1200" dirty="0">
                <a:solidFill>
                  <a:schemeClr val="bg1"/>
                </a:solidFill>
              </a:rPr>
              <a:t>Underhåll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4CD8D35-69C9-8F03-10CE-1DB0494833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35686" y="2712422"/>
            <a:ext cx="626089" cy="62608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5211753-C0A5-B5DB-AA19-5C0EB79758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81700" y="3314700"/>
            <a:ext cx="228600" cy="2286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8DED7E6-FC18-751B-A679-DDEE53242A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22840" y="2712422"/>
            <a:ext cx="524734" cy="524734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EA64C110-C328-12C7-3CA5-9BACA1C1AB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68666" y="2700671"/>
            <a:ext cx="530595" cy="53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21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SE"/>
          </a:p>
        </p:txBody>
      </p:sp>
      <p:pic>
        <p:nvPicPr>
          <p:cNvPr id="127" name="Google Shape;127;p26"/>
          <p:cNvPicPr preferRelativeResize="0"/>
          <p:nvPr/>
        </p:nvPicPr>
        <p:blipFill rotWithShape="1">
          <a:blip r:embed="rId3">
            <a:alphaModFix/>
          </a:blip>
          <a:srcRect l="7608" t="7763" r="7659" b="8308"/>
          <a:stretch/>
        </p:blipFill>
        <p:spPr>
          <a:xfrm>
            <a:off x="1735913" y="1729275"/>
            <a:ext cx="8720174" cy="398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6"/>
          <p:cNvSpPr txBox="1">
            <a:spLocks noGrp="1"/>
          </p:cNvSpPr>
          <p:nvPr>
            <p:ph type="title"/>
          </p:nvPr>
        </p:nvSpPr>
        <p:spPr>
          <a:xfrm>
            <a:off x="606950" y="456925"/>
            <a:ext cx="58002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4000"/>
              <a:buFont typeface="Arial"/>
              <a:buNone/>
            </a:pPr>
            <a:r>
              <a:rPr lang="en-SE"/>
              <a:t>Steg 1 - förstudie (60h)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40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SE"/>
          </a:p>
        </p:txBody>
      </p:sp>
      <p:pic>
        <p:nvPicPr>
          <p:cNvPr id="134" name="Google Shape;134;p27"/>
          <p:cNvPicPr preferRelativeResize="0"/>
          <p:nvPr/>
        </p:nvPicPr>
        <p:blipFill rotWithShape="1">
          <a:blip r:embed="rId3">
            <a:alphaModFix/>
          </a:blip>
          <a:srcRect l="2288" r="2345"/>
          <a:stretch/>
        </p:blipFill>
        <p:spPr>
          <a:xfrm>
            <a:off x="1575363" y="1638450"/>
            <a:ext cx="9041275" cy="398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7"/>
          <p:cNvSpPr txBox="1">
            <a:spLocks noGrp="1"/>
          </p:cNvSpPr>
          <p:nvPr>
            <p:ph type="title"/>
          </p:nvPr>
        </p:nvSpPr>
        <p:spPr>
          <a:xfrm>
            <a:off x="606950" y="456925"/>
            <a:ext cx="58002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4000"/>
              <a:buFont typeface="Arial"/>
              <a:buNone/>
            </a:pPr>
            <a:r>
              <a:rPr lang="en-SE"/>
              <a:t>Steg 1 - förstudie (60h)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40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>
            <a:spLocks noGrp="1"/>
          </p:cNvSpPr>
          <p:nvPr>
            <p:ph type="title"/>
          </p:nvPr>
        </p:nvSpPr>
        <p:spPr>
          <a:xfrm>
            <a:off x="606950" y="456925"/>
            <a:ext cx="66294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4000"/>
              <a:buFont typeface="Arial"/>
              <a:buNone/>
            </a:pPr>
            <a:r>
              <a:rPr lang="en-SE"/>
              <a:t>Steg 2 - utförande (200h)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4000"/>
              <a:buFont typeface="Arial"/>
              <a:buNone/>
            </a:pPr>
            <a:endParaRPr/>
          </a:p>
        </p:txBody>
      </p:sp>
      <p:pic>
        <p:nvPicPr>
          <p:cNvPr id="142" name="Google Shape;142;p28"/>
          <p:cNvPicPr preferRelativeResize="0"/>
          <p:nvPr/>
        </p:nvPicPr>
        <p:blipFill rotWithShape="1">
          <a:blip r:embed="rId3">
            <a:alphaModFix/>
          </a:blip>
          <a:srcRect l="1950" r="1950"/>
          <a:stretch/>
        </p:blipFill>
        <p:spPr>
          <a:xfrm>
            <a:off x="1575375" y="1631975"/>
            <a:ext cx="9041251" cy="399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SE"/>
          </a:p>
        </p:txBody>
      </p:sp>
      <p:sp>
        <p:nvSpPr>
          <p:cNvPr id="148" name="Google Shape;148;p29"/>
          <p:cNvSpPr txBox="1">
            <a:spLocks noGrp="1"/>
          </p:cNvSpPr>
          <p:nvPr>
            <p:ph type="title"/>
          </p:nvPr>
        </p:nvSpPr>
        <p:spPr>
          <a:xfrm>
            <a:off x="606950" y="456925"/>
            <a:ext cx="66294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4000"/>
              <a:buFont typeface="Arial"/>
              <a:buNone/>
            </a:pPr>
            <a:r>
              <a:rPr lang="en-SE"/>
              <a:t>Steg 3 - implementation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4000"/>
              <a:buFont typeface="Arial"/>
              <a:buNone/>
            </a:pPr>
            <a:endParaRPr/>
          </a:p>
        </p:txBody>
      </p:sp>
      <p:pic>
        <p:nvPicPr>
          <p:cNvPr id="149" name="Google Shape;149;p29"/>
          <p:cNvPicPr preferRelativeResize="0"/>
          <p:nvPr/>
        </p:nvPicPr>
        <p:blipFill rotWithShape="1">
          <a:blip r:embed="rId3">
            <a:alphaModFix/>
          </a:blip>
          <a:srcRect l="3914" r="2889"/>
          <a:stretch/>
        </p:blipFill>
        <p:spPr>
          <a:xfrm>
            <a:off x="2055513" y="1619700"/>
            <a:ext cx="8080975" cy="4018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ubriker">
  <a:themeElements>
    <a:clrScheme name="Decern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1B4C9"/>
      </a:accent1>
      <a:accent2>
        <a:srgbClr val="707173"/>
      </a:accent2>
      <a:accent3>
        <a:srgbClr val="005F83"/>
      </a:accent3>
      <a:accent4>
        <a:srgbClr val="C8102E"/>
      </a:accent4>
      <a:accent5>
        <a:srgbClr val="FF7F32"/>
      </a:accent5>
      <a:accent6>
        <a:srgbClr val="C3D6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ild och text">
  <a:themeElements>
    <a:clrScheme name="Decern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1B4C9"/>
      </a:accent1>
      <a:accent2>
        <a:srgbClr val="707173"/>
      </a:accent2>
      <a:accent3>
        <a:srgbClr val="005F83"/>
      </a:accent3>
      <a:accent4>
        <a:srgbClr val="C8102E"/>
      </a:accent4>
      <a:accent5>
        <a:srgbClr val="FF7F32"/>
      </a:accent5>
      <a:accent6>
        <a:srgbClr val="C3D6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161</Words>
  <Application>Microsoft Macintosh PowerPoint</Application>
  <PresentationFormat>Widescreen</PresentationFormat>
  <Paragraphs>72</Paragraphs>
  <Slides>9</Slides>
  <Notes>9</Notes>
  <HiddenSlides>4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Rubriker</vt:lpstr>
      <vt:lpstr>Bild och text</vt:lpstr>
      <vt:lpstr>Projektfaser</vt:lpstr>
      <vt:lpstr>Steg 1 - förstudie (60h) </vt:lpstr>
      <vt:lpstr>Steg 1 - förstudie (60h) </vt:lpstr>
      <vt:lpstr>Steg 2 - utförande (200h) </vt:lpstr>
      <vt:lpstr>Steg 3 - Implementation </vt:lpstr>
      <vt:lpstr>Steg 1 - förstudie (60h) </vt:lpstr>
      <vt:lpstr>Steg 1 - förstudie (60h) </vt:lpstr>
      <vt:lpstr>Steg 2 - utförande (200h) </vt:lpstr>
      <vt:lpstr>Steg 3 - implementation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Projektfaser</dc:title>
  <cp:lastModifiedBy>Fredrik Lundin</cp:lastModifiedBy>
  <cp:revision>3</cp:revision>
  <dcterms:modified xsi:type="dcterms:W3CDTF">2024-05-28T06:31:31Z</dcterms:modified>
</cp:coreProperties>
</file>