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sldIdLst>
    <p:sldId id="257" r:id="rId2"/>
    <p:sldId id="258" r:id="rId3"/>
    <p:sldId id="260" r:id="rId4"/>
    <p:sldId id="26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6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2A43-A9D0-4E05-9FE1-23B8B3B0FEF6}" type="datetimeFigureOut">
              <a:rPr lang="en-US" smtClean="0"/>
              <a:pPr/>
              <a:t>25/03/12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3BB8-67C3-44C4-A9E3-5652E06910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2A43-A9D0-4E05-9FE1-23B8B3B0FEF6}" type="datetimeFigureOut">
              <a:rPr lang="en-US" smtClean="0"/>
              <a:pPr/>
              <a:t>25/03/12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3BB8-67C3-44C4-A9E3-5652E06910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2A43-A9D0-4E05-9FE1-23B8B3B0FEF6}" type="datetimeFigureOut">
              <a:rPr lang="en-US" smtClean="0"/>
              <a:pPr/>
              <a:t>25/03/12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3BB8-67C3-44C4-A9E3-5652E06910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2A43-A9D0-4E05-9FE1-23B8B3B0FEF6}" type="datetimeFigureOut">
              <a:rPr lang="en-US" smtClean="0"/>
              <a:pPr/>
              <a:t>25/03/12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3BB8-67C3-44C4-A9E3-5652E06910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2A43-A9D0-4E05-9FE1-23B8B3B0FEF6}" type="datetimeFigureOut">
              <a:rPr lang="en-US" smtClean="0"/>
              <a:pPr/>
              <a:t>25/03/12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3BB8-67C3-44C4-A9E3-5652E06910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2A43-A9D0-4E05-9FE1-23B8B3B0FEF6}" type="datetimeFigureOut">
              <a:rPr lang="en-US" smtClean="0"/>
              <a:pPr/>
              <a:t>25/03/12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3BB8-67C3-44C4-A9E3-5652E06910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2A43-A9D0-4E05-9FE1-23B8B3B0FEF6}" type="datetimeFigureOut">
              <a:rPr lang="en-US" smtClean="0"/>
              <a:pPr/>
              <a:t>25/03/12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3BB8-67C3-44C4-A9E3-5652E06910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2A43-A9D0-4E05-9FE1-23B8B3B0FEF6}" type="datetimeFigureOut">
              <a:rPr lang="en-US" smtClean="0"/>
              <a:pPr/>
              <a:t>25/03/12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3BB8-67C3-44C4-A9E3-5652E06910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2A43-A9D0-4E05-9FE1-23B8B3B0FEF6}" type="datetimeFigureOut">
              <a:rPr lang="en-US" smtClean="0"/>
              <a:pPr/>
              <a:t>25/03/12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3BB8-67C3-44C4-A9E3-5652E06910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2A43-A9D0-4E05-9FE1-23B8B3B0FEF6}" type="datetimeFigureOut">
              <a:rPr lang="en-US" smtClean="0"/>
              <a:pPr/>
              <a:t>25/03/12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3BB8-67C3-44C4-A9E3-5652E06910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2A43-A9D0-4E05-9FE1-23B8B3B0FEF6}" type="datetimeFigureOut">
              <a:rPr lang="en-US" smtClean="0"/>
              <a:pPr/>
              <a:t>25/03/12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3BB8-67C3-44C4-A9E3-5652E06910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92A43-A9D0-4E05-9FE1-23B8B3B0FEF6}" type="datetimeFigureOut">
              <a:rPr lang="en-US" smtClean="0"/>
              <a:pPr/>
              <a:t>25/03/12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63BB8-67C3-44C4-A9E3-5652E069104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Media Latching</a:t>
            </a:r>
            <a:br>
              <a:rPr lang="en-US" dirty="0" smtClean="0"/>
            </a:br>
            <a:r>
              <a:rPr lang="en-US" dirty="0" smtClean="0"/>
              <a:t>draft-</a:t>
            </a:r>
            <a:r>
              <a:rPr lang="en-US" dirty="0" err="1" smtClean="0"/>
              <a:t>kaplan-mmusic-latching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Documents</a:t>
            </a:r>
            <a:r>
              <a:rPr lang="en-US" dirty="0" smtClean="0"/>
              <a:t> Media Latching</a:t>
            </a:r>
          </a:p>
          <a:p>
            <a:pPr lvl="1"/>
            <a:r>
              <a:rPr lang="en-US" dirty="0" smtClean="0"/>
              <a:t>Informational</a:t>
            </a:r>
          </a:p>
          <a:p>
            <a:pPr lvl="1"/>
            <a:r>
              <a:rPr lang="en-US" dirty="0" smtClean="0"/>
              <a:t>Meant to provide </a:t>
            </a:r>
            <a:r>
              <a:rPr lang="en-US" dirty="0" smtClean="0"/>
              <a:t>a </a:t>
            </a:r>
            <a:r>
              <a:rPr lang="en-US" dirty="0" smtClean="0"/>
              <a:t>ref for latching</a:t>
            </a:r>
            <a:r>
              <a:rPr lang="en-US" dirty="0" smtClean="0"/>
              <a:t> (and HNT)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Document</a:t>
            </a:r>
            <a:r>
              <a:rPr lang="en-US" dirty="0" smtClean="0"/>
              <a:t> </a:t>
            </a:r>
            <a:r>
              <a:rPr lang="en-US" dirty="0" smtClean="0"/>
              <a:t>common practice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Please review!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Signalling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Latching: Not a SIP exclusive</a:t>
            </a:r>
          </a:p>
          <a:p>
            <a:pPr lvl="1"/>
            <a:r>
              <a:rPr lang="fr-FR" dirty="0" smtClean="0"/>
              <a:t>XEP-0177</a:t>
            </a:r>
            <a:endParaRPr lang="fr-FR" dirty="0" smtClean="0"/>
          </a:p>
          <a:p>
            <a:pPr lvl="1"/>
            <a:r>
              <a:rPr lang="fr-FR" dirty="0" smtClean="0"/>
              <a:t>A</a:t>
            </a:r>
            <a:r>
              <a:rPr lang="en-US" dirty="0" smtClean="0"/>
              <a:t> SIP and </a:t>
            </a:r>
            <a:r>
              <a:rPr lang="en-US" dirty="0" smtClean="0"/>
              <a:t>XMPP example</a:t>
            </a:r>
          </a:p>
        </p:txBody>
      </p:sp>
      <p:sp>
        <p:nvSpPr>
          <p:cNvPr id="20" name="TextBox 3"/>
          <p:cNvSpPr txBox="1"/>
          <p:nvPr/>
        </p:nvSpPr>
        <p:spPr>
          <a:xfrm>
            <a:off x="1295400" y="4191000"/>
            <a:ext cx="1981200" cy="369332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SIP / XMPP UA</a:t>
            </a:r>
            <a:endParaRPr lang="en-US" b="1" dirty="0"/>
          </a:p>
        </p:txBody>
      </p:sp>
      <p:sp>
        <p:nvSpPr>
          <p:cNvPr id="21" name="TextBox 4"/>
          <p:cNvSpPr txBox="1"/>
          <p:nvPr/>
        </p:nvSpPr>
        <p:spPr>
          <a:xfrm>
            <a:off x="5334000" y="4191000"/>
            <a:ext cx="2590800" cy="369332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SBC / XMPP Server</a:t>
            </a:r>
            <a:endParaRPr lang="en-US" b="1" dirty="0"/>
          </a:p>
        </p:txBody>
      </p:sp>
      <p:cxnSp>
        <p:nvCxnSpPr>
          <p:cNvPr id="22" name="Straight Arrow Connector 6"/>
          <p:cNvCxnSpPr/>
          <p:nvPr/>
        </p:nvCxnSpPr>
        <p:spPr>
          <a:xfrm>
            <a:off x="2438400" y="5564188"/>
            <a:ext cx="4191000" cy="1588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8"/>
          <p:cNvCxnSpPr/>
          <p:nvPr/>
        </p:nvCxnSpPr>
        <p:spPr>
          <a:xfrm flipH="1">
            <a:off x="4114800" y="6324600"/>
            <a:ext cx="2514600" cy="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11"/>
          <p:cNvCxnSpPr/>
          <p:nvPr/>
        </p:nvCxnSpPr>
        <p:spPr>
          <a:xfrm rot="10800000">
            <a:off x="2362200" y="5106988"/>
            <a:ext cx="42672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14"/>
          <p:cNvSpPr txBox="1"/>
          <p:nvPr/>
        </p:nvSpPr>
        <p:spPr>
          <a:xfrm>
            <a:off x="2743200" y="51816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RTP sent to 10.1.1.1/12345</a:t>
            </a:r>
            <a:endParaRPr lang="en-US" dirty="0"/>
          </a:p>
        </p:txBody>
      </p:sp>
      <p:cxnSp>
        <p:nvCxnSpPr>
          <p:cNvPr id="29" name="Straight Connector 17"/>
          <p:cNvCxnSpPr>
            <a:stCxn id="20" idx="2"/>
          </p:cNvCxnSpPr>
          <p:nvPr/>
        </p:nvCxnSpPr>
        <p:spPr>
          <a:xfrm rot="5400000">
            <a:off x="1288779" y="5556771"/>
            <a:ext cx="1993661" cy="78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18"/>
          <p:cNvCxnSpPr/>
          <p:nvPr/>
        </p:nvCxnSpPr>
        <p:spPr>
          <a:xfrm>
            <a:off x="6629400" y="4572000"/>
            <a:ext cx="0" cy="199286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22"/>
          <p:cNvSpPr txBox="1"/>
          <p:nvPr/>
        </p:nvSpPr>
        <p:spPr>
          <a:xfrm>
            <a:off x="3657600" y="4191000"/>
            <a:ext cx="914400" cy="369332"/>
          </a:xfrm>
          <a:prstGeom prst="rect">
            <a:avLst/>
          </a:prstGeom>
          <a:gradFill flip="none" rotWithShape="1">
            <a:gsLst>
              <a:gs pos="1200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NAT</a:t>
            </a:r>
            <a:endParaRPr lang="en-US" b="1" dirty="0"/>
          </a:p>
        </p:txBody>
      </p:sp>
      <p:cxnSp>
        <p:nvCxnSpPr>
          <p:cNvPr id="32" name="Straight Connector 23"/>
          <p:cNvCxnSpPr/>
          <p:nvPr/>
        </p:nvCxnSpPr>
        <p:spPr>
          <a:xfrm>
            <a:off x="4114800" y="4572000"/>
            <a:ext cx="0" cy="199286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26"/>
          <p:cNvCxnSpPr/>
          <p:nvPr/>
        </p:nvCxnSpPr>
        <p:spPr>
          <a:xfrm rot="10800000">
            <a:off x="2362200" y="6478588"/>
            <a:ext cx="1752600" cy="1588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TextBox 12"/>
          <p:cNvSpPr txBox="1"/>
          <p:nvPr/>
        </p:nvSpPr>
        <p:spPr>
          <a:xfrm>
            <a:off x="5715000" y="4724400"/>
            <a:ext cx="21336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c=10.1.1.1/12345</a:t>
            </a:r>
            <a:endParaRPr lang="en-US" dirty="0"/>
          </a:p>
        </p:txBody>
      </p:sp>
      <p:sp>
        <p:nvSpPr>
          <p:cNvPr id="36" name="TextBox 15"/>
          <p:cNvSpPr txBox="1"/>
          <p:nvPr/>
        </p:nvSpPr>
        <p:spPr>
          <a:xfrm>
            <a:off x="5715000" y="5715000"/>
            <a:ext cx="21336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63500" dir="3660000" algn="ctr" rotWithShape="0">
              <a:srgbClr val="000000">
                <a:alpha val="90000"/>
              </a:srgbClr>
            </a:outerShdw>
          </a:effectLst>
          <a:scene3d>
            <a:camera prst="orthographicFront"/>
            <a:lightRig rig="threePt" dir="t"/>
          </a:scene3d>
          <a:sp3d prstMaterial="plastic">
            <a:bevelB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latch to source</a:t>
            </a:r>
            <a:endParaRPr lang="en-US" dirty="0"/>
          </a:p>
        </p:txBody>
      </p:sp>
      <p:sp>
        <p:nvSpPr>
          <p:cNvPr id="37" name="TextBox 33"/>
          <p:cNvSpPr txBox="1"/>
          <p:nvPr/>
        </p:nvSpPr>
        <p:spPr>
          <a:xfrm>
            <a:off x="3657600" y="4495800"/>
            <a:ext cx="281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. . . 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Security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Resource exhaustion</a:t>
            </a:r>
          </a:p>
          <a:p>
            <a:pPr lvl="1"/>
            <a:r>
              <a:rPr lang="en-GB" dirty="0" err="1" smtClean="0"/>
              <a:t>prob</a:t>
            </a:r>
            <a:r>
              <a:rPr lang="en-GB" dirty="0" smtClean="0"/>
              <a:t>: attacker could flood all relay ports to prevent calls from succeeding</a:t>
            </a:r>
          </a:p>
          <a:p>
            <a:pPr lvl="1"/>
            <a:r>
              <a:rPr lang="en-GB" dirty="0" smtClean="0"/>
              <a:t>sol: Restricted Latching</a:t>
            </a:r>
          </a:p>
          <a:p>
            <a:pPr lvl="2">
              <a:buNone/>
            </a:pPr>
            <a:r>
              <a:rPr lang="en-GB" dirty="0" smtClean="0"/>
              <a:t>i.e. assert Signalling.IP == RTP.IP</a:t>
            </a:r>
          </a:p>
          <a:p>
            <a:r>
              <a:rPr lang="en-GB" dirty="0" smtClean="0"/>
              <a:t>Eavesdropping</a:t>
            </a:r>
          </a:p>
          <a:p>
            <a:pPr lvl="1"/>
            <a:r>
              <a:rPr lang="fr-FR" dirty="0" smtClean="0"/>
              <a:t>p</a:t>
            </a:r>
            <a:r>
              <a:rPr lang="en-GB" dirty="0" smtClean="0"/>
              <a:t>rob: attacked floods in the hope of being latched upon</a:t>
            </a:r>
          </a:p>
          <a:p>
            <a:pPr lvl="1"/>
            <a:r>
              <a:rPr lang="fr-FR" dirty="0" smtClean="0"/>
              <a:t>s</a:t>
            </a:r>
            <a:r>
              <a:rPr lang="en-GB" dirty="0" err="1" smtClean="0"/>
              <a:t>ol</a:t>
            </a:r>
            <a:r>
              <a:rPr lang="en-GB" dirty="0" smtClean="0"/>
              <a:t>: restricted latching</a:t>
            </a:r>
          </a:p>
          <a:p>
            <a:pPr lvl="2"/>
            <a:r>
              <a:rPr lang="fr-FR" dirty="0" smtClean="0"/>
              <a:t>p</a:t>
            </a:r>
            <a:r>
              <a:rPr lang="en-GB" dirty="0" smtClean="0"/>
              <a:t>rob: attacker spoofs IP or shares NAT with UA</a:t>
            </a:r>
          </a:p>
          <a:p>
            <a:pPr lvl="2"/>
            <a:r>
              <a:rPr lang="fr-FR" dirty="0" smtClean="0"/>
              <a:t>s</a:t>
            </a:r>
            <a:r>
              <a:rPr lang="en-GB" dirty="0" err="1" smtClean="0"/>
              <a:t>ol</a:t>
            </a:r>
            <a:r>
              <a:rPr lang="en-GB" dirty="0" smtClean="0"/>
              <a:t>: use SRTP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Interest in adopting this as a WG document?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140</Words>
  <Application>Microsoft Office PowerPoint</Application>
  <PresentationFormat>Présentation à l'écran (4:3)</PresentationFormat>
  <Paragraphs>34</Paragraphs>
  <Slides>4</Slides>
  <Notes>0</Notes>
  <HiddenSlides>0</HiddenSlides>
  <MMClips>0</MMClips>
  <ScaleCrop>false</ScaleCrop>
  <HeadingPairs>
    <vt:vector size="4" baseType="variant">
      <vt:variant>
        <vt:lpstr>Modèle de conception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Office Theme</vt:lpstr>
      <vt:lpstr>Media Latching draft-kaplan-mmusic-latching</vt:lpstr>
      <vt:lpstr>Signalling</vt:lpstr>
      <vt:lpstr>Security Considerations</vt:lpstr>
      <vt:lpstr>Question</vt:lpstr>
    </vt:vector>
  </TitlesOfParts>
  <Company>Cisco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Hosted NAT Traversal (“Latching”)</dc:title>
  <dc:creator>dwing</dc:creator>
  <cp:lastModifiedBy>Emil Ivov</cp:lastModifiedBy>
  <cp:revision>52</cp:revision>
  <dcterms:created xsi:type="dcterms:W3CDTF">2012-03-25T16:00:29Z</dcterms:created>
  <dcterms:modified xsi:type="dcterms:W3CDTF">2012-03-25T18:43:47Z</dcterms:modified>
</cp:coreProperties>
</file>