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339" r:id="rId4"/>
    <p:sldId id="340" r:id="rId5"/>
    <p:sldId id="262" r:id="rId6"/>
    <p:sldId id="313" r:id="rId7"/>
    <p:sldId id="258" r:id="rId8"/>
    <p:sldId id="263" r:id="rId9"/>
    <p:sldId id="279" r:id="rId10"/>
    <p:sldId id="280" r:id="rId11"/>
    <p:sldId id="282" r:id="rId12"/>
    <p:sldId id="299" r:id="rId13"/>
    <p:sldId id="298" r:id="rId14"/>
    <p:sldId id="306" r:id="rId15"/>
    <p:sldId id="305" r:id="rId16"/>
    <p:sldId id="300" r:id="rId17"/>
    <p:sldId id="307" r:id="rId18"/>
    <p:sldId id="301" r:id="rId19"/>
    <p:sldId id="309" r:id="rId20"/>
    <p:sldId id="302" r:id="rId21"/>
    <p:sldId id="308" r:id="rId22"/>
    <p:sldId id="303" r:id="rId23"/>
    <p:sldId id="310" r:id="rId24"/>
    <p:sldId id="304" r:id="rId25"/>
    <p:sldId id="311" r:id="rId26"/>
    <p:sldId id="259" r:id="rId27"/>
    <p:sldId id="264" r:id="rId28"/>
    <p:sldId id="314" r:id="rId29"/>
    <p:sldId id="315" r:id="rId30"/>
    <p:sldId id="324" r:id="rId31"/>
    <p:sldId id="316" r:id="rId32"/>
    <p:sldId id="318" r:id="rId33"/>
    <p:sldId id="321" r:id="rId34"/>
    <p:sldId id="317" r:id="rId35"/>
    <p:sldId id="322" r:id="rId36"/>
    <p:sldId id="323" r:id="rId37"/>
    <p:sldId id="319" r:id="rId38"/>
    <p:sldId id="320" r:id="rId39"/>
    <p:sldId id="260" r:id="rId40"/>
    <p:sldId id="265" r:id="rId41"/>
    <p:sldId id="325" r:id="rId42"/>
    <p:sldId id="326" r:id="rId43"/>
    <p:sldId id="336" r:id="rId44"/>
    <p:sldId id="337" r:id="rId45"/>
    <p:sldId id="338" r:id="rId46"/>
    <p:sldId id="327" r:id="rId47"/>
    <p:sldId id="328" r:id="rId48"/>
    <p:sldId id="329" r:id="rId49"/>
    <p:sldId id="335" r:id="rId50"/>
    <p:sldId id="330" r:id="rId51"/>
    <p:sldId id="261" r:id="rId52"/>
    <p:sldId id="266" r:id="rId53"/>
    <p:sldId id="331" r:id="rId54"/>
    <p:sldId id="281" r:id="rId55"/>
    <p:sldId id="332" r:id="rId56"/>
    <p:sldId id="333" r:id="rId57"/>
    <p:sldId id="334" r:id="rId58"/>
    <p:sldId id="294" r:id="rId59"/>
    <p:sldId id="295" r:id="rId60"/>
    <p:sldId id="312" r:id="rId61"/>
    <p:sldId id="297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981D95-A24D-6B4B-986A-6F4D945DFF8A}">
          <p14:sldIdLst>
            <p14:sldId id="256"/>
          </p14:sldIdLst>
        </p14:section>
        <p14:section name="Intro" id="{B76EDD19-1900-054D-8759-95FB1C80B870}">
          <p14:sldIdLst>
            <p14:sldId id="257"/>
            <p14:sldId id="339"/>
            <p14:sldId id="340"/>
            <p14:sldId id="262"/>
            <p14:sldId id="313"/>
          </p14:sldIdLst>
        </p14:section>
        <p14:section name="Language" id="{74C37D44-53E3-044C-A140-3147082DB633}">
          <p14:sldIdLst>
            <p14:sldId id="258"/>
            <p14:sldId id="263"/>
            <p14:sldId id="279"/>
            <p14:sldId id="280"/>
            <p14:sldId id="282"/>
            <p14:sldId id="299"/>
            <p14:sldId id="298"/>
            <p14:sldId id="306"/>
            <p14:sldId id="305"/>
            <p14:sldId id="300"/>
            <p14:sldId id="307"/>
            <p14:sldId id="301"/>
            <p14:sldId id="309"/>
            <p14:sldId id="302"/>
            <p14:sldId id="308"/>
            <p14:sldId id="303"/>
            <p14:sldId id="310"/>
            <p14:sldId id="304"/>
            <p14:sldId id="311"/>
          </p14:sldIdLst>
        </p14:section>
        <p14:section name="JDK" id="{4CD2E492-D05C-274B-A9E8-EE49CF21AC54}">
          <p14:sldIdLst>
            <p14:sldId id="259"/>
            <p14:sldId id="264"/>
            <p14:sldId id="314"/>
            <p14:sldId id="315"/>
            <p14:sldId id="324"/>
            <p14:sldId id="316"/>
            <p14:sldId id="318"/>
            <p14:sldId id="321"/>
            <p14:sldId id="317"/>
            <p14:sldId id="322"/>
            <p14:sldId id="323"/>
            <p14:sldId id="319"/>
            <p14:sldId id="320"/>
          </p14:sldIdLst>
        </p14:section>
        <p14:section name="Tooling" id="{0CCF7B50-C21A-724A-BAC0-E3B2FC4E5D6B}">
          <p14:sldIdLst>
            <p14:sldId id="260"/>
            <p14:sldId id="265"/>
            <p14:sldId id="325"/>
            <p14:sldId id="326"/>
            <p14:sldId id="336"/>
            <p14:sldId id="337"/>
            <p14:sldId id="338"/>
            <p14:sldId id="327"/>
            <p14:sldId id="328"/>
            <p14:sldId id="329"/>
            <p14:sldId id="335"/>
            <p14:sldId id="330"/>
          </p14:sldIdLst>
        </p14:section>
        <p14:section name="Runtime" id="{6F3055AC-0052-9C41-9321-047244E67447}">
          <p14:sldIdLst>
            <p14:sldId id="261"/>
            <p14:sldId id="266"/>
            <p14:sldId id="331"/>
            <p14:sldId id="281"/>
            <p14:sldId id="332"/>
            <p14:sldId id="333"/>
            <p14:sldId id="334"/>
          </p14:sldIdLst>
        </p14:section>
        <p14:section name="Epilogue" id="{9AFE8509-BD94-3E43-AA8C-0514A59DB3E6}">
          <p14:sldIdLst>
            <p14:sldId id="294"/>
            <p14:sldId id="295"/>
            <p14:sldId id="312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3"/>
    <p:restoredTop sz="90429"/>
  </p:normalViewPr>
  <p:slideViewPr>
    <p:cSldViewPr snapToGrid="0" snapToObjects="1">
      <p:cViewPr varScale="1">
        <p:scale>
          <a:sx n="116" d="100"/>
          <a:sy n="116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D94AE-9584-5947-AE03-C43CD4CBFEED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691DF-99D8-2A4F-A43E-F57D41F4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07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691DF-99D8-2A4F-A43E-F57D41F454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19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63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5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9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12, refined in 13, standardized in 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36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12, refined in 13, standardized in 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17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13, refined in 14, standardized in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93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13, refined in 14, standardized in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76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14 and continued without changes in 15. It is expected to be standardized in 16 (with a couple of minor tweaks).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36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14 and continued without changes in 15. It is expected to be standardized in 16 (with a couple of minor tweaks).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50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14 and continued in 15. Expected to be standardized in 16. Similar in function to Lombok’s @Data annotation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9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borrowed from the Java 7 &amp; 8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691DF-99D8-2A4F-A43E-F57D41F454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91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14 and continued in 15. Expected to be standardized in 16. Similar in function to Lombok’s @Data annotation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20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379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527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Notable implementers are  </a:t>
            </a:r>
            <a:r>
              <a:rPr lang="en-US" dirty="0" err="1"/>
              <a:t>Akka</a:t>
            </a:r>
            <a:r>
              <a:rPr lang="en-US" dirty="0"/>
              <a:t>, Project Reactor, </a:t>
            </a:r>
            <a:r>
              <a:rPr lang="en-US" dirty="0" err="1"/>
              <a:t>Vert.x</a:t>
            </a:r>
            <a:r>
              <a:rPr lang="en-US" dirty="0"/>
              <a:t>, and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544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to its performance, probably not the choice for production-grade applications. But a </a:t>
            </a:r>
            <a:r>
              <a:rPr lang="en-US"/>
              <a:t>find choice for </a:t>
            </a:r>
            <a:r>
              <a:rPr lang="en-US" dirty="0"/>
              <a:t>scripts, prototypes,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67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937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073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963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289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module system allowed the JDK maintainers to start removing some of the cruft that had built up in the platform over the 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691DF-99D8-2A4F-A43E-F57D41F454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108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platform Javadoc is now broken down by modules at the top-level. Drill into the module to see the packages 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177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“module graph” at the top of the module documentation. this shows the module’s imports (dependencies) and exports.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853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976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285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96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807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876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779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056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7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Breaking changes for these releases down by category, rather than release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691DF-99D8-2A4F-A43E-F57D41F454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037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brief intro doesn’t do it justice. We could have a whole session on </a:t>
            </a:r>
            <a:r>
              <a:rPr lang="en-US" dirty="0" err="1"/>
              <a:t>GraalVM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132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392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693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636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768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instance, a library can contain three versions of `</a:t>
            </a:r>
            <a:r>
              <a:rPr lang="en-US" dirty="0" err="1"/>
              <a:t>Foo.class</a:t>
            </a:r>
            <a:r>
              <a:rPr lang="en-US" dirty="0"/>
              <a:t>`: one that relies on Java 14 features, one that relies on Java 11 features, and a generic one. The platform will load whichever one is most “compatible”.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444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Implementing new garbage collectors </a:t>
            </a:r>
            <a:r>
              <a:rPr lang="en-US" i="1" dirty="0"/>
              <a:t>might</a:t>
            </a:r>
            <a:r>
              <a:rPr lang="en-US" i="0" dirty="0"/>
              <a:t> be the JVM team’s favorite </a:t>
            </a:r>
            <a:r>
              <a:rPr lang="en-US" i="0" dirty="0" err="1"/>
              <a:t>pasttime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389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Thousands of new code points and many new scripts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623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626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feels more like a “cool” language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691DF-99D8-2A4F-A43E-F57D41F4542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03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691DF-99D8-2A4F-A43E-F57D41F454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420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hope is that Loom introduces a language-level (or at least, JDK-level) mechanism for message passing, a la </a:t>
            </a:r>
            <a:r>
              <a:rPr lang="en-US" dirty="0" err="1"/>
              <a:t>Akka’s</a:t>
            </a:r>
            <a:r>
              <a:rPr lang="en-US" dirty="0"/>
              <a:t> Actors or Go’s goroutines &amp; channels.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691DF-99D8-2A4F-A43E-F57D41F4542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334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70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60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also touch on modules later, though a full demo or tutorial is outside the scope of this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78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these private methods can only be used by the actual interface, and not by implementors or extenders, they are just a “factoring” tool, for encapsulating common behavior needed by default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91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5/docs/api/java.net.http/module-summary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dk.java.net/jeps/35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5/docs/specs/man/jlink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5/jshell/introduction-jshell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5/jpackage/packaging-overview.html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alvm.org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5/docs/specs/man/java.html#using-source-file-mode-to-launch-single-file-source-code-programs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dk.java.net/projects/loom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jdk.java.net/projects/panama/" TargetMode="External"/><Relationship Id="rId4" Type="http://schemas.openxmlformats.org/officeDocument/2006/relationships/hyperlink" Target="https://openjdk.java.net/projects/valhalla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penjdk.java.net/projects/jigsaw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44ED-AF31-A44F-A8A3-2EAA345A71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9+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289A6-3C1A-9743-A852-AD511E24A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700" dirty="0"/>
              <a:t>The next generation. A whole new world. Not your mama’s Java. 🎉</a:t>
            </a:r>
          </a:p>
        </p:txBody>
      </p:sp>
    </p:spTree>
    <p:extLst>
      <p:ext uri="{BB962C8B-B14F-4D97-AF65-F5344CB8AC3E}">
        <p14:creationId xmlns:p14="http://schemas.microsoft.com/office/powerpoint/2010/main" val="3684134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</a:p>
          <a:p>
            <a:pPr marL="0" indent="0">
              <a:buNone/>
            </a:pPr>
            <a:r>
              <a:rPr lang="en-US" sz="2800" dirty="0"/>
              <a:t>Java Platform Module System</a:t>
            </a:r>
          </a:p>
          <a:p>
            <a:pPr marL="0" indent="0">
              <a:buNone/>
            </a:pPr>
            <a:r>
              <a:rPr lang="en-US" sz="2800" dirty="0"/>
              <a:t>(JPMS)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Adoption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JDK itself is the primary user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Fully restructured and repackaged as modules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Reception by the general community is lukewarm, adoption slow</a:t>
            </a:r>
          </a:p>
        </p:txBody>
      </p:sp>
    </p:spTree>
    <p:extLst>
      <p:ext uri="{BB962C8B-B14F-4D97-AF65-F5344CB8AC3E}">
        <p14:creationId xmlns:p14="http://schemas.microsoft.com/office/powerpoint/2010/main" val="244358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Private Interface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Private non-virtual methods on interfaces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Interfaces with behavior?! Preposterous!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Only private methods, so of limited use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Think of them as helpers for default methods, a factoring tool</a:t>
            </a:r>
          </a:p>
        </p:txBody>
      </p:sp>
    </p:spTree>
    <p:extLst>
      <p:ext uri="{BB962C8B-B14F-4D97-AF65-F5344CB8AC3E}">
        <p14:creationId xmlns:p14="http://schemas.microsoft.com/office/powerpoint/2010/main" val="94321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</a:p>
          <a:p>
            <a:pPr marL="0" indent="0">
              <a:buNone/>
            </a:pPr>
            <a:r>
              <a:rPr lang="en-US" sz="2800" dirty="0"/>
              <a:t>“Effectively Final” for try-with-resources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Allows resource variables to be reused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Effectively final: Variable holding resource is not reassigned within </a:t>
            </a:r>
            <a:r>
              <a:rPr lang="en-US" sz="2000" dirty="0">
                <a:latin typeface="Andale Mono" panose="020B0509000000000004" pitchFamily="49" charset="0"/>
              </a:rPr>
              <a:t>try</a:t>
            </a:r>
            <a:r>
              <a:rPr lang="en-US" sz="2000" dirty="0"/>
              <a:t> block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Allows using same variable in multiple blocks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Allows declaring the variable before the try-with-resources statement</a:t>
            </a:r>
          </a:p>
        </p:txBody>
      </p:sp>
    </p:spTree>
    <p:extLst>
      <p:ext uri="{BB962C8B-B14F-4D97-AF65-F5344CB8AC3E}">
        <p14:creationId xmlns:p14="http://schemas.microsoft.com/office/powerpoint/2010/main" val="208101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10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Variable Type Inference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Infer type of local variable from assignment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New keyword: </a:t>
            </a:r>
            <a:r>
              <a:rPr lang="en-US" sz="2000" dirty="0">
                <a:latin typeface="Andale Mono" panose="020B0509000000000004" pitchFamily="49" charset="0"/>
              </a:rPr>
              <a:t>var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Variable type inferred from expression on right-hand side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Works in the following places: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Local variables that are initialized where they are declared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Variables declared as part of a for or for-each loop</a:t>
            </a:r>
          </a:p>
        </p:txBody>
      </p:sp>
    </p:spTree>
    <p:extLst>
      <p:ext uri="{BB962C8B-B14F-4D97-AF65-F5344CB8AC3E}">
        <p14:creationId xmlns:p14="http://schemas.microsoft.com/office/powerpoint/2010/main" val="12109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10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Variable Type Inference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Infer type of local variable from assignment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Similar to </a:t>
            </a:r>
            <a:r>
              <a:rPr lang="en-US" sz="2000" dirty="0" err="1"/>
              <a:t>Groovy’s</a:t>
            </a:r>
            <a:r>
              <a:rPr lang="en-US" sz="2000" dirty="0"/>
              <a:t> </a:t>
            </a:r>
            <a:r>
              <a:rPr lang="en-US" sz="2000" dirty="0">
                <a:latin typeface="Andale Mono" panose="020B0509000000000004" pitchFamily="49" charset="0"/>
              </a:rPr>
              <a:t>def</a:t>
            </a:r>
            <a:r>
              <a:rPr lang="en-US" sz="2000" dirty="0"/>
              <a:t>, but variable type is specific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Be judicious – don’t sacrifice readability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Type of right-hand side should be obvious</a:t>
            </a:r>
          </a:p>
        </p:txBody>
      </p:sp>
    </p:spTree>
    <p:extLst>
      <p:ext uri="{BB962C8B-B14F-4D97-AF65-F5344CB8AC3E}">
        <p14:creationId xmlns:p14="http://schemas.microsoft.com/office/powerpoint/2010/main" val="46728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10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Variable Type Inference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Infer type of local variable from assignment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9623AE-1053-C940-AA79-D5D98EF61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8" y="2734917"/>
            <a:ext cx="4575720" cy="320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3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14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Switch Expressions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Use a switch as an expression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Simplifies assigning a value based on a switch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Prevents errors from forgetting to </a:t>
            </a:r>
            <a:r>
              <a:rPr lang="en-US" sz="2000" dirty="0">
                <a:latin typeface="Andale Mono" panose="020B0509000000000004" pitchFamily="49" charset="0"/>
              </a:rPr>
              <a:t>break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Scopes variables to the case, rather than the whole switch block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Existing </a:t>
            </a:r>
            <a:r>
              <a:rPr lang="en-US" sz="2000" dirty="0">
                <a:latin typeface="Andale Mono" panose="020B0509000000000004" pitchFamily="49" charset="0"/>
              </a:rPr>
              <a:t>switch</a:t>
            </a:r>
            <a:r>
              <a:rPr lang="en-US" sz="2000" dirty="0"/>
              <a:t> </a:t>
            </a:r>
            <a:r>
              <a:rPr lang="en-US" sz="2000" i="1" dirty="0"/>
              <a:t>statement</a:t>
            </a:r>
            <a:r>
              <a:rPr lang="en-US" sz="2000" dirty="0"/>
              <a:t> remains unchanged</a:t>
            </a:r>
          </a:p>
        </p:txBody>
      </p:sp>
    </p:spTree>
    <p:extLst>
      <p:ext uri="{BB962C8B-B14F-4D97-AF65-F5344CB8AC3E}">
        <p14:creationId xmlns:p14="http://schemas.microsoft.com/office/powerpoint/2010/main" val="310964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14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Switch Expressions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Use a switch as an expression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CC0EC-21CB-4949-AF0C-F42D130AB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7" y="2749273"/>
            <a:ext cx="6903149" cy="273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15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Text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Simpler multi-line string declarations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Declare string literals over multiple lines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Avoids the need for most escape sequences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Provides predictable, controllable formatting</a:t>
            </a:r>
          </a:p>
        </p:txBody>
      </p:sp>
    </p:spTree>
    <p:extLst>
      <p:ext uri="{BB962C8B-B14F-4D97-AF65-F5344CB8AC3E}">
        <p14:creationId xmlns:p14="http://schemas.microsoft.com/office/powerpoint/2010/main" val="148852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15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Text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Simpler multi-line string declarations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53FAF7-6C1C-E044-8A8F-12351A7F1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7" y="2755900"/>
            <a:ext cx="6922995" cy="25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0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17B9-D90B-494D-800C-47F79A9F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ECDC8-ECC1-C84D-9106-911BBEE2E4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82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15 (preview)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Pattern Matching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Pattern matching for </a:t>
            </a:r>
            <a:r>
              <a:rPr lang="en-US" sz="2400" dirty="0" err="1">
                <a:latin typeface="Andale Mono" panose="020B0509000000000004" pitchFamily="49" charset="0"/>
              </a:rPr>
              <a:t>instanceof</a:t>
            </a:r>
            <a:r>
              <a:rPr lang="en-US" sz="2400" dirty="0"/>
              <a:t> expressions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Essentially combines the comparison and cast into one expression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New variable of the inferred type is immediately usable</a:t>
            </a:r>
          </a:p>
        </p:txBody>
      </p:sp>
    </p:spTree>
    <p:extLst>
      <p:ext uri="{BB962C8B-B14F-4D97-AF65-F5344CB8AC3E}">
        <p14:creationId xmlns:p14="http://schemas.microsoft.com/office/powerpoint/2010/main" val="367344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15 (preview)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Pattern Matching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Pattern matching for </a:t>
            </a:r>
            <a:r>
              <a:rPr lang="en-US" sz="2400" dirty="0" err="1">
                <a:latin typeface="Andale Mono" panose="020B0509000000000004" pitchFamily="49" charset="0"/>
              </a:rPr>
              <a:t>instanceof</a:t>
            </a:r>
            <a:r>
              <a:rPr lang="en-US" sz="2400" dirty="0"/>
              <a:t> expressions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2B0EAC-4976-064A-9521-238FB95F3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8" y="2648945"/>
            <a:ext cx="5758732" cy="398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0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15 (preview)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Record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Declare simple ‘data holder’ classes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Merge declaration of class, member variables, and constructor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Only a single, “canonical” constructor is allowed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Auto-generates basic Object methods: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ndale Mono" panose="020B0509000000000004" pitchFamily="49" charset="0"/>
              </a:rPr>
              <a:t>equals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Andale Mono" panose="020B0509000000000004" pitchFamily="49" charset="0"/>
              </a:rPr>
              <a:t>hashCode</a:t>
            </a:r>
            <a:endParaRPr lang="en-US" sz="2000" dirty="0">
              <a:latin typeface="Andale Mono" panose="020B050900000000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Andale Mono" panose="020B0509000000000004" pitchFamily="49" charset="0"/>
              </a:rPr>
              <a:t>toString</a:t>
            </a:r>
            <a:endParaRPr lang="en-US" sz="20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63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15 (preview)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Record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Declare simple ‘data holder’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C6C84-B242-C74C-ACAC-A8BFDE8BB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8" y="2915155"/>
            <a:ext cx="5559536" cy="210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9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15 (preview)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Sealed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Allow classes/interfaces to restrict their extenders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Classes declare which other classes may extend them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Interfaces declare which classes may implement them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Provides some safety without declaring a class </a:t>
            </a:r>
            <a:r>
              <a:rPr lang="en-US" sz="2000" dirty="0">
                <a:latin typeface="Andale Mono" panose="020B0509000000000004" pitchFamily="49" charset="0"/>
              </a:rPr>
              <a:t>final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Will support future uses of 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60264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15 (preview)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Sealed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Allow classes/interfaces to restrict their extenders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69001-B2AC-CC4E-92DA-120584939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8" y="2706757"/>
            <a:ext cx="4572894" cy="10502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16FCB1-914B-C441-9288-866DDCF6A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078" y="3966632"/>
            <a:ext cx="5872788" cy="85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0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B7DD-7432-C345-AEFF-71B13AF1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9295-5F24-7849-93C0-9B21BD471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development for your kit since 1996</a:t>
            </a:r>
          </a:p>
        </p:txBody>
      </p:sp>
    </p:spTree>
    <p:extLst>
      <p:ext uri="{BB962C8B-B14F-4D97-AF65-F5344CB8AC3E}">
        <p14:creationId xmlns:p14="http://schemas.microsoft.com/office/powerpoint/2010/main" val="3444457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85248D-612B-4648-9DFD-E18DC230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A7633B-0C02-AE45-B063-723C381E0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Enhancements in a nutshell:</a:t>
            </a:r>
          </a:p>
          <a:p>
            <a:r>
              <a:rPr lang="en-US" dirty="0"/>
              <a:t>Reactive streams</a:t>
            </a:r>
          </a:p>
          <a:p>
            <a:r>
              <a:rPr lang="en-US" dirty="0"/>
              <a:t>HTTP client</a:t>
            </a:r>
          </a:p>
          <a:p>
            <a:r>
              <a:rPr lang="en-US" dirty="0"/>
              <a:t>TLS 1.3</a:t>
            </a:r>
          </a:p>
          <a:p>
            <a:r>
              <a:rPr lang="en-US" dirty="0"/>
              <a:t>Reimplemented socket APIs</a:t>
            </a:r>
          </a:p>
          <a:p>
            <a:r>
              <a:rPr lang="en-US" dirty="0"/>
              <a:t>Improved </a:t>
            </a:r>
            <a:r>
              <a:rPr lang="en-US" dirty="0" err="1">
                <a:latin typeface="Andale Mono" panose="020B0509000000000004" pitchFamily="49" charset="0"/>
              </a:rPr>
              <a:t>NullPointerException</a:t>
            </a: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/>
              <a:t>Modularity and cleanup</a:t>
            </a:r>
          </a:p>
          <a:p>
            <a:pPr lvl="1"/>
            <a:r>
              <a:rPr lang="en-US" dirty="0"/>
              <a:t>Removed modules</a:t>
            </a:r>
          </a:p>
          <a:p>
            <a:pPr lvl="1"/>
            <a:r>
              <a:rPr lang="en-US" dirty="0"/>
              <a:t>Eliminated modules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234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Reactive Streams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Primitives for reactive programming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Introduces standardized primitives for reactive programming (including backpressure)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Not intended for direct use by consumers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Instead, provides interop between libraries &amp; frameworks that implement the primitives</a:t>
            </a:r>
          </a:p>
        </p:txBody>
      </p:sp>
    </p:spTree>
    <p:extLst>
      <p:ext uri="{BB962C8B-B14F-4D97-AF65-F5344CB8AC3E}">
        <p14:creationId xmlns:p14="http://schemas.microsoft.com/office/powerpoint/2010/main" val="271060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11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HTTP Client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An HTTP client baked into the standard library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Huge improvement over </a:t>
            </a:r>
            <a:r>
              <a:rPr lang="en-US" sz="2000" dirty="0" err="1">
                <a:latin typeface="Andale Mono" panose="020B0509000000000004" pitchFamily="49" charset="0"/>
              </a:rPr>
              <a:t>java.net.URLConnection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/>
              <a:t>Supports HTTP 1.1 &amp; 2.0, TLS</a:t>
            </a:r>
          </a:p>
          <a:p>
            <a:pPr marL="0" indent="0">
              <a:buNone/>
            </a:pPr>
            <a:r>
              <a:rPr lang="en-US" sz="2000" dirty="0"/>
              <a:t>Heavy use of Fluent Builder pattern</a:t>
            </a:r>
          </a:p>
          <a:p>
            <a:pPr marL="0" indent="0">
              <a:buNone/>
            </a:pPr>
            <a:r>
              <a:rPr lang="en-US" sz="2000" dirty="0"/>
              <a:t>Separate module: </a:t>
            </a:r>
            <a:r>
              <a:rPr lang="en-US" sz="2000" dirty="0" err="1">
                <a:latin typeface="Andale Mono" panose="020B0509000000000004" pitchFamily="49" charset="0"/>
                <a:hlinkClick r:id="rId3"/>
              </a:rPr>
              <a:t>java.net.http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Not as performant as 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OkHttp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or Apache 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HttpComponents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28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6BA3-A01A-1143-804F-785CD133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8247-F89C-914B-98C6-E0E91DB78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”Java” means “Java SE” – the language, JDK, and runtime</a:t>
            </a:r>
          </a:p>
          <a:p>
            <a:r>
              <a:rPr lang="en-US" i="1" dirty="0"/>
              <a:t>Java 9</a:t>
            </a:r>
            <a:r>
              <a:rPr lang="en-US" dirty="0"/>
              <a:t>: September 21, 2017</a:t>
            </a:r>
          </a:p>
          <a:p>
            <a:r>
              <a:rPr lang="en-US" i="1" dirty="0"/>
              <a:t>Java 10</a:t>
            </a:r>
            <a:r>
              <a:rPr lang="en-US" dirty="0"/>
              <a:t>: March 20, 2018</a:t>
            </a:r>
          </a:p>
          <a:p>
            <a:r>
              <a:rPr lang="en-US" i="1" dirty="0"/>
              <a:t>Java 11:</a:t>
            </a:r>
            <a:r>
              <a:rPr lang="en-US" dirty="0"/>
              <a:t> September 25, 2018</a:t>
            </a:r>
          </a:p>
          <a:p>
            <a:r>
              <a:rPr lang="en-US" i="1" dirty="0"/>
              <a:t>Java 12:</a:t>
            </a:r>
            <a:r>
              <a:rPr lang="en-US" dirty="0"/>
              <a:t> March 19, 2019</a:t>
            </a:r>
          </a:p>
          <a:p>
            <a:r>
              <a:rPr lang="en-US" i="1" dirty="0"/>
              <a:t>Java 13:</a:t>
            </a:r>
            <a:r>
              <a:rPr lang="en-US" dirty="0"/>
              <a:t> September 17, 2019</a:t>
            </a:r>
          </a:p>
          <a:p>
            <a:r>
              <a:rPr lang="en-US" i="1" dirty="0"/>
              <a:t>Java 14:</a:t>
            </a:r>
            <a:r>
              <a:rPr lang="en-US" dirty="0"/>
              <a:t> March 17, 2020</a:t>
            </a:r>
          </a:p>
          <a:p>
            <a:r>
              <a:rPr lang="en-US" i="1" dirty="0"/>
              <a:t>Java 15:</a:t>
            </a:r>
            <a:r>
              <a:rPr lang="en-US" dirty="0"/>
              <a:t> September 15, 2020</a:t>
            </a:r>
          </a:p>
        </p:txBody>
      </p:sp>
    </p:spTree>
    <p:extLst>
      <p:ext uri="{BB962C8B-B14F-4D97-AF65-F5344CB8AC3E}">
        <p14:creationId xmlns:p14="http://schemas.microsoft.com/office/powerpoint/2010/main" val="3101789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11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HTTP Client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An HTTP client baked into the standard library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1EE48-472F-D843-8DE9-B67DD43C2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8" y="2727738"/>
            <a:ext cx="7494643" cy="273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0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11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TLS 1.3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Implement the latest TLS standard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Upgrades the Java Secure Socket Extension (JSSE)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Adds support for the TLS 1.3 protocol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Adds new cipher suites required by TLS 1.3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Removes some older, insecure cipher suites</a:t>
            </a:r>
          </a:p>
        </p:txBody>
      </p:sp>
    </p:spTree>
    <p:extLst>
      <p:ext uri="{BB962C8B-B14F-4D97-AF65-F5344CB8AC3E}">
        <p14:creationId xmlns:p14="http://schemas.microsoft.com/office/powerpoint/2010/main" val="9988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13 &amp; 15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Reimplement Socket APIs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Reimplement the archaic socket API internals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Previous implementations had been around since 1.0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Brittle &amp; inefficient hybrid Java/C implementation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Insufficient for supporting upcoming JVM enhancements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Java 13: Reimplement TCP sockets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Java 15: Reimplement UDP sockets</a:t>
            </a:r>
          </a:p>
        </p:txBody>
      </p:sp>
    </p:spTree>
    <p:extLst>
      <p:ext uri="{BB962C8B-B14F-4D97-AF65-F5344CB8AC3E}">
        <p14:creationId xmlns:p14="http://schemas.microsoft.com/office/powerpoint/2010/main" val="151794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14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Improved NPE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Enhanced </a:t>
            </a:r>
            <a:r>
              <a:rPr lang="en-US" sz="2400" dirty="0" err="1">
                <a:latin typeface="Andale Mono" panose="020B0509000000000004" pitchFamily="49" charset="0"/>
              </a:rPr>
              <a:t>NullPointerException</a:t>
            </a:r>
            <a:r>
              <a:rPr lang="en-US" sz="2400" dirty="0"/>
              <a:t> error messages</a:t>
            </a:r>
            <a:endParaRPr lang="en-US" sz="24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Helps with chains of references or calls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Pinpoints exactly which object was null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Details the operation that was attempted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hlinkClick r:id="rId3"/>
              </a:rPr>
              <a:t>https://openjdk.java.net/jeps/358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966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9 - 15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Modularity &amp; Cleanup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Modularize the JDK and perform some housekeeping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Split the monolithic JDK into multiple libraries that can be included or excluded from the JVM, as needed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Infrequently-used modules are now excluded by default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Obsolete modules have been completely eliminated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Hid internal APIs</a:t>
            </a:r>
          </a:p>
        </p:txBody>
      </p:sp>
    </p:spTree>
    <p:extLst>
      <p:ext uri="{BB962C8B-B14F-4D97-AF65-F5344CB8AC3E}">
        <p14:creationId xmlns:p14="http://schemas.microsoft.com/office/powerpoint/2010/main" val="32257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9 - 15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Modularity &amp; Cleanup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Modularize the JDK and perform some housekeeping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F74635-CCF5-5F44-88B3-4DFF7B764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7" y="2700406"/>
            <a:ext cx="6788763" cy="36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2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9 - 15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Modularity &amp; Cleanup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Modularize the JDK and perform some housekeeping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F9B4C8-311C-CA47-BCCD-B25C4BC55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7" y="2672522"/>
            <a:ext cx="6891245" cy="36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9 - 15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Modularity &amp; Cleanup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Modularize the JDK and perform some housekeeping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Removed: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JavaFX (11)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Java EE (11)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CORBA (11)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Nashorn</a:t>
            </a:r>
            <a:r>
              <a:rPr lang="en-US" sz="2000" dirty="0"/>
              <a:t> JavaScript engine (15)</a:t>
            </a:r>
          </a:p>
        </p:txBody>
      </p:sp>
    </p:spTree>
    <p:extLst>
      <p:ext uri="{BB962C8B-B14F-4D97-AF65-F5344CB8AC3E}">
        <p14:creationId xmlns:p14="http://schemas.microsoft.com/office/powerpoint/2010/main" val="294489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9 - 15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Modularity &amp; Cleanup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Modularize the JDK and perform some housekeeping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Eliminated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JavaDB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Java Applets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Java Web Start</a:t>
            </a:r>
          </a:p>
        </p:txBody>
      </p:sp>
    </p:spTree>
    <p:extLst>
      <p:ext uri="{BB962C8B-B14F-4D97-AF65-F5344CB8AC3E}">
        <p14:creationId xmlns:p14="http://schemas.microsoft.com/office/powerpoint/2010/main" val="68299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E231-64E8-F949-BCDA-7295645B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E5EDA-A343-5646-B1CE-26239276E1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I see is nails…</a:t>
            </a:r>
          </a:p>
        </p:txBody>
      </p:sp>
    </p:spTree>
    <p:extLst>
      <p:ext uri="{BB962C8B-B14F-4D97-AF65-F5344CB8AC3E}">
        <p14:creationId xmlns:p14="http://schemas.microsoft.com/office/powerpoint/2010/main" val="323349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BEA7-42FD-7A4E-A1A2-F9C3F18D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034A1-18AE-4648-A5E7-F4F5B8662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after the release of Java 9 on September 21, 2017, Oracle went to a new release cadence</a:t>
            </a:r>
          </a:p>
          <a:p>
            <a:pPr lvl="1"/>
            <a:r>
              <a:rPr lang="en-US" dirty="0"/>
              <a:t>Major releases (new features, potential breaking changes) every 6 months</a:t>
            </a:r>
          </a:p>
          <a:p>
            <a:pPr lvl="1"/>
            <a:r>
              <a:rPr lang="en-US" dirty="0"/>
              <a:t>Update releases (patches) every quarter</a:t>
            </a:r>
          </a:p>
          <a:p>
            <a:pPr lvl="1"/>
            <a:r>
              <a:rPr lang="en-US" dirty="0"/>
              <a:t>Long-term support releases every 3 years</a:t>
            </a:r>
          </a:p>
          <a:p>
            <a:pPr lvl="1"/>
            <a:r>
              <a:rPr lang="en-US" dirty="0"/>
              <a:t>Support for one major release ends when then next one becomes available (except for LTS releases)</a:t>
            </a:r>
          </a:p>
          <a:p>
            <a:r>
              <a:rPr lang="en-US" dirty="0"/>
              <a:t>As of February 3, 2021, the current version is Java 15</a:t>
            </a:r>
          </a:p>
          <a:p>
            <a:pPr lvl="1"/>
            <a:r>
              <a:rPr lang="en-US" dirty="0"/>
              <a:t>Java 11: current LTS release</a:t>
            </a:r>
          </a:p>
          <a:p>
            <a:pPr lvl="1"/>
            <a:r>
              <a:rPr lang="en-US" dirty="0"/>
              <a:t>Java 17: next LTS release</a:t>
            </a:r>
          </a:p>
          <a:p>
            <a:pPr lvl="1"/>
            <a:r>
              <a:rPr lang="en-US" dirty="0"/>
              <a:t>Java 8 has been grandfathered into the cycle – public updates until at least May 2026 through </a:t>
            </a:r>
            <a:r>
              <a:rPr lang="en-US" dirty="0" err="1"/>
              <a:t>AdoptOpenJDK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9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FB73-6050-FE43-9AA4-0455E152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A1929-50CC-724F-B314-500B401D6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Enhancements in a nutshell:</a:t>
            </a:r>
          </a:p>
          <a:p>
            <a:r>
              <a:rPr lang="en-US" dirty="0"/>
              <a:t>Module system</a:t>
            </a:r>
          </a:p>
          <a:p>
            <a:pPr lvl="1"/>
            <a:r>
              <a:rPr lang="en-US" dirty="0" err="1">
                <a:latin typeface="Andale Mono" panose="020B0509000000000004" pitchFamily="49" charset="0"/>
              </a:rPr>
              <a:t>jlink</a:t>
            </a: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/>
              <a:t>Javadoc</a:t>
            </a:r>
          </a:p>
          <a:p>
            <a:r>
              <a:rPr lang="en-US" dirty="0" err="1"/>
              <a:t>JShell</a:t>
            </a:r>
            <a:endParaRPr lang="en-US" dirty="0"/>
          </a:p>
          <a:p>
            <a:r>
              <a:rPr lang="en-US" dirty="0" err="1">
                <a:latin typeface="Andale Mono" panose="020B0509000000000004" pitchFamily="49" charset="0"/>
              </a:rPr>
              <a:t>jpackage</a:t>
            </a: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/>
              <a:t>Ahead-of-time compilation (</a:t>
            </a:r>
            <a:r>
              <a:rPr lang="en-US" dirty="0" err="1"/>
              <a:t>GraalVM</a:t>
            </a:r>
            <a:r>
              <a:rPr lang="en-US" dirty="0"/>
              <a:t>)</a:t>
            </a:r>
          </a:p>
          <a:p>
            <a:r>
              <a:rPr lang="en-US" dirty="0"/>
              <a:t>Shell scripts</a:t>
            </a:r>
          </a:p>
          <a:p>
            <a:r>
              <a:rPr lang="en-US" dirty="0"/>
              <a:t>Flight Recorder</a:t>
            </a:r>
          </a:p>
        </p:txBody>
      </p:sp>
    </p:spTree>
    <p:extLst>
      <p:ext uri="{BB962C8B-B14F-4D97-AF65-F5344CB8AC3E}">
        <p14:creationId xmlns:p14="http://schemas.microsoft.com/office/powerpoint/2010/main" val="3959425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Java Platform Module System</a:t>
            </a:r>
          </a:p>
          <a:p>
            <a:pPr marL="0" indent="0">
              <a:buNone/>
            </a:pPr>
            <a:r>
              <a:rPr lang="en-US" sz="2800" dirty="0"/>
              <a:t>(JPMS)</a:t>
            </a:r>
            <a:endParaRPr lang="en-US" sz="2800" dirty="0">
              <a:latin typeface="Andale Mono" panose="020B05090000000000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Existing tools updated to support modules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Notably, the concept of “module path” was introduced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/>
              <a:t>Classpath</a:t>
            </a:r>
            <a:r>
              <a:rPr lang="en-US" sz="2000" dirty="0"/>
              <a:t> still works as before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JARs and classes in the </a:t>
            </a:r>
            <a:r>
              <a:rPr lang="en-US" sz="2000" dirty="0" err="1"/>
              <a:t>classpath</a:t>
            </a:r>
            <a:r>
              <a:rPr lang="en-US" sz="2000" dirty="0"/>
              <a:t> are part of an unnamed module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JARs included as part of the module path follow the rules of modules (more strict than “old-school” JARs)</a:t>
            </a:r>
          </a:p>
        </p:txBody>
      </p:sp>
    </p:spTree>
    <p:extLst>
      <p:ext uri="{BB962C8B-B14F-4D97-AF65-F5344CB8AC3E}">
        <p14:creationId xmlns:p14="http://schemas.microsoft.com/office/powerpoint/2010/main" val="251255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Module system –</a:t>
            </a:r>
            <a:r>
              <a:rPr lang="en-US" sz="2800" dirty="0" err="1">
                <a:latin typeface="Andale Mono" panose="020B0509000000000004" pitchFamily="49" charset="0"/>
              </a:rPr>
              <a:t>jlink</a:t>
            </a:r>
            <a:endParaRPr lang="en-US" sz="2800" dirty="0">
              <a:latin typeface="Andale Mono" panose="020B05090000000000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New tool to build custom JVM distributions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>
                <a:latin typeface="Andale Mono" panose="020B0509000000000004" pitchFamily="49" charset="0"/>
              </a:rPr>
              <a:t>jlink</a:t>
            </a:r>
            <a:r>
              <a:rPr lang="en-US" sz="2000" dirty="0"/>
              <a:t> allows custom JVM distributions to be built with just the needed modules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Includes custom &amp; 3</a:t>
            </a:r>
            <a:r>
              <a:rPr lang="en-US" sz="2000" baseline="30000" dirty="0"/>
              <a:t>rd</a:t>
            </a:r>
            <a:r>
              <a:rPr lang="en-US" sz="2000" dirty="0"/>
              <a:t> party modules, not just JDK modules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Output is a custom, self-contained JVM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Useful for creators of off-the-shelf software, and for creating “lean” application images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Andale Mono" panose="020B0509000000000004" pitchFamily="49" charset="0"/>
                <a:hlinkClick r:id="rId3"/>
              </a:rPr>
              <a:t>jlink</a:t>
            </a:r>
            <a:r>
              <a:rPr lang="en-US" sz="2000" dirty="0">
                <a:hlinkClick r:id="rId3"/>
              </a:rPr>
              <a:t> tool documentation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240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Javadoc</a:t>
            </a:r>
            <a:endParaRPr lang="en-US" sz="2800" dirty="0">
              <a:latin typeface="Andale Mono" panose="020B05090000000000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Javadoc looks a little different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Replace the “framed” interface with an HTML5-compliant SPA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Direct navigation through a search box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Support modules</a:t>
            </a:r>
          </a:p>
        </p:txBody>
      </p:sp>
    </p:spTree>
    <p:extLst>
      <p:ext uri="{BB962C8B-B14F-4D97-AF65-F5344CB8AC3E}">
        <p14:creationId xmlns:p14="http://schemas.microsoft.com/office/powerpoint/2010/main" val="372361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JShell</a:t>
            </a:r>
            <a:endParaRPr lang="en-US" sz="2800" dirty="0">
              <a:latin typeface="Andale Mono" panose="020B05090000000000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 REPL for Java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REPL = “read-evaluate-print-loop”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Command line tool to quickly run Java code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Very useful for rapid prototyping or exploration of a library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hlinkClick r:id="rId3"/>
              </a:rPr>
              <a:t>JShell documentation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19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JShell</a:t>
            </a:r>
            <a:endParaRPr lang="en-US" sz="2800" dirty="0">
              <a:latin typeface="Andale Mono" panose="020B05090000000000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 REPL for Java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DF8B8-2FD6-7648-AD1C-E5A15165F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7" y="2706018"/>
            <a:ext cx="4739821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15 (preview)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>
                <a:latin typeface="Andale Mono" panose="020B0509000000000004" pitchFamily="49" charset="0"/>
              </a:rPr>
              <a:t>jpackage</a:t>
            </a:r>
            <a:endParaRPr lang="en-US" sz="2800" dirty="0">
              <a:latin typeface="Andale Mono" panose="020B05090000000000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New tool to build platform-native packages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Works on top of </a:t>
            </a:r>
            <a:r>
              <a:rPr lang="en-US" sz="2000" dirty="0" err="1">
                <a:latin typeface="Andale Mono" panose="020B0509000000000004" pitchFamily="49" charset="0"/>
              </a:rPr>
              <a:t>jlink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Creates installable packages for any supported platform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macOS (pkg, app/dmg)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Windows (exe, </a:t>
            </a:r>
            <a:r>
              <a:rPr lang="en-US" sz="2000" dirty="0" err="1"/>
              <a:t>msi</a:t>
            </a:r>
            <a:r>
              <a:rPr lang="en-US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Linux (deb, rpm)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Andale Mono" panose="020B0509000000000004" pitchFamily="49" charset="0"/>
                <a:hlinkClick r:id="rId3"/>
              </a:rPr>
              <a:t>jpackage</a:t>
            </a:r>
            <a:r>
              <a:rPr lang="en-US" sz="2000" dirty="0">
                <a:hlinkClick r:id="rId3"/>
              </a:rPr>
              <a:t> tool documentation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234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Ahead-of-time compilation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New compiler/runtime toolchain, </a:t>
            </a:r>
            <a:r>
              <a:rPr lang="en-US" sz="2400" dirty="0" err="1"/>
              <a:t>GraalVM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Ahead-of-time compilation (native binary)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Also an alternate JIT compiler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Supports multiple languages and bytecode formats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hlinkClick r:id="rId3"/>
              </a:rPr>
              <a:t>https://www.graalvm.org/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071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11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Shell scripts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Single-file programs, a.k.a. Java shell scripts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Yet another Groovy feature that makes its way into official Java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Execute Java source files directly: </a:t>
            </a:r>
            <a:r>
              <a:rPr lang="en-US" sz="2000" dirty="0">
                <a:latin typeface="Andale Mono" panose="020B0509000000000004" pitchFamily="49" charset="0"/>
              </a:rPr>
              <a:t>java </a:t>
            </a:r>
            <a:r>
              <a:rPr lang="en-US" sz="2000" dirty="0" err="1">
                <a:latin typeface="Andale Mono" panose="020B0509000000000004" pitchFamily="49" charset="0"/>
              </a:rPr>
              <a:t>MyProg.java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Supports “shebang” files: </a:t>
            </a:r>
            <a:r>
              <a:rPr lang="en-US" sz="2000" dirty="0">
                <a:latin typeface="Andale Mono" panose="020B0509000000000004" pitchFamily="49" charset="0"/>
              </a:rPr>
              <a:t>#!/path/to/java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hlinkClick r:id="rId3"/>
              </a:rPr>
              <a:t>Single-File mode documentation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863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11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Shell scripts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Single-file programs, a.k.a. Java shell scripts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3B559-E7C5-9344-AC6B-79BA4C954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7" y="2758660"/>
            <a:ext cx="5703241" cy="303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3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847A-DEE9-0A41-818F-09716489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C7D51-D68F-564E-9BD9-873BE177B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10 was the first of the bi-annual releases</a:t>
            </a:r>
          </a:p>
          <a:p>
            <a:r>
              <a:rPr lang="en-US" dirty="0"/>
              <a:t>Six-month release cycle means less time for “big” changes</a:t>
            </a:r>
          </a:p>
          <a:p>
            <a:pPr lvl="1"/>
            <a:r>
              <a:rPr lang="en-US" dirty="0"/>
              <a:t>Java 9 started introducing experimental &amp; preview features</a:t>
            </a:r>
          </a:p>
          <a:p>
            <a:pPr lvl="1"/>
            <a:r>
              <a:rPr lang="en-US" dirty="0"/>
              <a:t>Generally used 2 releases to get community feedback before being finalized as a standard</a:t>
            </a:r>
          </a:p>
        </p:txBody>
      </p:sp>
    </p:spTree>
    <p:extLst>
      <p:ext uri="{BB962C8B-B14F-4D97-AF65-F5344CB8AC3E}">
        <p14:creationId xmlns:p14="http://schemas.microsoft.com/office/powerpoint/2010/main" val="1007651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11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Flight Recorder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Debugging tool to collect data on running JVM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Can be enabled when launching the JVM or on a running process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Useful for profiling and post-mortem analysis</a:t>
            </a:r>
          </a:p>
        </p:txBody>
      </p:sp>
    </p:spTree>
    <p:extLst>
      <p:ext uri="{BB962C8B-B14F-4D97-AF65-F5344CB8AC3E}">
        <p14:creationId xmlns:p14="http://schemas.microsoft.com/office/powerpoint/2010/main" val="41632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D81C-3FE5-3C41-B3F1-01D1C3DA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2DCA3-26EB-F641-8110-D750BECFE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anyone even reading these?</a:t>
            </a:r>
          </a:p>
        </p:txBody>
      </p:sp>
    </p:spTree>
    <p:extLst>
      <p:ext uri="{BB962C8B-B14F-4D97-AF65-F5344CB8AC3E}">
        <p14:creationId xmlns:p14="http://schemas.microsoft.com/office/powerpoint/2010/main" val="17887262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040D-946A-E84E-868E-57A90F7B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E5AC-DA84-D048-81B0-80C872394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Enhancements in a nutshell:</a:t>
            </a:r>
          </a:p>
          <a:p>
            <a:r>
              <a:rPr lang="en-US" dirty="0"/>
              <a:t>Module system</a:t>
            </a:r>
          </a:p>
          <a:p>
            <a:r>
              <a:rPr lang="en-US" dirty="0"/>
              <a:t>Performance improvements</a:t>
            </a:r>
          </a:p>
          <a:p>
            <a:pPr lvl="1"/>
            <a:r>
              <a:rPr lang="en-US" dirty="0"/>
              <a:t>Garbage collection</a:t>
            </a:r>
          </a:p>
          <a:p>
            <a:pPr lvl="1"/>
            <a:r>
              <a:rPr lang="en-US" dirty="0"/>
              <a:t>Thread management</a:t>
            </a:r>
          </a:p>
          <a:p>
            <a:r>
              <a:rPr lang="en-US" dirty="0"/>
              <a:t>Unicode</a:t>
            </a:r>
          </a:p>
          <a:p>
            <a:r>
              <a:rPr lang="en-US" dirty="0"/>
              <a:t>Hidden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626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Java Platform Module System</a:t>
            </a:r>
          </a:p>
          <a:p>
            <a:pPr marL="0" indent="0">
              <a:buNone/>
            </a:pPr>
            <a:r>
              <a:rPr lang="en-US" sz="2800" dirty="0"/>
              <a:t>(JPMS)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Support modules at runtime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”Module path” is separate from “</a:t>
            </a:r>
            <a:r>
              <a:rPr lang="en-US" sz="2000" dirty="0" err="1"/>
              <a:t>classpath</a:t>
            </a:r>
            <a:r>
              <a:rPr lang="en-US" sz="2000" dirty="0"/>
              <a:t>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Support interoperability between modular and non-modular code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Modules also provide additional visibility guarantees</a:t>
            </a:r>
          </a:p>
        </p:txBody>
      </p:sp>
    </p:spTree>
    <p:extLst>
      <p:ext uri="{BB962C8B-B14F-4D97-AF65-F5344CB8AC3E}">
        <p14:creationId xmlns:p14="http://schemas.microsoft.com/office/powerpoint/2010/main" val="82262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</a:p>
          <a:p>
            <a:pPr marL="0" indent="0">
              <a:buNone/>
            </a:pPr>
            <a:r>
              <a:rPr lang="en-US" sz="2800" dirty="0"/>
              <a:t>Java Platform Module System</a:t>
            </a:r>
          </a:p>
          <a:p>
            <a:pPr marL="0" indent="0">
              <a:buNone/>
            </a:pPr>
            <a:r>
              <a:rPr lang="en-US" sz="2800" dirty="0"/>
              <a:t>(JPMS)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Multi-release JAR files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JAR files can contain classes specific to a Java release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The module loader will ensure these get loaded before the more general classes</a:t>
            </a:r>
          </a:p>
        </p:txBody>
      </p:sp>
    </p:spTree>
    <p:extLst>
      <p:ext uri="{BB962C8B-B14F-4D97-AF65-F5344CB8AC3E}">
        <p14:creationId xmlns:p14="http://schemas.microsoft.com/office/powerpoint/2010/main" val="41894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Various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Performance improvements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Improve threading and garbage collection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Java 10 implemented a unified garbage collector interface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Old garbage collectors retired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Several new GC algorithms implemented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“Thread-Local handshakes” to improve performance of signaling threads</a:t>
            </a:r>
          </a:p>
        </p:txBody>
      </p:sp>
    </p:spTree>
    <p:extLst>
      <p:ext uri="{BB962C8B-B14F-4D97-AF65-F5344CB8AC3E}">
        <p14:creationId xmlns:p14="http://schemas.microsoft.com/office/powerpoint/2010/main" val="46645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Various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Unicode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Support more current Unicode versions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Java 9 updated Unicode to 8.0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Java 11 updated Unicode to 10.0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Java 13 updated to Unicode 12.1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Java 15 updated to Unicode 13.0</a:t>
            </a:r>
          </a:p>
        </p:txBody>
      </p:sp>
    </p:spTree>
    <p:extLst>
      <p:ext uri="{BB962C8B-B14F-4D97-AF65-F5344CB8AC3E}">
        <p14:creationId xmlns:p14="http://schemas.microsoft.com/office/powerpoint/2010/main" val="352536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15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Hidden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Hidden, dynamically defined classes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Intended for use by frameworks that generate classes at runtime and use them via reflection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Prevents non-framework code from accessing the internals of the framework</a:t>
            </a:r>
          </a:p>
        </p:txBody>
      </p:sp>
    </p:spTree>
    <p:extLst>
      <p:ext uri="{BB962C8B-B14F-4D97-AF65-F5344CB8AC3E}">
        <p14:creationId xmlns:p14="http://schemas.microsoft.com/office/powerpoint/2010/main" val="307432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5F70-37E3-2140-A2FE-EFB1A691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Epilogue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0B7A4-B0F4-2D41-8D2B-ED01CFDC1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summarize, in conclusion, wrapping up…</a:t>
            </a:r>
          </a:p>
        </p:txBody>
      </p:sp>
    </p:spTree>
    <p:extLst>
      <p:ext uri="{BB962C8B-B14F-4D97-AF65-F5344CB8AC3E}">
        <p14:creationId xmlns:p14="http://schemas.microsoft.com/office/powerpoint/2010/main" val="4514218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BBC6F6-61AD-2E41-A321-FB875497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Epilogue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7A2A44-0514-F947-B3D4-D6C779EFE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After years of relative stagnation, the Java platform has seen extraordinary evolution in the last 4+ years</a:t>
            </a:r>
          </a:p>
          <a:p>
            <a:pPr marL="0" indent="0">
              <a:buNone/>
            </a:pPr>
            <a:r>
              <a:rPr lang="en-US" dirty="0"/>
              <a:t>Modules are a huge addition, but not the seismic shift that was expected</a:t>
            </a:r>
          </a:p>
          <a:p>
            <a:r>
              <a:rPr lang="en-US" dirty="0" err="1">
                <a:latin typeface="Andale Mono" panose="020B0509000000000004" pitchFamily="49" charset="0"/>
              </a:rPr>
              <a:t>jlink</a:t>
            </a:r>
            <a:r>
              <a:rPr lang="en-US" dirty="0"/>
              <a:t> (along with </a:t>
            </a:r>
            <a:r>
              <a:rPr lang="en-US" dirty="0" err="1"/>
              <a:t>GraalVM</a:t>
            </a:r>
            <a:r>
              <a:rPr lang="en-US" dirty="0"/>
              <a:t>) is a huge boon for the cloud-native space</a:t>
            </a:r>
          </a:p>
          <a:p>
            <a:r>
              <a:rPr lang="en-US" dirty="0" err="1">
                <a:latin typeface="Andale Mono" panose="020B0509000000000004" pitchFamily="49" charset="0"/>
              </a:rPr>
              <a:t>jpackage</a:t>
            </a:r>
            <a:r>
              <a:rPr lang="en-US" dirty="0"/>
              <a:t> could really open up the possibilities for Java-based desktop apps</a:t>
            </a:r>
          </a:p>
          <a:p>
            <a:pPr marL="0" indent="0">
              <a:buNone/>
            </a:pPr>
            <a:r>
              <a:rPr lang="en-US" dirty="0"/>
              <a:t>Java shell scripts could also prove to be very useful</a:t>
            </a:r>
          </a:p>
          <a:p>
            <a:pPr marL="0" indent="0">
              <a:buNone/>
            </a:pPr>
            <a:r>
              <a:rPr lang="en-US" dirty="0"/>
              <a:t>The really cool stuff is the more recent language enhancements:</a:t>
            </a:r>
          </a:p>
          <a:p>
            <a:r>
              <a:rPr lang="en-US" dirty="0"/>
              <a:t>Type inference</a:t>
            </a:r>
          </a:p>
          <a:p>
            <a:r>
              <a:rPr lang="en-US" dirty="0"/>
              <a:t>Text blocks</a:t>
            </a:r>
          </a:p>
          <a:p>
            <a:r>
              <a:rPr lang="en-US" dirty="0"/>
              <a:t>Pattern matching</a:t>
            </a:r>
          </a:p>
          <a:p>
            <a:r>
              <a:rPr lang="en-US" dirty="0"/>
              <a:t>Record classes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7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847A-DEE9-0A41-818F-09716489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C7D51-D68F-564E-9BD9-873BE177B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  <a:p>
            <a:r>
              <a:rPr lang="en-US" dirty="0"/>
              <a:t>JDK</a:t>
            </a:r>
          </a:p>
          <a:p>
            <a:r>
              <a:rPr lang="en-US" dirty="0"/>
              <a:t>Tooling</a:t>
            </a:r>
          </a:p>
          <a:p>
            <a:r>
              <a:rPr lang="en-US" dirty="0"/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151302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BBC6F6-61AD-2E41-A321-FB875497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Epilogue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7A2A44-0514-F947-B3D4-D6C779EFE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What’s next?</a:t>
            </a:r>
            <a:endParaRPr lang="en-US" dirty="0"/>
          </a:p>
          <a:p>
            <a:r>
              <a:rPr lang="en-US" dirty="0"/>
              <a:t>Project Loom – Lightweight threads, called “fibers”</a:t>
            </a:r>
            <a:br>
              <a:rPr lang="en-US" dirty="0"/>
            </a:br>
            <a:r>
              <a:rPr lang="en-US" dirty="0">
                <a:hlinkClick r:id="rId3"/>
              </a:rPr>
              <a:t>https://openjdk.java.net/projects/loom/</a:t>
            </a:r>
            <a:endParaRPr lang="en-US" dirty="0"/>
          </a:p>
          <a:p>
            <a:r>
              <a:rPr lang="en-US" dirty="0"/>
              <a:t>Project Valhalla – Value types, with efficient memory layout and no identity (midway between primitives and objects)</a:t>
            </a:r>
            <a:br>
              <a:rPr lang="en-US" dirty="0"/>
            </a:br>
            <a:r>
              <a:rPr lang="en-US" dirty="0">
                <a:hlinkClick r:id="rId4"/>
              </a:rPr>
              <a:t>https://openjdk.java.net/projects/valhalla/</a:t>
            </a:r>
            <a:endParaRPr lang="en-US" dirty="0"/>
          </a:p>
          <a:p>
            <a:r>
              <a:rPr lang="en-US" dirty="0"/>
              <a:t>Project Panama – Better native interoperability</a:t>
            </a:r>
            <a:br>
              <a:rPr lang="en-US" dirty="0"/>
            </a:br>
            <a:r>
              <a:rPr lang="en-US" dirty="0">
                <a:hlinkClick r:id="rId5"/>
              </a:rPr>
              <a:t>https://openjdk.java.net/projects/panama/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7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92155237-FDEF-4141-B4CC-5270E6A5F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887394-FE68-CE44-9EC6-15DF5B29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1964267"/>
            <a:ext cx="7197726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Q &amp; 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A21A3-4257-6B4A-A93C-266B0C86D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2399" y="4385732"/>
            <a:ext cx="7197726" cy="14054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832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9FCE-34DE-4D49-AD64-CD98472F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1484F-8390-8649-9A00-0158013ED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Parlez</a:t>
            </a:r>
            <a:r>
              <a:rPr lang="en-US" dirty="0"/>
              <a:t> </a:t>
            </a:r>
            <a:r>
              <a:rPr lang="en-US" dirty="0" err="1"/>
              <a:t>vous</a:t>
            </a:r>
            <a:r>
              <a:rPr lang="en-US" dirty="0"/>
              <a:t> Java?</a:t>
            </a:r>
          </a:p>
        </p:txBody>
      </p:sp>
    </p:spTree>
    <p:extLst>
      <p:ext uri="{BB962C8B-B14F-4D97-AF65-F5344CB8AC3E}">
        <p14:creationId xmlns:p14="http://schemas.microsoft.com/office/powerpoint/2010/main" val="123576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CB59-A0E4-4146-B5C8-6B12AC07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5A632-1493-F449-BAB9-460406D2C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Enhancements in a nutshell:</a:t>
            </a:r>
          </a:p>
          <a:p>
            <a:r>
              <a:rPr lang="en-US" dirty="0"/>
              <a:t>Module system</a:t>
            </a:r>
          </a:p>
          <a:p>
            <a:r>
              <a:rPr lang="en-US" dirty="0"/>
              <a:t>Private interface methods</a:t>
            </a:r>
          </a:p>
          <a:p>
            <a:r>
              <a:rPr lang="en-US" dirty="0"/>
              <a:t>“Effectively final” in try-with-resources</a:t>
            </a:r>
          </a:p>
          <a:p>
            <a:r>
              <a:rPr lang="en-US" dirty="0"/>
              <a:t>Type inference</a:t>
            </a:r>
          </a:p>
          <a:p>
            <a:r>
              <a:rPr lang="en-US" dirty="0"/>
              <a:t>Switch expressions</a:t>
            </a:r>
          </a:p>
          <a:p>
            <a:r>
              <a:rPr lang="en-US" dirty="0"/>
              <a:t>Text blocks</a:t>
            </a:r>
          </a:p>
          <a:p>
            <a:r>
              <a:rPr lang="en-US" dirty="0"/>
              <a:t>Pattern matching</a:t>
            </a:r>
          </a:p>
          <a:p>
            <a:r>
              <a:rPr lang="en-US" dirty="0"/>
              <a:t>Record classes</a:t>
            </a:r>
          </a:p>
          <a:p>
            <a:r>
              <a:rPr lang="en-US" dirty="0"/>
              <a:t>Sealed classes</a:t>
            </a:r>
          </a:p>
        </p:txBody>
      </p:sp>
    </p:spTree>
    <p:extLst>
      <p:ext uri="{BB962C8B-B14F-4D97-AF65-F5344CB8AC3E}">
        <p14:creationId xmlns:p14="http://schemas.microsoft.com/office/powerpoint/2010/main" val="2948442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</a:p>
          <a:p>
            <a:pPr marL="0" indent="0">
              <a:buNone/>
            </a:pPr>
            <a:r>
              <a:rPr lang="en-US" sz="2800" dirty="0"/>
              <a:t>Java Platform Module System</a:t>
            </a:r>
          </a:p>
          <a:p>
            <a:pPr marL="0" indent="0">
              <a:buNone/>
            </a:pPr>
            <a:r>
              <a:rPr lang="en-US" sz="2800" dirty="0"/>
              <a:t>(JPMS)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Additional loading &amp; scoping capabilities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Encapsulation at the JAR level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New manifest file to declare: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Exported packages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Service implementations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External modules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a.k.a. </a:t>
            </a:r>
            <a:r>
              <a:rPr lang="en-US" sz="2000" dirty="0">
                <a:hlinkClick r:id="rId3"/>
              </a:rPr>
              <a:t>Project Jigsaw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256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9079</TotalTime>
  <Words>2502</Words>
  <Application>Microsoft Macintosh PowerPoint</Application>
  <PresentationFormat>Widescreen</PresentationFormat>
  <Paragraphs>506</Paragraphs>
  <Slides>61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Andale Mono</vt:lpstr>
      <vt:lpstr>Arial</vt:lpstr>
      <vt:lpstr>Calibri</vt:lpstr>
      <vt:lpstr>Calibri Light</vt:lpstr>
      <vt:lpstr>Celestial</vt:lpstr>
      <vt:lpstr>Java 9+</vt:lpstr>
      <vt:lpstr>Intro</vt:lpstr>
      <vt:lpstr>Intro</vt:lpstr>
      <vt:lpstr>Intro</vt:lpstr>
      <vt:lpstr>Intro</vt:lpstr>
      <vt:lpstr>Intro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JDK</vt:lpstr>
      <vt:lpstr>JDK</vt:lpstr>
      <vt:lpstr>JDK</vt:lpstr>
      <vt:lpstr>JDK</vt:lpstr>
      <vt:lpstr>JDK</vt:lpstr>
      <vt:lpstr>JDK</vt:lpstr>
      <vt:lpstr>JDK</vt:lpstr>
      <vt:lpstr>JDK</vt:lpstr>
      <vt:lpstr>JDK</vt:lpstr>
      <vt:lpstr>JDK</vt:lpstr>
      <vt:lpstr>JDK</vt:lpstr>
      <vt:lpstr>JDK</vt:lpstr>
      <vt:lpstr>JDK</vt:lpstr>
      <vt:lpstr>Tooling</vt:lpstr>
      <vt:lpstr>Tooling</vt:lpstr>
      <vt:lpstr>Tooling</vt:lpstr>
      <vt:lpstr>Tooling</vt:lpstr>
      <vt:lpstr>Tooling</vt:lpstr>
      <vt:lpstr>Tooling</vt:lpstr>
      <vt:lpstr>Tooling</vt:lpstr>
      <vt:lpstr>Tooling</vt:lpstr>
      <vt:lpstr>Tooling</vt:lpstr>
      <vt:lpstr>Tooling</vt:lpstr>
      <vt:lpstr>Tooling</vt:lpstr>
      <vt:lpstr>Tooling</vt:lpstr>
      <vt:lpstr>Runtime</vt:lpstr>
      <vt:lpstr>Runtime</vt:lpstr>
      <vt:lpstr>Runtime</vt:lpstr>
      <vt:lpstr>Language</vt:lpstr>
      <vt:lpstr>Runtime</vt:lpstr>
      <vt:lpstr>Runtime</vt:lpstr>
      <vt:lpstr>Runtime</vt:lpstr>
      <vt:lpstr>Epilogue</vt:lpstr>
      <vt:lpstr>Epilogue</vt:lpstr>
      <vt:lpstr>Epilogue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McIntyre</dc:creator>
  <cp:lastModifiedBy>Eric McIntyre</cp:lastModifiedBy>
  <cp:revision>101</cp:revision>
  <dcterms:created xsi:type="dcterms:W3CDTF">2020-12-16T16:30:48Z</dcterms:created>
  <dcterms:modified xsi:type="dcterms:W3CDTF">2021-02-03T23:45:16Z</dcterms:modified>
</cp:coreProperties>
</file>