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56" r:id="rId2"/>
    <p:sldId id="261" r:id="rId3"/>
    <p:sldId id="259" r:id="rId4"/>
    <p:sldId id="260" r:id="rId5"/>
    <p:sldId id="262" r:id="rId6"/>
    <p:sldId id="263" r:id="rId7"/>
    <p:sldId id="258" r:id="rId8"/>
    <p:sldId id="257" r:id="rId9"/>
    <p:sldId id="267" r:id="rId10"/>
    <p:sldId id="311" r:id="rId11"/>
    <p:sldId id="269" r:id="rId12"/>
    <p:sldId id="270" r:id="rId13"/>
    <p:sldId id="268" r:id="rId14"/>
    <p:sldId id="275" r:id="rId15"/>
    <p:sldId id="276" r:id="rId16"/>
    <p:sldId id="271" r:id="rId17"/>
    <p:sldId id="272" r:id="rId18"/>
    <p:sldId id="273" r:id="rId19"/>
    <p:sldId id="274" r:id="rId20"/>
    <p:sldId id="277" r:id="rId21"/>
    <p:sldId id="264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304" r:id="rId36"/>
    <p:sldId id="293" r:id="rId37"/>
    <p:sldId id="298" r:id="rId38"/>
    <p:sldId id="299" r:id="rId39"/>
    <p:sldId id="300" r:id="rId40"/>
    <p:sldId id="301" r:id="rId41"/>
    <p:sldId id="302" r:id="rId42"/>
    <p:sldId id="305" r:id="rId43"/>
    <p:sldId id="296" r:id="rId44"/>
    <p:sldId id="303" r:id="rId45"/>
    <p:sldId id="306" r:id="rId46"/>
    <p:sldId id="308" r:id="rId47"/>
    <p:sldId id="307" r:id="rId48"/>
    <p:sldId id="309" r:id="rId49"/>
    <p:sldId id="310" r:id="rId50"/>
    <p:sldId id="294" r:id="rId51"/>
    <p:sldId id="295" r:id="rId52"/>
    <p:sldId id="29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990EB7-E4F8-374F-B43C-DAAA2FBEB75B}">
          <p14:sldIdLst>
            <p14:sldId id="256"/>
          </p14:sldIdLst>
        </p14:section>
        <p14:section name="Intro" id="{05A493A6-F598-2B44-92F7-6807F06C6F88}">
          <p14:sldIdLst>
            <p14:sldId id="261"/>
            <p14:sldId id="259"/>
            <p14:sldId id="260"/>
            <p14:sldId id="262"/>
            <p14:sldId id="263"/>
          </p14:sldIdLst>
        </p14:section>
        <p14:section name="Java 7" id="{E35C5B5B-240D-324B-AD90-72908E7C6717}">
          <p14:sldIdLst>
            <p14:sldId id="258"/>
            <p14:sldId id="257"/>
            <p14:sldId id="267"/>
            <p14:sldId id="311"/>
            <p14:sldId id="269"/>
            <p14:sldId id="270"/>
            <p14:sldId id="268"/>
            <p14:sldId id="275"/>
            <p14:sldId id="276"/>
            <p14:sldId id="271"/>
            <p14:sldId id="272"/>
            <p14:sldId id="273"/>
            <p14:sldId id="274"/>
            <p14:sldId id="277"/>
          </p14:sldIdLst>
        </p14:section>
        <p14:section name="Java 8" id="{D7382956-2B57-0E4B-A030-A326880810EB}">
          <p14:sldIdLst>
            <p14:sldId id="264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9"/>
            <p14:sldId id="290"/>
            <p14:sldId id="291"/>
            <p14:sldId id="292"/>
            <p14:sldId id="304"/>
            <p14:sldId id="293"/>
            <p14:sldId id="298"/>
            <p14:sldId id="299"/>
            <p14:sldId id="300"/>
            <p14:sldId id="301"/>
            <p14:sldId id="302"/>
            <p14:sldId id="305"/>
            <p14:sldId id="296"/>
            <p14:sldId id="303"/>
            <p14:sldId id="306"/>
            <p14:sldId id="308"/>
            <p14:sldId id="307"/>
            <p14:sldId id="309"/>
            <p14:sldId id="310"/>
          </p14:sldIdLst>
        </p14:section>
        <p14:section name="Epilogue" id="{0EF81447-4174-584C-9EEB-1644DC108247}">
          <p14:sldIdLst>
            <p14:sldId id="294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89767"/>
  </p:normalViewPr>
  <p:slideViewPr>
    <p:cSldViewPr snapToGrid="0" snapToObjects="1">
      <p:cViewPr varScale="1">
        <p:scale>
          <a:sx n="128" d="100"/>
          <a:sy n="128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9643C-5607-B049-9B5A-F7A87CB2121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0AD-33A4-834F-B7FB-BE5272A6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3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API strives to be simple, but date &amp; time handling is a complex topic. Be sure to read the </a:t>
            </a:r>
            <a:r>
              <a:rPr lang="en-US" dirty="0" err="1"/>
              <a:t>JavaDocs</a:t>
            </a:r>
            <a:r>
              <a:rPr lang="en-US" dirty="0"/>
              <a:t> to learn which classes are appropriate for a given situation.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9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zones &amp; offsets add significant complexity. They should be reserved for the “edges” of a system, such as for display to a user. Internal logic should stick to local dates &amp; times (or instants) if at all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7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2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6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8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83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43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to changing the development process of the platform, Oracle also started shifting how it is licensed and distributed. Basically, if you want a “free” JDK/JRE, you must go through some OpenJDK-derived build. However, other vendors are free to create their own supported builds, based on OpenJDK. So the lack of an official Oracle build does not preclude having a supported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2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0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7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2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GraalVM’s</a:t>
            </a:r>
            <a:r>
              <a:rPr lang="en-US" dirty="0"/>
              <a:t> a much bigger beast than just an OpenJDK distribution. We’ll have a full session covering </a:t>
            </a:r>
            <a:r>
              <a:rPr lang="en-US" dirty="0" err="1"/>
              <a:t>GraalVM</a:t>
            </a:r>
            <a:r>
              <a:rPr lang="en-US" dirty="0"/>
              <a:t> 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invokedynamic</a:t>
            </a:r>
            <a:r>
              <a:rPr lang="en-US" dirty="0"/>
              <a:t> </a:t>
            </a:r>
            <a:r>
              <a:rPr lang="en-US" i="1" dirty="0"/>
              <a:t>might</a:t>
            </a:r>
            <a:r>
              <a:rPr lang="en-US" i="0" dirty="0"/>
              <a:t> be the first new bytecode instruction added to the JVM since version 1.0. It was added for both dynamic languages, like Groovy &amp; </a:t>
            </a:r>
            <a:r>
              <a:rPr lang="en-US" i="0" dirty="0" err="1"/>
              <a:t>JRuby</a:t>
            </a:r>
            <a:r>
              <a:rPr lang="en-US" i="0" dirty="0"/>
              <a:t>, and laid the groundwork for lambdas in Java 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Lambdas were probably the most important enhancement to Java since generics in Java 1.5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47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3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4 kinds of method references: constructor, static method, instance method of a type, instance method of a specific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52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5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1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jcp.org/aboutJava/communityprocess/pfd/jsr310/JSR-310-guid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oracle.com/en/java/javase/15/docs/api/java.base/java/time/package-summary.html" TargetMode="External"/><Relationship Id="rId5" Type="http://schemas.openxmlformats.org/officeDocument/2006/relationships/hyperlink" Target="https://www.threeten.org/threeten-extra/" TargetMode="External"/><Relationship Id="rId4" Type="http://schemas.openxmlformats.org/officeDocument/2006/relationships/hyperlink" Target="https://www.threeten.org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ical-resources/articles/java/ma14-architect-annotation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aalvm.org/" TargetMode="External"/><Relationship Id="rId3" Type="http://schemas.openxmlformats.org/officeDocument/2006/relationships/hyperlink" Target="https://adoptopenjdk.net/" TargetMode="External"/><Relationship Id="rId7" Type="http://schemas.openxmlformats.org/officeDocument/2006/relationships/hyperlink" Target="https://jdk.java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ll-sw.com/" TargetMode="External"/><Relationship Id="rId5" Type="http://schemas.openxmlformats.org/officeDocument/2006/relationships/hyperlink" Target="https://www.azul.com/downloads/zulu/" TargetMode="External"/><Relationship Id="rId4" Type="http://schemas.openxmlformats.org/officeDocument/2006/relationships/hyperlink" Target="https://aws.amazon.com/corretto/" TargetMode="External"/><Relationship Id="rId9" Type="http://schemas.openxmlformats.org/officeDocument/2006/relationships/hyperlink" Target="https://sap.github.io/SapMachin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EDB7-E2BC-5843-8B9C-2414CC173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Enhancements in</a:t>
            </a:r>
            <a:br>
              <a:rPr lang="en-US" dirty="0"/>
            </a:br>
            <a:r>
              <a:rPr lang="en-US" dirty="0"/>
              <a:t>Java 7 &amp;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40137-A2A6-DF4E-A25A-C548357C8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Stuff you should already be using 😁</a:t>
            </a:r>
          </a:p>
        </p:txBody>
      </p:sp>
    </p:spTree>
    <p:extLst>
      <p:ext uri="{BB962C8B-B14F-4D97-AF65-F5344CB8AC3E}">
        <p14:creationId xmlns:p14="http://schemas.microsoft.com/office/powerpoint/2010/main" val="17555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Strings in </a:t>
            </a:r>
            <a:r>
              <a:rPr lang="en-US" sz="2400" dirty="0">
                <a:latin typeface="Andale Mono" panose="020B0509000000000004" pitchFamily="49" charset="0"/>
              </a:rPr>
              <a:t>switch</a:t>
            </a:r>
            <a:r>
              <a:rPr lang="en-US" sz="2400" dirty="0"/>
              <a:t> statement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Use strings directly as the expression and case matches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Strings will be compared using </a:t>
            </a:r>
            <a:r>
              <a:rPr lang="en-US" sz="2000" dirty="0">
                <a:latin typeface="Andale Mono" panose="020B0509000000000004" pitchFamily="49" charset="0"/>
              </a:rPr>
              <a:t>.equals()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These are generally more efficient than if/then/else statements using strings</a:t>
            </a:r>
          </a:p>
        </p:txBody>
      </p:sp>
    </p:spTree>
    <p:extLst>
      <p:ext uri="{BB962C8B-B14F-4D97-AF65-F5344CB8AC3E}">
        <p14:creationId xmlns:p14="http://schemas.microsoft.com/office/powerpoint/2010/main" val="272618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Strings in </a:t>
            </a:r>
            <a:r>
              <a:rPr lang="en-US" sz="2400" dirty="0">
                <a:latin typeface="Andale Mono" panose="020B0509000000000004" pitchFamily="49" charset="0"/>
              </a:rPr>
              <a:t>switch</a:t>
            </a:r>
            <a:r>
              <a:rPr lang="en-US" sz="2400" dirty="0"/>
              <a:t> statement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53E5B-BA21-8748-9864-F5F35E30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7" y="3163415"/>
            <a:ext cx="6903149" cy="26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Automatic resource management (try-with-resources)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Resource allocation as part of </a:t>
            </a:r>
            <a:r>
              <a:rPr lang="en-US" sz="2000" dirty="0">
                <a:latin typeface="Andale Mono" panose="020B0509000000000004" pitchFamily="49" charset="0"/>
              </a:rPr>
              <a:t>try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Automatically closed right before any </a:t>
            </a:r>
            <a:r>
              <a:rPr lang="en-US" sz="2000" dirty="0">
                <a:latin typeface="Andale Mono" panose="020B0509000000000004" pitchFamily="49" charset="0"/>
              </a:rPr>
              <a:t>catch</a:t>
            </a:r>
            <a:r>
              <a:rPr lang="en-US" sz="2000" dirty="0"/>
              <a:t> or </a:t>
            </a:r>
            <a:r>
              <a:rPr lang="en-US" sz="2000" dirty="0">
                <a:latin typeface="Andale Mono" panose="020B0509000000000004" pitchFamily="49" charset="0"/>
              </a:rPr>
              <a:t>finally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Anything that implements </a:t>
            </a:r>
            <a:r>
              <a:rPr lang="en-US" sz="2000" dirty="0" err="1"/>
              <a:t>java.lang.AutoClosable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813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Automatic resource management (try-with-resources)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689F9-1734-7749-A3C4-65059DEF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2789831"/>
            <a:ext cx="6903148" cy="300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0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Catch multiple exception types (multi-catch)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Catch exceptions of multiple types in the same block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Exception types do not have to be “compatible”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Other rules for catching exceptions still apply (e.g. catch specific before generic)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8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Catch multiple exception types (multi-catch)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B3F38-B790-3543-9909-A9E3615D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3429000"/>
            <a:ext cx="6903148" cy="100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7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Generic type inference (diamond operator)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Type of generics on RHS inferred from types on LHS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Generic type inference (diamond operator)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72306-A0B3-034A-A105-265D99A6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93" y="3012016"/>
            <a:ext cx="6897934" cy="17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Numeric literal improvements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Declare binary integer literals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Use underscores in numeric literals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Numeric literal improvements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58EC5-2A46-E54B-85D8-35AA224F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3429000"/>
            <a:ext cx="6903148" cy="10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0FE2-4B32-244F-B282-5EA4887B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4B1C3-8519-2F48-8C10-B1CEF1852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Java release history</a:t>
            </a:r>
          </a:p>
        </p:txBody>
      </p:sp>
    </p:spTree>
    <p:extLst>
      <p:ext uri="{BB962C8B-B14F-4D97-AF65-F5344CB8AC3E}">
        <p14:creationId xmlns:p14="http://schemas.microsoft.com/office/powerpoint/2010/main" val="873591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Other Changes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NIO file library</a:t>
            </a:r>
          </a:p>
          <a:p>
            <a:pPr lvl="1"/>
            <a:r>
              <a:rPr lang="en-US" sz="1800" dirty="0"/>
              <a:t>Multiple file systems</a:t>
            </a:r>
          </a:p>
          <a:p>
            <a:pPr lvl="1"/>
            <a:r>
              <a:rPr lang="en-US" sz="1800" dirty="0"/>
              <a:t>First class support for file paths</a:t>
            </a:r>
          </a:p>
          <a:p>
            <a:pPr lvl="1"/>
            <a:r>
              <a:rPr lang="en-US" sz="1800" dirty="0"/>
              <a:t>File metadata</a:t>
            </a:r>
          </a:p>
          <a:p>
            <a:pPr lvl="1"/>
            <a:r>
              <a:rPr lang="en-US" sz="1800" dirty="0"/>
              <a:t>Symbolic links</a:t>
            </a:r>
          </a:p>
          <a:p>
            <a:pPr lvl="1"/>
            <a:r>
              <a:rPr lang="en-US" sz="1800" dirty="0"/>
              <a:t>SPI for expanding file system support</a:t>
            </a:r>
          </a:p>
          <a:p>
            <a:r>
              <a:rPr lang="en-US" sz="2000" dirty="0"/>
              <a:t>Fork/join framework</a:t>
            </a:r>
          </a:p>
          <a:p>
            <a:r>
              <a:rPr lang="en-US" sz="2000" dirty="0"/>
              <a:t>Dynamic language support through </a:t>
            </a:r>
            <a:r>
              <a:rPr lang="en-US" sz="2000" dirty="0" err="1">
                <a:latin typeface="Andale Mono" panose="020B0509000000000004" pitchFamily="49" charset="0"/>
              </a:rPr>
              <a:t>invokedynamic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450C-FFDD-6243-BADD-B20AD0DC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E1B65-8352-194A-BCE2-27690D61B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1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D4D1-2FFF-DB45-B596-A44254EE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3D93-339B-6C45-9556-067FCE67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Enhancements in a nutshell</a:t>
            </a:r>
          </a:p>
          <a:p>
            <a:r>
              <a:rPr lang="en-US" dirty="0"/>
              <a:t>Lambdas</a:t>
            </a:r>
          </a:p>
          <a:p>
            <a:pPr lvl="1"/>
            <a:r>
              <a:rPr lang="en-US" dirty="0"/>
              <a:t>Functional programming</a:t>
            </a:r>
          </a:p>
          <a:p>
            <a:pPr lvl="1"/>
            <a:r>
              <a:rPr lang="en-US" dirty="0"/>
              <a:t>Default methods</a:t>
            </a:r>
          </a:p>
          <a:p>
            <a:pPr lvl="1"/>
            <a:r>
              <a:rPr lang="en-US" dirty="0"/>
              <a:t>Streams</a:t>
            </a:r>
          </a:p>
          <a:p>
            <a:r>
              <a:rPr lang="en-US" dirty="0"/>
              <a:t>Proper date/time API</a:t>
            </a:r>
          </a:p>
          <a:p>
            <a:r>
              <a:rPr lang="en-US" dirty="0"/>
              <a:t>Annotation enhancements</a:t>
            </a:r>
          </a:p>
          <a:p>
            <a:r>
              <a:rPr lang="en-US" dirty="0"/>
              <a:t>Remove the Permanent Generation (a.k.a. “</a:t>
            </a:r>
            <a:r>
              <a:rPr lang="en-US" dirty="0" err="1"/>
              <a:t>permgen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430114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First serious foray into functional programming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Replacement for anonymous inner classes in many cases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Inherit the scope of the caller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“Shape” of methods become important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Functional interfaces – single abstract method (SAM)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Defines method and constructor references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Also includes default methods on interfaces</a:t>
            </a:r>
          </a:p>
        </p:txBody>
      </p:sp>
    </p:spTree>
    <p:extLst>
      <p:ext uri="{BB962C8B-B14F-4D97-AF65-F5344CB8AC3E}">
        <p14:creationId xmlns:p14="http://schemas.microsoft.com/office/powerpoint/2010/main" val="27552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First serious foray into functional programming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DC70-8231-9E42-80DB-33008371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2699988"/>
            <a:ext cx="6038524" cy="35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3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First serious foray into functional programming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DC70-8231-9E42-80DB-33008371E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699988"/>
            <a:ext cx="6038524" cy="354841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7A26924-7895-B14F-BB8A-1BCEEC11E9B3}"/>
              </a:ext>
            </a:extLst>
          </p:cNvPr>
          <p:cNvSpPr/>
          <p:nvPr/>
        </p:nvSpPr>
        <p:spPr>
          <a:xfrm>
            <a:off x="5687122" y="2699988"/>
            <a:ext cx="1996068" cy="31084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63D4E-F7D7-CD4E-8A6E-2571FA1F9DEC}"/>
              </a:ext>
            </a:extLst>
          </p:cNvPr>
          <p:cNvSpPr txBox="1"/>
          <p:nvPr/>
        </p:nvSpPr>
        <p:spPr>
          <a:xfrm>
            <a:off x="7819862" y="2699988"/>
            <a:ext cx="1996068" cy="738664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Simple expression, no semicolon, return implied</a:t>
            </a:r>
          </a:p>
        </p:txBody>
      </p:sp>
    </p:spTree>
    <p:extLst>
      <p:ext uri="{BB962C8B-B14F-4D97-AF65-F5344CB8AC3E}">
        <p14:creationId xmlns:p14="http://schemas.microsoft.com/office/powerpoint/2010/main" val="118233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First serious foray into functional programming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DC70-8231-9E42-80DB-33008371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2699988"/>
            <a:ext cx="6038524" cy="35484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15121A-36A0-3249-81DD-00B20A007454}"/>
              </a:ext>
            </a:extLst>
          </p:cNvPr>
          <p:cNvSpPr/>
          <p:nvPr/>
        </p:nvSpPr>
        <p:spPr>
          <a:xfrm>
            <a:off x="4393580" y="3512634"/>
            <a:ext cx="2732049" cy="1929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589FB-EB1D-D644-A268-51DBB62EAC44}"/>
              </a:ext>
            </a:extLst>
          </p:cNvPr>
          <p:cNvSpPr txBox="1"/>
          <p:nvPr/>
        </p:nvSpPr>
        <p:spPr>
          <a:xfrm>
            <a:off x="7365652" y="3525178"/>
            <a:ext cx="1996068" cy="138499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Multi-statement lambda (no return here, but an explicit return statement would be used if the method signature required a return value)</a:t>
            </a:r>
          </a:p>
        </p:txBody>
      </p:sp>
    </p:spTree>
    <p:extLst>
      <p:ext uri="{BB962C8B-B14F-4D97-AF65-F5344CB8AC3E}">
        <p14:creationId xmlns:p14="http://schemas.microsoft.com/office/powerpoint/2010/main" val="2348682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First serious foray into functional programming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DC70-8231-9E42-80DB-33008371E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699988"/>
            <a:ext cx="6038524" cy="354841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7A26924-7895-B14F-BB8A-1BCEEC11E9B3}"/>
              </a:ext>
            </a:extLst>
          </p:cNvPr>
          <p:cNvSpPr/>
          <p:nvPr/>
        </p:nvSpPr>
        <p:spPr>
          <a:xfrm>
            <a:off x="4449337" y="5425996"/>
            <a:ext cx="3077736" cy="31084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63D4E-F7D7-CD4E-8A6E-2571FA1F9DEC}"/>
              </a:ext>
            </a:extLst>
          </p:cNvPr>
          <p:cNvSpPr txBox="1"/>
          <p:nvPr/>
        </p:nvSpPr>
        <p:spPr>
          <a:xfrm>
            <a:off x="7738946" y="5687584"/>
            <a:ext cx="1996068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Method references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5AD31D-7B85-D546-A7AF-16936E15EFCC}"/>
              </a:ext>
            </a:extLst>
          </p:cNvPr>
          <p:cNvSpPr/>
          <p:nvPr/>
        </p:nvSpPr>
        <p:spPr>
          <a:xfrm>
            <a:off x="4956717" y="5937558"/>
            <a:ext cx="2278565" cy="31084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0A4EEB-47BC-8E4C-848F-4F227DD83676}"/>
              </a:ext>
            </a:extLst>
          </p:cNvPr>
          <p:cNvSpPr/>
          <p:nvPr/>
        </p:nvSpPr>
        <p:spPr>
          <a:xfrm>
            <a:off x="4627756" y="3178098"/>
            <a:ext cx="2475571" cy="35683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6FF30-658F-AF42-9C18-19EE339E7DB7}"/>
              </a:ext>
            </a:extLst>
          </p:cNvPr>
          <p:cNvSpPr txBox="1"/>
          <p:nvPr/>
        </p:nvSpPr>
        <p:spPr>
          <a:xfrm>
            <a:off x="7315200" y="3178098"/>
            <a:ext cx="1996068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Constructor reference</a:t>
            </a:r>
          </a:p>
        </p:txBody>
      </p:sp>
    </p:spTree>
    <p:extLst>
      <p:ext uri="{BB962C8B-B14F-4D97-AF65-F5344CB8AC3E}">
        <p14:creationId xmlns:p14="http://schemas.microsoft.com/office/powerpoint/2010/main" val="396984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Default methods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for interface evolution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Defines behavior on an interface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Provides a limited mechanism for multiple inheritance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interfaces with multiple methods to be “functional”</a:t>
            </a:r>
          </a:p>
        </p:txBody>
      </p:sp>
    </p:spTree>
    <p:extLst>
      <p:ext uri="{BB962C8B-B14F-4D97-AF65-F5344CB8AC3E}">
        <p14:creationId xmlns:p14="http://schemas.microsoft.com/office/powerpoint/2010/main" val="223642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Default methods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D2AC0-AA87-864E-95D4-98D33AEBE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17800"/>
            <a:ext cx="5049157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6BA3-A01A-1143-804F-785CD133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8247-F89C-914B-98C6-E0E91DB7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”Java” means “Java SE” – the language, JDK, and runtime</a:t>
            </a:r>
          </a:p>
          <a:p>
            <a:r>
              <a:rPr lang="en-US" i="1" dirty="0"/>
              <a:t>Java 7</a:t>
            </a:r>
            <a:r>
              <a:rPr lang="en-US" dirty="0"/>
              <a:t>: July 7, 2011</a:t>
            </a:r>
          </a:p>
          <a:p>
            <a:r>
              <a:rPr lang="en-US" i="1" dirty="0"/>
              <a:t>Java 8</a:t>
            </a:r>
            <a:r>
              <a:rPr lang="en-US" dirty="0"/>
              <a:t>: March 18, 2014</a:t>
            </a:r>
          </a:p>
          <a:p>
            <a:r>
              <a:rPr lang="en-US" dirty="0"/>
              <a:t>CyberScout only transitioned to Java 8 in 2016</a:t>
            </a:r>
          </a:p>
          <a:p>
            <a:pPr lvl="1"/>
            <a:r>
              <a:rPr lang="en-US" dirty="0"/>
              <a:t>The Subscription application is the notable exception, as it’s still on Java 6</a:t>
            </a:r>
          </a:p>
        </p:txBody>
      </p:sp>
    </p:spTree>
    <p:extLst>
      <p:ext uri="{BB962C8B-B14F-4D97-AF65-F5344CB8AC3E}">
        <p14:creationId xmlns:p14="http://schemas.microsoft.com/office/powerpoint/2010/main" val="1615374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600" dirty="0"/>
              <a:t>Streams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Functional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Efficient processing of collections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parallelization without changing pipeline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Immutable – each modification produces a new stream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“Intermediate” &amp; “terminal” operations</a:t>
            </a:r>
          </a:p>
        </p:txBody>
      </p:sp>
    </p:spTree>
    <p:extLst>
      <p:ext uri="{BB962C8B-B14F-4D97-AF65-F5344CB8AC3E}">
        <p14:creationId xmlns:p14="http://schemas.microsoft.com/office/powerpoint/2010/main" val="16072005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Streams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DC70-8231-9E42-80DB-33008371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2699988"/>
            <a:ext cx="6038524" cy="35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6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Streams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DC70-8231-9E42-80DB-33008371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2699988"/>
            <a:ext cx="6038524" cy="354841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E2E787F-036B-8946-91AC-9E6BA6419BDF}"/>
              </a:ext>
            </a:extLst>
          </p:cNvPr>
          <p:cNvSpPr/>
          <p:nvPr/>
        </p:nvSpPr>
        <p:spPr>
          <a:xfrm>
            <a:off x="4244009" y="2753139"/>
            <a:ext cx="1262269" cy="2286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4CD0B-6553-6148-9E51-E03E26ED588C}"/>
              </a:ext>
            </a:extLst>
          </p:cNvPr>
          <p:cNvSpPr txBox="1"/>
          <p:nvPr/>
        </p:nvSpPr>
        <p:spPr>
          <a:xfrm>
            <a:off x="5718151" y="2713550"/>
            <a:ext cx="1996068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Stream creation</a:t>
            </a:r>
          </a:p>
        </p:txBody>
      </p:sp>
    </p:spTree>
    <p:extLst>
      <p:ext uri="{BB962C8B-B14F-4D97-AF65-F5344CB8AC3E}">
        <p14:creationId xmlns:p14="http://schemas.microsoft.com/office/powerpoint/2010/main" val="73222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Streams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DC70-8231-9E42-80DB-33008371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2699988"/>
            <a:ext cx="6038524" cy="35484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DE5354-892D-0647-A615-1C167DC7BE02}"/>
              </a:ext>
            </a:extLst>
          </p:cNvPr>
          <p:cNvSpPr/>
          <p:nvPr/>
        </p:nvSpPr>
        <p:spPr>
          <a:xfrm>
            <a:off x="4412974" y="2961861"/>
            <a:ext cx="3091069" cy="30016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58C4D-A41C-8548-ADDB-5361CBA95BDA}"/>
              </a:ext>
            </a:extLst>
          </p:cNvPr>
          <p:cNvSpPr txBox="1"/>
          <p:nvPr/>
        </p:nvSpPr>
        <p:spPr>
          <a:xfrm>
            <a:off x="7730288" y="2961861"/>
            <a:ext cx="1996068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Intermediate operations</a:t>
            </a:r>
          </a:p>
        </p:txBody>
      </p:sp>
    </p:spTree>
    <p:extLst>
      <p:ext uri="{BB962C8B-B14F-4D97-AF65-F5344CB8AC3E}">
        <p14:creationId xmlns:p14="http://schemas.microsoft.com/office/powerpoint/2010/main" val="203469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Lambdas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Streams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DC70-8231-9E42-80DB-33008371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078" y="2699988"/>
            <a:ext cx="6038524" cy="35484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DE5354-892D-0647-A615-1C167DC7BE02}"/>
              </a:ext>
            </a:extLst>
          </p:cNvPr>
          <p:cNvSpPr/>
          <p:nvPr/>
        </p:nvSpPr>
        <p:spPr>
          <a:xfrm>
            <a:off x="4412974" y="5943600"/>
            <a:ext cx="3091069" cy="304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58C4D-A41C-8548-ADDB-5361CBA95BDA}"/>
              </a:ext>
            </a:extLst>
          </p:cNvPr>
          <p:cNvSpPr txBox="1"/>
          <p:nvPr/>
        </p:nvSpPr>
        <p:spPr>
          <a:xfrm>
            <a:off x="7730288" y="5927705"/>
            <a:ext cx="1996068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Terminal operation</a:t>
            </a:r>
          </a:p>
        </p:txBody>
      </p:sp>
    </p:spTree>
    <p:extLst>
      <p:ext uri="{BB962C8B-B14F-4D97-AF65-F5344CB8AC3E}">
        <p14:creationId xmlns:p14="http://schemas.microsoft.com/office/powerpoint/2010/main" val="408722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92D8-414E-9347-913B-ADC450CD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Demo!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52D8-157A-C74B-A11B-6B10F32BE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Lambdas, Streams, </a:t>
            </a:r>
            <a:r>
              <a:rPr lang="en-US" dirty="0" err="1"/>
              <a:t>Optionals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58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Date/Time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400" dirty="0"/>
              <a:t>Simple and robust dates &amp; times (JSR-310)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java.time</a:t>
            </a:r>
            <a:r>
              <a:rPr lang="en-US" sz="2000" dirty="0"/>
              <a:t> package and sub-packages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Fluent and consistent 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Immutable 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Unit </a:t>
            </a:r>
            <a:r>
              <a:rPr lang="en-US" sz="2000" dirty="0" err="1"/>
              <a:t>enums</a:t>
            </a:r>
            <a:r>
              <a:rPr lang="en-US" sz="2000" dirty="0"/>
              <a:t> (months, days of week, etc.)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First-class support for comparisons, math, formatting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Machine-scale &amp; human-scale time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Chronologies (calendar systems)</a:t>
            </a:r>
          </a:p>
        </p:txBody>
      </p:sp>
    </p:spTree>
    <p:extLst>
      <p:ext uri="{BB962C8B-B14F-4D97-AF65-F5344CB8AC3E}">
        <p14:creationId xmlns:p14="http://schemas.microsoft.com/office/powerpoint/2010/main" val="6822435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Date/Time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Instants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Fixed point in the stream of time, basically a timestamp</a:t>
            </a:r>
          </a:p>
          <a:p>
            <a:pPr marL="0" indent="0">
              <a:buNone/>
            </a:pPr>
            <a:r>
              <a:rPr lang="en-US" sz="2000" dirty="0"/>
              <a:t>Closest analog to </a:t>
            </a:r>
            <a:r>
              <a:rPr lang="en-US" sz="2000" dirty="0" err="1">
                <a:latin typeface="Andale Mono" panose="020B0509000000000004" pitchFamily="49" charset="0"/>
              </a:rPr>
              <a:t>java.util.Date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740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Date/Time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Periods &amp; Durations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Amounts of time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Period</a:t>
            </a:r>
            <a:r>
              <a:rPr lang="en-US" sz="2000" dirty="0"/>
              <a:t>: human-scale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Duration</a:t>
            </a:r>
            <a:r>
              <a:rPr lang="en-US" sz="2000" dirty="0"/>
              <a:t>: machine-scale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151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Date/Time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Local Dates &amp; Times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Date, time, or combination, with no time zone or offset</a:t>
            </a:r>
          </a:p>
          <a:p>
            <a:pPr marL="0" indent="0">
              <a:buNone/>
            </a:pPr>
            <a:r>
              <a:rPr lang="en-US" sz="2000" dirty="0"/>
              <a:t>Should be the “default” choice for internal date/time</a:t>
            </a:r>
          </a:p>
        </p:txBody>
      </p:sp>
    </p:spTree>
    <p:extLst>
      <p:ext uri="{BB962C8B-B14F-4D97-AF65-F5344CB8AC3E}">
        <p14:creationId xmlns:p14="http://schemas.microsoft.com/office/powerpoint/2010/main" val="22937468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BEA7-42FD-7A4E-A1A2-F9C3F18D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34A1-18AE-4648-A5E7-F4F5B8662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after the release of Java 9 on September 21, 2017, Oracle went to a new release cadence</a:t>
            </a:r>
          </a:p>
          <a:p>
            <a:pPr lvl="1"/>
            <a:r>
              <a:rPr lang="en-US" dirty="0"/>
              <a:t>Major releases (new features, potential breaking changes) every 6 months</a:t>
            </a:r>
          </a:p>
          <a:p>
            <a:pPr lvl="1"/>
            <a:r>
              <a:rPr lang="en-US" dirty="0"/>
              <a:t>Update releases (patches) every quarter</a:t>
            </a:r>
          </a:p>
          <a:p>
            <a:pPr lvl="1"/>
            <a:r>
              <a:rPr lang="en-US" dirty="0"/>
              <a:t>Long-term support releases every 3 years</a:t>
            </a:r>
          </a:p>
          <a:p>
            <a:pPr lvl="1"/>
            <a:r>
              <a:rPr lang="en-US" dirty="0"/>
              <a:t>Support for one major release ends when then next one becomes available (except for LTS releases)</a:t>
            </a:r>
          </a:p>
          <a:p>
            <a:r>
              <a:rPr lang="en-US" dirty="0"/>
              <a:t>As of September 15, 2020, the current version is Java 15</a:t>
            </a:r>
          </a:p>
          <a:p>
            <a:pPr lvl="1"/>
            <a:r>
              <a:rPr lang="en-US" dirty="0"/>
              <a:t>Java 11: current LTS release</a:t>
            </a:r>
          </a:p>
          <a:p>
            <a:pPr lvl="1"/>
            <a:r>
              <a:rPr lang="en-US" dirty="0"/>
              <a:t>Java 17: next LTS release</a:t>
            </a:r>
          </a:p>
          <a:p>
            <a:pPr lvl="1"/>
            <a:r>
              <a:rPr lang="en-US" dirty="0"/>
              <a:t>Java 8 has been grandfathered into the cycle – public updates until at least May 2026 through </a:t>
            </a:r>
            <a:r>
              <a:rPr lang="en-US" dirty="0" err="1"/>
              <a:t>AdoptOpenJDK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4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Date/Time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Zoned/Offset Dates &amp; Times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Adds a time zone or offset to a date/time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Offset…</a:t>
            </a:r>
            <a:r>
              <a:rPr lang="en-US" sz="2000" dirty="0"/>
              <a:t> uses a fixed offset from UTC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Zoned…</a:t>
            </a:r>
            <a:r>
              <a:rPr lang="en-US" sz="2000" dirty="0"/>
              <a:t> has a variable offset due to factors like DST</a:t>
            </a:r>
          </a:p>
        </p:txBody>
      </p:sp>
    </p:spTree>
    <p:extLst>
      <p:ext uri="{BB962C8B-B14F-4D97-AF65-F5344CB8AC3E}">
        <p14:creationId xmlns:p14="http://schemas.microsoft.com/office/powerpoint/2010/main" val="36584296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Date/Time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Formatting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err="1">
                <a:latin typeface="Andale Mono" panose="020B0509000000000004" pitchFamily="49" charset="0"/>
              </a:rPr>
              <a:t>java.time.format</a:t>
            </a:r>
            <a:r>
              <a:rPr lang="en-US" sz="2000" dirty="0"/>
              <a:t> package</a:t>
            </a:r>
          </a:p>
          <a:p>
            <a:pPr marL="0" indent="0">
              <a:buNone/>
            </a:pPr>
            <a:r>
              <a:rPr lang="en-US" sz="2000" dirty="0"/>
              <a:t>More flexible than </a:t>
            </a:r>
            <a:r>
              <a:rPr lang="en-US" sz="2000" dirty="0" err="1">
                <a:latin typeface="Andale Mono" panose="020B0509000000000004" pitchFamily="49" charset="0"/>
              </a:rPr>
              <a:t>java.text.DateFormat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/>
              <a:t>Both parsing and printing</a:t>
            </a:r>
          </a:p>
          <a:p>
            <a:pPr marL="0" indent="0">
              <a:buNone/>
            </a:pPr>
            <a:r>
              <a:rPr lang="en-US" sz="2000" dirty="0"/>
              <a:t>Built-in facilities for standard and localized formats</a:t>
            </a:r>
          </a:p>
          <a:p>
            <a:pPr marL="0" indent="0">
              <a:buNone/>
            </a:pPr>
            <a:r>
              <a:rPr lang="en-US" sz="2000" dirty="0"/>
              <a:t>Pattern-based formatting, similar to </a:t>
            </a:r>
            <a:r>
              <a:rPr lang="en-US" sz="2000" dirty="0" err="1">
                <a:latin typeface="Andale Mono" panose="020B0509000000000004" pitchFamily="49" charset="0"/>
              </a:rPr>
              <a:t>DateFormat</a:t>
            </a:r>
            <a:r>
              <a:rPr lang="en-US" sz="2000" dirty="0"/>
              <a:t>, but more options</a:t>
            </a:r>
          </a:p>
          <a:p>
            <a:pPr marL="0" indent="0">
              <a:buNone/>
            </a:pPr>
            <a:r>
              <a:rPr lang="en-US" sz="2000" dirty="0"/>
              <a:t>Builder to provide fine-grained, programmatic control</a:t>
            </a:r>
          </a:p>
        </p:txBody>
      </p:sp>
    </p:spTree>
    <p:extLst>
      <p:ext uri="{BB962C8B-B14F-4D97-AF65-F5344CB8AC3E}">
        <p14:creationId xmlns:p14="http://schemas.microsoft.com/office/powerpoint/2010/main" val="37873324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92D8-414E-9347-913B-ADC450CD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Demo!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52D8-157A-C74B-A11B-6B10F32BE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Date/Time API</a:t>
            </a:r>
          </a:p>
        </p:txBody>
      </p:sp>
    </p:spTree>
    <p:extLst>
      <p:ext uri="{BB962C8B-B14F-4D97-AF65-F5344CB8AC3E}">
        <p14:creationId xmlns:p14="http://schemas.microsoft.com/office/powerpoint/2010/main" val="745376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Date/Time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600" dirty="0"/>
              <a:t>Resources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“Philosophical” overview: </a:t>
            </a:r>
            <a:r>
              <a:rPr lang="en-US" sz="1600" dirty="0">
                <a:hlinkClick r:id="rId3"/>
              </a:rPr>
              <a:t>https://jcp.org/aboutJava/communityprocess/pfd/jsr310/JSR-310-guide.html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Homepage of the project, including a bolt-on “extras” package: </a:t>
            </a:r>
            <a:r>
              <a:rPr lang="en-US" sz="1600" dirty="0">
                <a:hlinkClick r:id="rId4"/>
              </a:rPr>
              <a:t>https://www.threeten.org/</a:t>
            </a:r>
            <a:r>
              <a:rPr lang="en-US" sz="1600" dirty="0"/>
              <a:t> | </a:t>
            </a:r>
            <a:r>
              <a:rPr lang="en-US" sz="1600" dirty="0">
                <a:hlinkClick r:id="rId5"/>
              </a:rPr>
              <a:t>https://www.threeten.org/threeten-extra/</a:t>
            </a:r>
            <a:r>
              <a:rPr lang="en-US" sz="16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Package </a:t>
            </a:r>
            <a:r>
              <a:rPr lang="en-US" sz="1600" dirty="0" err="1"/>
              <a:t>JavaDoc</a:t>
            </a:r>
            <a:r>
              <a:rPr lang="en-US" sz="1600" dirty="0"/>
              <a:t> (Java 15 edition): </a:t>
            </a:r>
            <a:r>
              <a:rPr lang="en-US" sz="1600" dirty="0">
                <a:hlinkClick r:id="rId6"/>
              </a:rPr>
              <a:t>https://docs.oracle.com/en/java/javase/15/docs/api/java.base/java/time/package-summary.html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68730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Annotations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Repeating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Simplifies applying multiple annotations of the same type</a:t>
            </a:r>
          </a:p>
          <a:p>
            <a:pPr marL="0" indent="0">
              <a:buNone/>
            </a:pPr>
            <a:r>
              <a:rPr lang="en-US" sz="2000" dirty="0"/>
              <a:t>Still requires defining a “container” annotation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986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Annotations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Repeating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CF25F-4400-5F41-9249-B652BB9E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890070"/>
            <a:ext cx="3620946" cy="197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8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Annotations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Repeating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3C24FE-B1CB-0D4D-B6A0-BAB0B3F41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717800"/>
            <a:ext cx="3429000" cy="109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57187C-68AD-1640-86C9-3010161BE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078" y="4140200"/>
            <a:ext cx="35433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6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Annotations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Type Annotations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Expands the locations that annotations are allowed</a:t>
            </a:r>
          </a:p>
          <a:p>
            <a:pPr marL="0" indent="0">
              <a:buNone/>
            </a:pPr>
            <a:r>
              <a:rPr lang="en-US" sz="2000" dirty="0"/>
              <a:t>Annotations can be applied anywhere that a type is used</a:t>
            </a:r>
          </a:p>
          <a:p>
            <a:r>
              <a:rPr lang="en-US" sz="2000" dirty="0"/>
              <a:t>Instance creation</a:t>
            </a:r>
          </a:p>
          <a:p>
            <a:r>
              <a:rPr lang="en-US" sz="2000" dirty="0"/>
              <a:t>Type casting</a:t>
            </a:r>
          </a:p>
          <a:p>
            <a:r>
              <a:rPr lang="en-US" sz="2000" dirty="0"/>
              <a:t>Throws clauses</a:t>
            </a:r>
          </a:p>
          <a:p>
            <a:r>
              <a:rPr lang="en-US" sz="2000" dirty="0"/>
              <a:t>Etc.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https://www.oracle.com/technical-resources/articles/java/ma14-architect-annotations.html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16444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Permgen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Remove the “permanent generation”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err="1"/>
              <a:t>Permgen</a:t>
            </a:r>
            <a:r>
              <a:rPr lang="en-US" sz="2000" dirty="0"/>
              <a:t> was the area of the heap where class metadata was stored</a:t>
            </a:r>
          </a:p>
          <a:p>
            <a:pPr marL="0" indent="0">
              <a:buNone/>
            </a:pPr>
            <a:r>
              <a:rPr lang="en-US" sz="2000" dirty="0"/>
              <a:t>Eliminates the </a:t>
            </a:r>
            <a:r>
              <a:rPr lang="en-US" sz="2000" dirty="0">
                <a:latin typeface="Andale Mono" panose="020B0509000000000004" pitchFamily="49" charset="0"/>
              </a:rPr>
              <a:t>-</a:t>
            </a:r>
            <a:r>
              <a:rPr lang="en-US" sz="2000" dirty="0" err="1">
                <a:latin typeface="Andale Mono" panose="020B0509000000000004" pitchFamily="49" charset="0"/>
              </a:rPr>
              <a:t>XX:PermSize</a:t>
            </a:r>
            <a:r>
              <a:rPr lang="en-US" sz="2000" dirty="0"/>
              <a:t> and </a:t>
            </a:r>
            <a:r>
              <a:rPr lang="en-US" sz="2000" dirty="0">
                <a:latin typeface="Andale Mono" panose="020B0509000000000004" pitchFamily="49" charset="0"/>
              </a:rPr>
              <a:t>-</a:t>
            </a:r>
            <a:r>
              <a:rPr lang="en-US" sz="2000" dirty="0" err="1">
                <a:latin typeface="Andale Mono" panose="020B0509000000000004" pitchFamily="49" charset="0"/>
              </a:rPr>
              <a:t>XX:MaxPermSize</a:t>
            </a:r>
            <a:r>
              <a:rPr lang="en-US" sz="2000" dirty="0"/>
              <a:t> JVM options</a:t>
            </a:r>
          </a:p>
          <a:p>
            <a:pPr marL="0" indent="0">
              <a:buNone/>
            </a:pPr>
            <a:r>
              <a:rPr lang="en-US" sz="2000" dirty="0"/>
              <a:t>Reduces the dreaded </a:t>
            </a:r>
            <a:r>
              <a:rPr lang="en-US" sz="2000" dirty="0" err="1">
                <a:latin typeface="Andale Mono" panose="020B0509000000000004" pitchFamily="49" charset="0"/>
              </a:rPr>
              <a:t>java.lang.OutOfMemoryError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1775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Permgen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Replaced with “</a:t>
            </a:r>
            <a:r>
              <a:rPr lang="en-US" sz="2400" dirty="0" err="1"/>
              <a:t>Metaspace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600" dirty="0"/>
              <a:t>No longer part of the heap</a:t>
            </a:r>
          </a:p>
          <a:p>
            <a:pPr marL="0" indent="0">
              <a:buNone/>
            </a:pPr>
            <a:r>
              <a:rPr lang="en-US" sz="1600" dirty="0"/>
              <a:t>Grows automatically</a:t>
            </a:r>
          </a:p>
          <a:p>
            <a:pPr marL="0" indent="0">
              <a:buNone/>
            </a:pPr>
            <a:r>
              <a:rPr lang="en-US" sz="1600" dirty="0"/>
              <a:t>Tuned with new JVM flags</a:t>
            </a:r>
          </a:p>
          <a:p>
            <a:r>
              <a:rPr lang="en-US" sz="1600" dirty="0" err="1">
                <a:latin typeface="Andale Mono" panose="020B0509000000000004" pitchFamily="49" charset="0"/>
              </a:rPr>
              <a:t>MetaspaceSize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 err="1">
                <a:latin typeface="Andale Mono" panose="020B0509000000000004" pitchFamily="49" charset="0"/>
              </a:rPr>
              <a:t>MaxMetaspaceSize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 err="1">
                <a:latin typeface="Andale Mono" panose="020B0509000000000004" pitchFamily="49" charset="0"/>
              </a:rPr>
              <a:t>MinMetaspaceFreeRatio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 err="1">
                <a:latin typeface="Andale Mono" panose="020B0509000000000004" pitchFamily="49" charset="0"/>
              </a:rPr>
              <a:t>MaxMetaspaceFreeRatio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592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5949-9572-CC45-8F0F-F690D260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59E6-9151-634C-84BC-79F67C72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to the distribution and licensing</a:t>
            </a:r>
          </a:p>
          <a:p>
            <a:r>
              <a:rPr lang="en-US" dirty="0"/>
              <a:t>De-emphasized Oracle-produced distributions of the JDK/JRE, in favor of those built from OpenJDK</a:t>
            </a:r>
          </a:p>
          <a:p>
            <a:r>
              <a:rPr lang="en-US" dirty="0"/>
              <a:t>Since Java 9 (or maybe 11?), Oracle builds only available to paid Oracle licensees</a:t>
            </a:r>
          </a:p>
          <a:p>
            <a:r>
              <a:rPr lang="en-US" dirty="0"/>
              <a:t>Supported builds still available through vendors such as Red Hat</a:t>
            </a:r>
          </a:p>
        </p:txBody>
      </p:sp>
    </p:spTree>
    <p:extLst>
      <p:ext uri="{BB962C8B-B14F-4D97-AF65-F5344CB8AC3E}">
        <p14:creationId xmlns:p14="http://schemas.microsoft.com/office/powerpoint/2010/main" val="350768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F70-37E3-2140-A2FE-EFB1A691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B7A4-B0F4-2D41-8D2B-ED01CFDC1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in conclusion, wrapping up…</a:t>
            </a:r>
          </a:p>
        </p:txBody>
      </p:sp>
    </p:spTree>
    <p:extLst>
      <p:ext uri="{BB962C8B-B14F-4D97-AF65-F5344CB8AC3E}">
        <p14:creationId xmlns:p14="http://schemas.microsoft.com/office/powerpoint/2010/main" val="1214793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C6F6-61AD-2E41-A321-FB87549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A2A44-0514-F947-B3D4-D6C779E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6-month release cycle</a:t>
            </a:r>
          </a:p>
          <a:p>
            <a:r>
              <a:rPr lang="en-US" dirty="0"/>
              <a:t>Use an OpenJDK distribution, rather than an Oracle one</a:t>
            </a:r>
          </a:p>
          <a:p>
            <a:r>
              <a:rPr lang="en-US" dirty="0"/>
              <a:t>Use the features of “Project Coin”, like the diamond operator, resource management, and multi-catch</a:t>
            </a:r>
          </a:p>
          <a:p>
            <a:r>
              <a:rPr lang="en-US" dirty="0"/>
              <a:t>Get familiar with the new filesystem APIs</a:t>
            </a:r>
          </a:p>
          <a:p>
            <a:r>
              <a:rPr lang="en-US" dirty="0"/>
              <a:t>Learn how to lambda</a:t>
            </a:r>
          </a:p>
          <a:p>
            <a:r>
              <a:rPr lang="en-US" dirty="0"/>
              <a:t>Use the new date/time API instead of the old </a:t>
            </a:r>
            <a:r>
              <a:rPr lang="en-US" dirty="0" err="1">
                <a:latin typeface="Andale Mono" panose="020B0509000000000004" pitchFamily="49" charset="0"/>
              </a:rPr>
              <a:t>java.util</a:t>
            </a:r>
            <a:r>
              <a:rPr lang="en-US" dirty="0"/>
              <a:t> classes</a:t>
            </a:r>
          </a:p>
          <a:p>
            <a:r>
              <a:rPr lang="en-US" dirty="0"/>
              <a:t>Don’t tweak your </a:t>
            </a:r>
            <a:r>
              <a:rPr lang="en-US" dirty="0" err="1"/>
              <a:t>permgen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2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05" name="Rectangle 204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2155237-FDEF-4141-B4CC-5270E6A5F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87394-FE68-CE44-9EC6-15DF5B29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Q &amp; 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A21A3-4257-6B4A-A93C-266B0C86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4399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5725-7B00-2942-9D87-5AAED745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31AD-DC4E-7041-BA1B-520779B4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OpenJDK Distributions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AdoptOpenJDK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https://adoptopenjdk.net/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Amazon’s </a:t>
            </a:r>
            <a:r>
              <a:rPr lang="en-US" dirty="0" err="1"/>
              <a:t>Corretto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https://aws.amazon.com/corretto/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Azul Systems’ Zulu - </a:t>
            </a:r>
            <a:r>
              <a:rPr lang="en-US" dirty="0">
                <a:hlinkClick r:id="rId5"/>
              </a:rPr>
              <a:t>https://www.azul.com/downloads/zulu/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Bellsoft’s</a:t>
            </a:r>
            <a:r>
              <a:rPr lang="en-US" dirty="0"/>
              <a:t> </a:t>
            </a:r>
            <a:r>
              <a:rPr lang="en-US" dirty="0" err="1"/>
              <a:t>Liberica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https://bell-sw.com/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OpenJDK - </a:t>
            </a:r>
            <a:r>
              <a:rPr lang="en-US" dirty="0">
                <a:hlinkClick r:id="rId7"/>
              </a:rPr>
              <a:t>https://jdk.java.net/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Oracle’s </a:t>
            </a:r>
            <a:r>
              <a:rPr lang="en-US" dirty="0" err="1"/>
              <a:t>GraalVM</a:t>
            </a:r>
            <a:r>
              <a:rPr lang="en-US" dirty="0"/>
              <a:t>* - </a:t>
            </a:r>
            <a:r>
              <a:rPr lang="en-US" dirty="0">
                <a:hlinkClick r:id="rId8"/>
              </a:rPr>
              <a:t>https://www.graalvm.org/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SAP’s </a:t>
            </a:r>
            <a:r>
              <a:rPr lang="en-US" dirty="0" err="1"/>
              <a:t>SapMachine</a:t>
            </a:r>
            <a:r>
              <a:rPr lang="en-US" dirty="0"/>
              <a:t> - </a:t>
            </a:r>
            <a:r>
              <a:rPr lang="en-US" dirty="0">
                <a:hlinkClick r:id="rId9"/>
              </a:rPr>
              <a:t>https://sap.github.io/SapMachine/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2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3F06-F395-9046-991A-6265CC9D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231D-4146-1B49-9835-00D3006E3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D4D1-2FFF-DB45-B596-A44254EE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3D93-339B-6C45-9556-067FCE67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Enhancements in a nutshell</a:t>
            </a:r>
          </a:p>
          <a:p>
            <a:r>
              <a:rPr lang="en-US" dirty="0"/>
              <a:t>Project Coin</a:t>
            </a:r>
          </a:p>
          <a:p>
            <a:r>
              <a:rPr lang="en-US" dirty="0"/>
              <a:t>Concurrency utilities</a:t>
            </a:r>
          </a:p>
          <a:p>
            <a:r>
              <a:rPr lang="en-US" dirty="0"/>
              <a:t>New File I/O library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invokedynamic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Elliptic curve cryptography</a:t>
            </a:r>
          </a:p>
          <a:p>
            <a:r>
              <a:rPr lang="en-US" dirty="0"/>
              <a:t>Various low-level enhancements (memory handling, graphics, etc.)</a:t>
            </a:r>
          </a:p>
        </p:txBody>
      </p:sp>
    </p:spTree>
    <p:extLst>
      <p:ext uri="{BB962C8B-B14F-4D97-AF65-F5344CB8AC3E}">
        <p14:creationId xmlns:p14="http://schemas.microsoft.com/office/powerpoint/2010/main" val="2962310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Project Coin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Project Coin = “small change(s)”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7 small language changes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“Syntactic sugar” – Only compiler changes, no JVM changes</a:t>
            </a:r>
          </a:p>
        </p:txBody>
      </p:sp>
    </p:spTree>
    <p:extLst>
      <p:ext uri="{BB962C8B-B14F-4D97-AF65-F5344CB8AC3E}">
        <p14:creationId xmlns:p14="http://schemas.microsoft.com/office/powerpoint/2010/main" val="275946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1694</Words>
  <Application>Microsoft Macintosh PowerPoint</Application>
  <PresentationFormat>Widescreen</PresentationFormat>
  <Paragraphs>316</Paragraphs>
  <Slides>52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Andale Mono</vt:lpstr>
      <vt:lpstr>Arial</vt:lpstr>
      <vt:lpstr>Calibri</vt:lpstr>
      <vt:lpstr>Calibri Light</vt:lpstr>
      <vt:lpstr>Celestial</vt:lpstr>
      <vt:lpstr>Enhancements in Java 7 &amp; 8</vt:lpstr>
      <vt:lpstr>Intro</vt:lpstr>
      <vt:lpstr>Intro</vt:lpstr>
      <vt:lpstr>Intro</vt:lpstr>
      <vt:lpstr>Intro</vt:lpstr>
      <vt:lpstr>Intro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7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Java 8</vt:lpstr>
      <vt:lpstr>Let’s Demo!</vt:lpstr>
      <vt:lpstr>Java 8</vt:lpstr>
      <vt:lpstr>Java 8</vt:lpstr>
      <vt:lpstr>Java 8</vt:lpstr>
      <vt:lpstr>Java 8</vt:lpstr>
      <vt:lpstr>Java 8</vt:lpstr>
      <vt:lpstr>Java 8</vt:lpstr>
      <vt:lpstr>Let’s Demo!</vt:lpstr>
      <vt:lpstr>Java 8</vt:lpstr>
      <vt:lpstr>Java 8</vt:lpstr>
      <vt:lpstr>Java 8</vt:lpstr>
      <vt:lpstr>Java 8</vt:lpstr>
      <vt:lpstr>Java 8</vt:lpstr>
      <vt:lpstr>Java 8</vt:lpstr>
      <vt:lpstr>Java 8</vt:lpstr>
      <vt:lpstr>Epilogue</vt:lpstr>
      <vt:lpstr>Epilogue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Enhancements in Java 7 &amp; 8</dc:title>
  <dc:creator>Eric McIntyre</dc:creator>
  <cp:lastModifiedBy>Eric McIntyre</cp:lastModifiedBy>
  <cp:revision>21</cp:revision>
  <dcterms:created xsi:type="dcterms:W3CDTF">2020-11-11T22:17:17Z</dcterms:created>
  <dcterms:modified xsi:type="dcterms:W3CDTF">2020-11-19T21:48:54Z</dcterms:modified>
</cp:coreProperties>
</file>