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4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Lato" panose="020F0502020204030203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B0A8A7-12B9-433D-94B8-0679B2CB4367}">
  <a:tblStyle styleId="{44B0A8A7-12B9-433D-94B8-0679B2CB43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F8"/>
          </a:solidFill>
        </a:fill>
      </a:tcStyle>
    </a:wholeTbl>
    <a:band1H>
      <a:tcTxStyle/>
      <a:tcStyle>
        <a:tcBdr/>
        <a:fill>
          <a:solidFill>
            <a:srgbClr val="CCDD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DF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9A1596-F405-4E22-91A9-877C78F3BD7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F8"/>
          </a:solidFill>
        </a:fill>
      </a:tcStyle>
    </a:wholeTbl>
    <a:band1H>
      <a:tcTxStyle/>
      <a:tcStyle>
        <a:tcBdr/>
        <a:fill>
          <a:solidFill>
            <a:srgbClr val="CCDD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DF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3397DA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3397DA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3397DA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3397D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F66830-EAA9-4F01-85B9-9A8CA8460823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F8"/>
          </a:solidFill>
        </a:fill>
      </a:tcStyle>
    </a:wholeTbl>
    <a:band1H>
      <a:tcTxStyle/>
      <a:tcStyle>
        <a:tcBdr/>
        <a:fill>
          <a:solidFill>
            <a:srgbClr val="CCDD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DF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285F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285F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285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285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4b654f1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f4b654f16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 acest slide se va pune exclusiv titlul cursului.</a:t>
            </a:r>
            <a:endParaRPr/>
          </a:p>
        </p:txBody>
      </p:sp>
      <p:sp>
        <p:nvSpPr>
          <p:cNvPr id="57" name="Google Shape;57;gf4b654f16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4b654f167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f4b654f167_0_5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f4b654f167_0_5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4b654f167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f4b654f167_0_5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Acum folosim logica if în fiecare zi, deci, ca exemplu, plouă afară?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Și logica ar fi dacă plouă, voi lua o umbrelă sau altfel nu voi lua o umbrelă.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Straluceste soarele?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Dacă soarele strălucește, voi purta un protector solar. Altfel nu voi purta. Sau dacă soarele strălucește, voi purta o pălărie, altfel nu o voi face.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Sau urmează să iau trenul azi? Dacă trenurile circulă la timp, atunci voi lua trenul. Altfel voi conduce.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Sintaxa if/else: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</a:t>
            </a:r>
            <a:r>
              <a:rPr lang="en" i="1">
                <a:solidFill>
                  <a:schemeClr val="dk1"/>
                </a:solidFill>
              </a:rPr>
              <a:t>conditie: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    actiune1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elif </a:t>
            </a:r>
            <a:r>
              <a:rPr lang="en" i="1">
                <a:solidFill>
                  <a:schemeClr val="dk1"/>
                </a:solidFill>
              </a:rPr>
              <a:t>conditie2: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    actiune2 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else: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 i="1">
                <a:solidFill>
                  <a:schemeClr val="dk1"/>
                </a:solidFill>
              </a:rPr>
              <a:t>actiune3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f4b654f167_0_5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fe048ac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efe048ace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instrucțiune indentată sau un set de instrucțiuni (cel puțin o instrucțiune este absolut necesară);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indentarea poate fi realizată în două moduri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prin inserarea unui anumit număr de spații (recomandarea este să folosiți patru spații de indentare)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utilizând caracterul tab;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notă: dacă există mai multe instrucțiuni în partea indentată, indentarea ar trebui să fie aceeași în toate liniile; chiar dacă poate arăta la fel dacă utilizați file amestecate cu spații, este important să faceți toate indentările exact la fel - Python 3 nu permite amestecarea spațiilor și a filelor pentru indentare.</a:t>
            </a:r>
            <a:endParaRPr/>
          </a:p>
        </p:txBody>
      </p:sp>
      <p:sp>
        <p:nvSpPr>
          <p:cNvPr id="240" name="Google Shape;240;gefe048ace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fe048ac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efe048ace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efe048ace9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fe048ace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efe048ace9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efe048ace9_0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88d150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188d15074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188d15074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fe048ace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efe048ace9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efe048ace9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fe048ace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efe048ace9_0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Când se întâlnește cuvântul cheie continue: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executarea curentă a blocului de cod este oprită.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blocul de cod rămas nu va fi executat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starea buclei este reevaluată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bucla va continua cu următoarea iterație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efe048ace9_0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88d15074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1188d150748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Când se întâlnește cuvântul cheie continue: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executarea curentă a blocului de cod este oprită.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blocul de cod rămas nu va fi executat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starea buclei este reevaluată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bucla va continua cu următoarea iterație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1188d150748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fe048ace9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efe048ace9_0_2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efe048ace9_0_2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4b654f16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f4b654f16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Acest slide se va folosi pentru fiecare inceput de capitol.</a:t>
            </a:r>
            <a:endParaRPr/>
          </a:p>
        </p:txBody>
      </p:sp>
      <p:sp>
        <p:nvSpPr>
          <p:cNvPr id="72" name="Google Shape;72;gf4b654f16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88d15074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188d150748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Când se întâlnește cuvântul cheie continue: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executarea curentă a blocului de cod este oprită.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blocul de cod rămas nu va fi executat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starea buclei este reevaluată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bucla va continua cu următoarea iterație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1188d150748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fe048ace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gefe048ace9_0_2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efe048ace9_0_2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5f3a0bc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f5f3a0bcc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f5f3a0bcc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efe048ace9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efe048ace9_0_7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efe048ace9_0_7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fe048ace9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gefe048ace9_0_8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Buclele “for”, asemenea buclelor while, parcurg un parametru dat si executa cod in bucla.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Probabil că veți găsi asta pentru buclele “for” </a:t>
            </a:r>
            <a:r>
              <a:rPr lang="en">
                <a:solidFill>
                  <a:schemeClr val="dk1"/>
                </a:solidFill>
              </a:rPr>
              <a:t>din Python</a:t>
            </a:r>
            <a:r>
              <a:rPr lang="en"/>
              <a:t> extrem de utile.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Acestea funcționează foarte bine și le veți folosi pentru a bucla sau itera prin obiecte precum cele găsite în liste, șiruri sau dicționare.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Avantajul de aici este că nu trebuie să îi spuneți Python câte articole sunt într-o listă sau cât de mare este un șir sau câte valori sunt într-un dicționar. Asta este stabilit în dosar.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Asta înseamnă că nu trebuie să predeterminați numărul de articole dintr-o listă.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 exemplu, limbajele de programare ar necesita crearea unui index și creșterea unei valori înainte de a începe.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Dar Python nu necesită asta.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Deci iteratorii python, ca o buclă for, vă permit să traversați structuri de date fără să știți cât de mari sunt sau cum sunt implementate.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Acest lucru face lucrurile mult mai ușoare atunci când configurați bucle în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Instrucțiunea Python „for” repetă elementele oricărei secvențe (o listă sau un șir), în ordinea în care apar în secvență.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efe048ace9_0_8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fe048ace9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gefe048ace9_0_8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gefe048ace9_0_8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fe048ace9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efe048ace9_0_7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efe048ace9_0_7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efe048ace9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gefe048ace9_0_7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Acum am văzut deja că șirurile sunt o secvență de caractere și puteți utiliza un index pentru a extrage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un caracter specific dintr-un șir.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Vom analiza listele care sunt o succesiune de orice.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Acum, mai detaliat, există și alte două structuri de secvențe de care trebuie să fim conștienți: tupluri și dicționare.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Tuplurile și listele conțin zero sau mai multe elemente. Spre deosebire de șiruri, elementele pot fi de diferite tipuri.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Deci, un element dintr-o listă sau un tuplu poate fi orice obiect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Acest lucru vă permite să creați structuri care sunt la fel de complexe pe care doriți și care sunt imbricate de câte ori ne place.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Deci, de ce avem liste și tupluri? Acesta este lucrul important de reținut.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Tuplurile sunt imuabile. Atunci când atribuiți un element unui tuplu, acesta nu poate fi modificat.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Listele, totuși, sunt modificabile, ceea ce înseamnă că puteți insera sau șterge elemente cât doriți.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Exemple:</a:t>
            </a:r>
            <a:endParaRPr/>
          </a:p>
          <a:p>
            <a:pPr marL="45720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>
                <a:solidFill>
                  <a:schemeClr val="dk1"/>
                </a:solidFill>
              </a:rPr>
              <a:t>Putem transforma un String intr-o lista: list(str1)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>
                <a:solidFill>
                  <a:schemeClr val="dk1"/>
                </a:solidFill>
              </a:rPr>
              <a:t>List[x] afiseaza elementul x din lista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>
                <a:solidFill>
                  <a:schemeClr val="dk1"/>
                </a:solidFill>
              </a:rPr>
              <a:t>list.append([element]) adauga elementul in lista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>
                <a:solidFill>
                  <a:schemeClr val="dk1"/>
                </a:solidFill>
              </a:rPr>
              <a:t>List[x] = [valoare] modifica elementul x cu valoarea data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>
                <a:solidFill>
                  <a:schemeClr val="dk1"/>
                </a:solidFill>
              </a:rPr>
              <a:t>str.split(‘x’) imparte sirul in elemente separate din lista folosind delimitatorul x dat</a:t>
            </a:r>
            <a:endParaRPr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solidFill>
                  <a:schemeClr val="dk1"/>
                </a:solidFill>
              </a:rPr>
              <a:t>a, *b,c = list1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list1 = [1,2,3,4,6]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a,*b,c = list1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print(b)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Putem crea o lista care sa contina mai multe liste: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Exemplu: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lista_routere = ['R1','R2','R3']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lista_switchuri = ['SW1','SW2','SW3']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lista_echipamente = [lista_routere,lista_switchuri]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lista_echipamente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[['R1', 'R2', 'R3'], ['SW1', 'SW2', 'SW3']]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Putem unii doua liste cu metoda extend: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list1 = ['R1','R2','R3']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list2 = ['R4','R5']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list1.extend(list2)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list1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['R1', 'R2', 'R3', 'R4', 'R5']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Putem unii doua liste cu +=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list1 += list2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list1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['R1', 'R2', 'R3', 'R4', 'R5', 'R4', 'R5']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efe048ace9_0_7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fe048ace9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gefe048ace9_0_7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efe048ace9_0_7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fe048ace9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gefe048ace9_0_8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gefe048ace9_0_8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4b654f16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f4b654f167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f4b654f167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fe048ace9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gefe048ace9_0_9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Python are o serie de funcții încorporate, una dintre acestea este intervalul (range). Range vă permite să specificați valoarea inițială, o valoare și un pas.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Deci, funcția intervalului returnează un flux de numere într-un interval specificat, fără a fi nevoie să creați și să stocați mai întâi o structură mare de date, cum ar fi o listă sau un tuplu.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Intervalele sunt de fapt un tip de secvență imuabil, dar nu ne vom îngrijora prea mult de asta.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Practic, intervalul vă permite să creați o gamă de numere unde puteți specifica numărul de început, numărul de final și un pas.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efe048ace9_0_9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52b81f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gf52b81f88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f52b81f88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f52b81f88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gf52b81f88d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gf52b81f88d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f52b81f88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1" name="Google Shape;651;gf52b81f88d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f52b81f88d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f4b654f167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7" name="Google Shape;667;gf4b654f167_0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Acest slide va fi pe pozitia [n]-2 in fiecare capitol, unde [n] – ultimul slide din acel capitol. </a:t>
            </a:r>
            <a:endParaRPr/>
          </a:p>
        </p:txBody>
      </p:sp>
      <p:sp>
        <p:nvSpPr>
          <p:cNvPr id="668" name="Google Shape;668;gf4b654f167_0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52b81f88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3" name="Google Shape;683;gf52b81f88d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gf52b81f88d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f52b81f88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gf52b81f88d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f52b81f88d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f52b81f88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gf52b81f88d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gf52b81f88d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52b81f88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9" name="Google Shape;729;gf52b81f88d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Acest slide va fi folosit la sfarsitul fiecarui capitol pentru bibliografia suplimentara.</a:t>
            </a:r>
            <a:endParaRPr/>
          </a:p>
        </p:txBody>
      </p:sp>
      <p:sp>
        <p:nvSpPr>
          <p:cNvPr id="730" name="Google Shape;730;gf52b81f88d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f52b81f88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5" name="Google Shape;745;gf52b81f88d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gf52b81f88d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4b654f16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f4b654f167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f4b654f167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f52b81f88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1" name="Google Shape;761;gf52b81f88d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gf52b81f88d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f52b81f88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gf52b81f88d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Acest slide va fi ultimul din fiecare capitol. </a:t>
            </a:r>
            <a:endParaRPr/>
          </a:p>
        </p:txBody>
      </p:sp>
      <p:sp>
        <p:nvSpPr>
          <p:cNvPr id="778" name="Google Shape;778;gf52b81f88d_0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52b81f88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2" name="Google Shape;792;gf52b81f88d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gf52b81f88d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4b654f16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f4b654f167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f4b654f167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b654f16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f4b654f167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f4b654f167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4b654f16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f4b654f167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f4b654f167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4b654f16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f4b654f167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Write your content here, as a course developer.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f4b654f167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4b654f167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f4b654f167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Acest slide va fi pe pozitia [n]-2 in fiecare capitol, unde [n] – ultimul slide din acel capitol. </a:t>
            </a:r>
            <a:endParaRPr/>
          </a:p>
        </p:txBody>
      </p:sp>
      <p:sp>
        <p:nvSpPr>
          <p:cNvPr id="192" name="Google Shape;192;gf4b654f167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">
  <p:cSld name="Slide 7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>
            <a:spLocks noGrp="1"/>
          </p:cNvSpPr>
          <p:nvPr>
            <p:ph type="pic" idx="2"/>
          </p:nvPr>
        </p:nvSpPr>
        <p:spPr>
          <a:xfrm>
            <a:off x="1738521" y="1697768"/>
            <a:ext cx="5515800" cy="1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>
            <a:spLocks noGrp="1"/>
          </p:cNvSpPr>
          <p:nvPr>
            <p:ph type="pic" idx="2"/>
          </p:nvPr>
        </p:nvSpPr>
        <p:spPr>
          <a:xfrm>
            <a:off x="5942154" y="1327380"/>
            <a:ext cx="1422900" cy="24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avnet.ro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avnet.ro/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avnet.ro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avnet.ro/" TargetMode="Externa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avnet.ro/" TargetMode="Externa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avnet.ro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savnet.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avnet.ro/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avnet.ro/" TargetMode="Externa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vnet.ro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avnet.ro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avnet.ro/" TargetMode="Externa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avnet.ro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avnet.ro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avnet.ro/" TargetMode="Externa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avnet.ro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avnet.ro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avnet.ro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avnet.ro/" TargetMode="Externa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avnet.r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avnet.r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avnet.r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avnet.r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avnet.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/>
        </p:nvSpPr>
        <p:spPr>
          <a:xfrm>
            <a:off x="310114" y="2767285"/>
            <a:ext cx="84627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Python 1</a:t>
            </a:r>
            <a:endParaRPr sz="1100"/>
          </a:p>
        </p:txBody>
      </p:sp>
      <p:sp>
        <p:nvSpPr>
          <p:cNvPr id="61" name="Google Shape;61;p15"/>
          <p:cNvSpPr txBox="1"/>
          <p:nvPr/>
        </p:nvSpPr>
        <p:spPr>
          <a:xfrm>
            <a:off x="347949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797" y="512809"/>
            <a:ext cx="1911821" cy="39863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64" name="Google Shape;64;p15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9334948" y="84402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</p:txBody>
      </p:sp>
      <p:sp>
        <p:nvSpPr>
          <p:cNvPr id="66" name="Google Shape;66;p15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slide-ul 1 din fiecare capitol.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68824" y="4611695"/>
            <a:ext cx="6784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                     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                      Python in Telecom v1.0 (PIT)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340653" y="3191807"/>
            <a:ext cx="84627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3.1:	Conditii si executare conditionata: Logica if/else</a:t>
            </a:r>
            <a:endParaRPr sz="100"/>
          </a:p>
        </p:txBody>
      </p:sp>
      <p:sp>
        <p:nvSpPr>
          <p:cNvPr id="210" name="Google Shape;210;p24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211" name="Google Shape;211;p24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slideul pentru fiecare subcapitol.</a:t>
            </a:r>
            <a:endParaRPr sz="1100"/>
          </a:p>
        </p:txBody>
      </p:sp>
      <p:sp>
        <p:nvSpPr>
          <p:cNvPr id="215" name="Google Shape;215;p24"/>
          <p:cNvSpPr txBox="1"/>
          <p:nvPr/>
        </p:nvSpPr>
        <p:spPr>
          <a:xfrm>
            <a:off x="340653" y="4077669"/>
            <a:ext cx="8462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Instructor materials</a:t>
            </a:r>
            <a:endParaRPr sz="1100"/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2" cy="275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219" name="Google Shape;219;p24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3.1 Conditii si executare conditionata - Logica if/else</a:t>
            </a:r>
            <a:endParaRPr sz="1100"/>
          </a:p>
        </p:txBody>
      </p:sp>
      <p:sp>
        <p:nvSpPr>
          <p:cNvPr id="226" name="Google Shape;226;p25"/>
          <p:cNvSpPr txBox="1"/>
          <p:nvPr/>
        </p:nvSpPr>
        <p:spPr>
          <a:xfrm>
            <a:off x="377036" y="56008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Ce presupune logica if/else?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228" name="Google Shape;228;p25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234" name="Google Shape;234;p25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377036" y="1054289"/>
            <a:ext cx="3944400" cy="3147900"/>
          </a:xfrm>
          <a:prstGeom prst="rect">
            <a:avLst/>
          </a:prstGeom>
          <a:solidFill>
            <a:srgbClr val="1241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Daca 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trec examenul,</a:t>
            </a:r>
            <a:r>
              <a:rPr lang="en" sz="18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 ies in oras. </a:t>
            </a:r>
            <a:endParaRPr sz="1800">
              <a:solidFill>
                <a:srgbClr val="00C9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Altfel, 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stau sa invat pentru restanta.</a:t>
            </a:r>
            <a:endParaRPr sz="1800">
              <a:solidFill>
                <a:srgbClr val="00C9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4824650" y="1054300"/>
            <a:ext cx="3752100" cy="3147900"/>
          </a:xfrm>
          <a:prstGeom prst="rect">
            <a:avLst/>
          </a:prstGeom>
          <a:solidFill>
            <a:srgbClr val="0095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i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conditie1:</a:t>
            </a:r>
            <a:endParaRPr sz="1800" i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actiune1</a:t>
            </a:r>
            <a:endParaRPr sz="1800" i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" sz="1800" i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conditie2:</a:t>
            </a:r>
            <a:endParaRPr sz="1800" i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actiune2</a:t>
            </a:r>
            <a:endParaRPr sz="1800" i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i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actiune3</a:t>
            </a:r>
            <a:endParaRPr sz="1800" i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5588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3.1 Conditii si executare conditionata - Logica if/else</a:t>
            </a:r>
            <a:endParaRPr sz="1100"/>
          </a:p>
        </p:txBody>
      </p:sp>
      <p:sp>
        <p:nvSpPr>
          <p:cNvPr id="243" name="Google Shape;243;p26"/>
          <p:cNvSpPr txBox="1"/>
          <p:nvPr/>
        </p:nvSpPr>
        <p:spPr>
          <a:xfrm>
            <a:off x="377036" y="56008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Indentare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245" name="Google Shape;245;p26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251" name="Google Shape;251;p26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4690350" y="949500"/>
            <a:ext cx="3751200" cy="3216900"/>
          </a:xfrm>
          <a:prstGeom prst="rect">
            <a:avLst/>
          </a:prstGeom>
          <a:solidFill>
            <a:srgbClr val="1241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17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Indentarea</a:t>
            </a:r>
            <a:r>
              <a:rPr lang="en" sz="2400" b="0" i="0" u="none" strike="noStrike" cap="none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este necesara cand un anumit bloc de cod apartine unei structuri</a:t>
            </a:r>
            <a:r>
              <a:rPr lang="en" sz="16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cum ar fi </a:t>
            </a:r>
            <a:r>
              <a:rPr lang="en" sz="24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if/else, for, while, etc</a:t>
            </a:r>
            <a:r>
              <a:rPr lang="en"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468828" y="949500"/>
            <a:ext cx="3986400" cy="3216900"/>
          </a:xfrm>
          <a:prstGeom prst="rect">
            <a:avLst/>
          </a:prstGeom>
          <a:solidFill>
            <a:srgbClr val="EFF0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17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sz="1700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7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if a == 5:</a:t>
            </a:r>
            <a:endParaRPr sz="1300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7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24191"/>
                </a:solidFill>
                <a:highlight>
                  <a:srgbClr val="00C9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C9FF"/>
                </a:solidFill>
                <a:highlight>
                  <a:srgbClr val="00C9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300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print(“A este 5.”)</a:t>
            </a:r>
            <a:endParaRPr sz="1300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7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elif a &lt; 5:</a:t>
            </a:r>
            <a:endParaRPr sz="1300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78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rgbClr val="124191"/>
                </a:solidFill>
                <a:highlight>
                  <a:srgbClr val="00C9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C9FF"/>
                </a:solidFill>
                <a:highlight>
                  <a:srgbClr val="00C9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300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print(“A este mai mic ca 5.”)</a:t>
            </a:r>
            <a:endParaRPr sz="1300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7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300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7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24191"/>
                </a:solidFill>
                <a:highlight>
                  <a:srgbClr val="00C9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C9FF"/>
                </a:solidFill>
                <a:highlight>
                  <a:srgbClr val="00C9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300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print(“A este mai mare ca 5.”)</a:t>
            </a:r>
            <a:endParaRPr sz="1300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/>
        </p:nvSpPr>
        <p:spPr>
          <a:xfrm>
            <a:off x="340653" y="3191807"/>
            <a:ext cx="8462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3.2: Bucle while</a:t>
            </a:r>
            <a:endParaRPr sz="1100"/>
          </a:p>
        </p:txBody>
      </p:sp>
      <p:sp>
        <p:nvSpPr>
          <p:cNvPr id="260" name="Google Shape;260;p27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261" name="Google Shape;261;p27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slideul pentru fiecare subcapitol.</a:t>
            </a:r>
            <a:endParaRPr sz="1100"/>
          </a:p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2" cy="275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268" name="Google Shape;268;p27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3.2 Bucle while</a:t>
            </a:r>
            <a:endParaRPr sz="1100"/>
          </a:p>
        </p:txBody>
      </p:sp>
      <p:sp>
        <p:nvSpPr>
          <p:cNvPr id="275" name="Google Shape;275;p28"/>
          <p:cNvSpPr txBox="1"/>
          <p:nvPr/>
        </p:nvSpPr>
        <p:spPr>
          <a:xfrm>
            <a:off x="377036" y="56008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Ce este o bucla?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277" name="Google Shape;277;p28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283" name="Google Shape;283;p28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5489163" y="1727400"/>
            <a:ext cx="1532400" cy="14046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Testarea expresiei</a:t>
            </a:r>
            <a:endParaRPr sz="11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5" name="Google Shape;285;p28"/>
          <p:cNvCxnSpPr>
            <a:endCxn id="284" idx="0"/>
          </p:cNvCxnSpPr>
          <p:nvPr/>
        </p:nvCxnSpPr>
        <p:spPr>
          <a:xfrm>
            <a:off x="6255363" y="1248900"/>
            <a:ext cx="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28"/>
          <p:cNvSpPr txBox="1"/>
          <p:nvPr/>
        </p:nvSpPr>
        <p:spPr>
          <a:xfrm>
            <a:off x="6337588" y="1318800"/>
            <a:ext cx="525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4191"/>
                </a:solidFill>
              </a:rPr>
              <a:t>Intrarea in bucla</a:t>
            </a:r>
            <a:endParaRPr sz="1000">
              <a:solidFill>
                <a:srgbClr val="124191"/>
              </a:solidFill>
            </a:endParaRPr>
          </a:p>
        </p:txBody>
      </p:sp>
      <p:cxnSp>
        <p:nvCxnSpPr>
          <p:cNvPr id="287" name="Google Shape;287;p28"/>
          <p:cNvCxnSpPr/>
          <p:nvPr/>
        </p:nvCxnSpPr>
        <p:spPr>
          <a:xfrm rot="10800000" flipH="1">
            <a:off x="4869363" y="3810175"/>
            <a:ext cx="6198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8"/>
          <p:cNvCxnSpPr/>
          <p:nvPr/>
        </p:nvCxnSpPr>
        <p:spPr>
          <a:xfrm>
            <a:off x="7650963" y="2443500"/>
            <a:ext cx="9000" cy="154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28"/>
          <p:cNvCxnSpPr/>
          <p:nvPr/>
        </p:nvCxnSpPr>
        <p:spPr>
          <a:xfrm>
            <a:off x="6255363" y="3132000"/>
            <a:ext cx="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28"/>
          <p:cNvCxnSpPr/>
          <p:nvPr/>
        </p:nvCxnSpPr>
        <p:spPr>
          <a:xfrm rot="10800000" flipH="1">
            <a:off x="7021563" y="2442300"/>
            <a:ext cx="6198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28"/>
          <p:cNvSpPr/>
          <p:nvPr/>
        </p:nvSpPr>
        <p:spPr>
          <a:xfrm>
            <a:off x="5489163" y="3615175"/>
            <a:ext cx="1532400" cy="39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4191"/>
                </a:solidFill>
              </a:rPr>
              <a:t>Executarea codului din bucla</a:t>
            </a:r>
            <a:endParaRPr sz="1200">
              <a:solidFill>
                <a:srgbClr val="124191"/>
              </a:solidFill>
            </a:endParaRPr>
          </a:p>
        </p:txBody>
      </p:sp>
      <p:cxnSp>
        <p:nvCxnSpPr>
          <p:cNvPr id="292" name="Google Shape;292;p28"/>
          <p:cNvCxnSpPr/>
          <p:nvPr/>
        </p:nvCxnSpPr>
        <p:spPr>
          <a:xfrm>
            <a:off x="4869313" y="2443500"/>
            <a:ext cx="9000" cy="13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8"/>
          <p:cNvCxnSpPr>
            <a:endCxn id="284" idx="1"/>
          </p:cNvCxnSpPr>
          <p:nvPr/>
        </p:nvCxnSpPr>
        <p:spPr>
          <a:xfrm rot="10800000" flipH="1">
            <a:off x="4878363" y="2429700"/>
            <a:ext cx="6108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28"/>
          <p:cNvSpPr txBox="1"/>
          <p:nvPr/>
        </p:nvSpPr>
        <p:spPr>
          <a:xfrm>
            <a:off x="6992613" y="2106000"/>
            <a:ext cx="67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4191"/>
                </a:solidFill>
              </a:rPr>
              <a:t>False</a:t>
            </a:r>
            <a:endParaRPr sz="1000">
              <a:solidFill>
                <a:srgbClr val="124191"/>
              </a:solidFill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5802438" y="3132000"/>
            <a:ext cx="67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4191"/>
                </a:solidFill>
              </a:rPr>
              <a:t>True</a:t>
            </a:r>
            <a:endParaRPr sz="1000">
              <a:solidFill>
                <a:srgbClr val="124191"/>
              </a:solidFill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7670313" y="3044700"/>
            <a:ext cx="81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4191"/>
                </a:solidFill>
              </a:rPr>
              <a:t>Iesirea din bucla</a:t>
            </a:r>
            <a:endParaRPr sz="1000">
              <a:solidFill>
                <a:srgbClr val="124191"/>
              </a:solidFill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541361" y="1054289"/>
            <a:ext cx="3944400" cy="3147900"/>
          </a:xfrm>
          <a:prstGeom prst="rect">
            <a:avLst/>
          </a:prstGeom>
          <a:solidFill>
            <a:srgbClr val="1241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bucla while </a:t>
            </a:r>
            <a:r>
              <a:rPr lang="en" sz="24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testeaza o expresie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mod repetat pana cand aceasta devine falsa.</a:t>
            </a:r>
            <a:endParaRPr sz="1800">
              <a:solidFill>
                <a:srgbClr val="00C9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3.2 Bucle while</a:t>
            </a:r>
            <a:endParaRPr sz="1100"/>
          </a:p>
        </p:txBody>
      </p:sp>
      <p:sp>
        <p:nvSpPr>
          <p:cNvPr id="304" name="Google Shape;304;p29"/>
          <p:cNvSpPr txBox="1"/>
          <p:nvPr/>
        </p:nvSpPr>
        <p:spPr>
          <a:xfrm>
            <a:off x="377036" y="56008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Ce este o bucla?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306" name="Google Shape;306;p29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310" name="Google Shape;31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9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312" name="Google Shape;312;p29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541350" y="1054300"/>
            <a:ext cx="2548800" cy="31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CC7832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a &gt; </a:t>
            </a: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A9B7C6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700" b="1">
                <a:solidFill>
                  <a:srgbClr val="8888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700" b="1">
              <a:solidFill>
                <a:srgbClr val="A9B7C6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a -= </a:t>
            </a: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 b="1">
                <a:solidFill>
                  <a:srgbClr val="8888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 b="1">
                <a:solidFill>
                  <a:srgbClr val="6A8759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"Gata."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4" name="Google Shape;314;p29"/>
          <p:cNvCxnSpPr/>
          <p:nvPr/>
        </p:nvCxnSpPr>
        <p:spPr>
          <a:xfrm rot="10800000" flipH="1">
            <a:off x="2066750" y="1707038"/>
            <a:ext cx="21603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5" name="Google Shape;315;p29"/>
          <p:cNvSpPr txBox="1"/>
          <p:nvPr/>
        </p:nvSpPr>
        <p:spPr>
          <a:xfrm>
            <a:off x="4280700" y="1510250"/>
            <a:ext cx="3852600" cy="400200"/>
          </a:xfrm>
          <a:prstGeom prst="rect">
            <a:avLst/>
          </a:prstGeom>
          <a:noFill/>
          <a:ln w="19050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4191"/>
                </a:solidFill>
              </a:rPr>
              <a:t>declara o variabila a = 15</a:t>
            </a:r>
            <a:endParaRPr>
              <a:solidFill>
                <a:srgbClr val="124191"/>
              </a:solidFill>
            </a:endParaRPr>
          </a:p>
        </p:txBody>
      </p:sp>
      <p:cxnSp>
        <p:nvCxnSpPr>
          <p:cNvPr id="316" name="Google Shape;316;p29"/>
          <p:cNvCxnSpPr/>
          <p:nvPr/>
        </p:nvCxnSpPr>
        <p:spPr>
          <a:xfrm rot="10800000" flipH="1">
            <a:off x="2581775" y="2514400"/>
            <a:ext cx="1557000" cy="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Google Shape;317;p29"/>
          <p:cNvSpPr txBox="1"/>
          <p:nvPr/>
        </p:nvSpPr>
        <p:spPr>
          <a:xfrm>
            <a:off x="4280700" y="2317900"/>
            <a:ext cx="3852600" cy="400200"/>
          </a:xfrm>
          <a:prstGeom prst="rect">
            <a:avLst/>
          </a:prstGeom>
          <a:noFill/>
          <a:ln w="19050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4191"/>
                </a:solidFill>
              </a:rPr>
              <a:t>Expresia este True?</a:t>
            </a:r>
            <a:endParaRPr>
              <a:solidFill>
                <a:srgbClr val="124191"/>
              </a:solidFill>
            </a:endParaRPr>
          </a:p>
        </p:txBody>
      </p:sp>
      <p:cxnSp>
        <p:nvCxnSpPr>
          <p:cNvPr id="318" name="Google Shape;318;p29"/>
          <p:cNvCxnSpPr/>
          <p:nvPr/>
        </p:nvCxnSpPr>
        <p:spPr>
          <a:xfrm rot="10800000">
            <a:off x="822650" y="2514525"/>
            <a:ext cx="4414500" cy="742800"/>
          </a:xfrm>
          <a:prstGeom prst="bentConnector3">
            <a:avLst>
              <a:gd name="adj1" fmla="val 1046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29"/>
          <p:cNvCxnSpPr/>
          <p:nvPr/>
        </p:nvCxnSpPr>
        <p:spPr>
          <a:xfrm>
            <a:off x="622025" y="2508200"/>
            <a:ext cx="732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9"/>
          <p:cNvCxnSpPr/>
          <p:nvPr/>
        </p:nvCxnSpPr>
        <p:spPr>
          <a:xfrm rot="10800000">
            <a:off x="5237150" y="2735725"/>
            <a:ext cx="0" cy="52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29"/>
          <p:cNvSpPr txBox="1"/>
          <p:nvPr/>
        </p:nvSpPr>
        <p:spPr>
          <a:xfrm>
            <a:off x="3995800" y="3110825"/>
            <a:ext cx="335700" cy="307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24191"/>
                </a:solidFill>
              </a:rPr>
              <a:t>DA</a:t>
            </a:r>
            <a:endParaRPr sz="800">
              <a:solidFill>
                <a:srgbClr val="124191"/>
              </a:solidFill>
            </a:endParaRPr>
          </a:p>
        </p:txBody>
      </p:sp>
      <p:cxnSp>
        <p:nvCxnSpPr>
          <p:cNvPr id="322" name="Google Shape;322;p29"/>
          <p:cNvCxnSpPr/>
          <p:nvPr/>
        </p:nvCxnSpPr>
        <p:spPr>
          <a:xfrm flipH="1">
            <a:off x="2922825" y="2628625"/>
            <a:ext cx="3892800" cy="9297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29"/>
          <p:cNvSpPr txBox="1"/>
          <p:nvPr/>
        </p:nvSpPr>
        <p:spPr>
          <a:xfrm>
            <a:off x="5833725" y="3418625"/>
            <a:ext cx="335700" cy="307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24191"/>
                </a:solidFill>
              </a:rPr>
              <a:t>NU</a:t>
            </a:r>
            <a:endParaRPr sz="800">
              <a:solidFill>
                <a:srgbClr val="124191"/>
              </a:solidFill>
            </a:endParaRPr>
          </a:p>
        </p:txBody>
      </p:sp>
      <p:cxnSp>
        <p:nvCxnSpPr>
          <p:cNvPr id="324" name="Google Shape;324;p29"/>
          <p:cNvCxnSpPr/>
          <p:nvPr/>
        </p:nvCxnSpPr>
        <p:spPr>
          <a:xfrm rot="10800000">
            <a:off x="2802575" y="3572525"/>
            <a:ext cx="187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29"/>
          <p:cNvSpPr/>
          <p:nvPr/>
        </p:nvSpPr>
        <p:spPr>
          <a:xfrm>
            <a:off x="3177075" y="1063475"/>
            <a:ext cx="5223900" cy="3147900"/>
          </a:xfrm>
          <a:prstGeom prst="rect">
            <a:avLst/>
          </a:prstGeom>
          <a:noFill/>
          <a:ln w="19050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3.2 Bucle while</a:t>
            </a:r>
            <a:endParaRPr sz="1100"/>
          </a:p>
        </p:txBody>
      </p:sp>
      <p:sp>
        <p:nvSpPr>
          <p:cNvPr id="332" name="Google Shape;332;p30"/>
          <p:cNvSpPr txBox="1"/>
          <p:nvPr/>
        </p:nvSpPr>
        <p:spPr>
          <a:xfrm>
            <a:off x="377036" y="56008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Ce sunt buclele while?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334" name="Google Shape;334;p30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sp>
        <p:nvSpPr>
          <p:cNvPr id="338" name="Google Shape;338;p30"/>
          <p:cNvSpPr/>
          <p:nvPr/>
        </p:nvSpPr>
        <p:spPr>
          <a:xfrm>
            <a:off x="377036" y="1054289"/>
            <a:ext cx="3944400" cy="3147900"/>
          </a:xfrm>
          <a:prstGeom prst="rect">
            <a:avLst/>
          </a:prstGeom>
          <a:solidFill>
            <a:srgbClr val="1241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Cat timp</a:t>
            </a:r>
            <a:r>
              <a:rPr lang="en" sz="16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este mai mic ca 10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24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se afiseaza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numarul pe ecran. </a:t>
            </a:r>
            <a:r>
              <a:rPr lang="en" sz="18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solidFill>
                <a:srgbClr val="00C9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C9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9" name="Google Shape;33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341" name="Google Shape;341;p30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4824650" y="1054300"/>
            <a:ext cx="3752100" cy="3147900"/>
          </a:xfrm>
          <a:prstGeom prst="rect">
            <a:avLst/>
          </a:prstGeom>
          <a:solidFill>
            <a:srgbClr val="0095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 = 0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a &lt; 10: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a += 1</a:t>
            </a:r>
            <a:endParaRPr sz="18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88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3.2 Bucle while</a:t>
            </a:r>
            <a:endParaRPr sz="1100"/>
          </a:p>
        </p:txBody>
      </p:sp>
      <p:sp>
        <p:nvSpPr>
          <p:cNvPr id="349" name="Google Shape;349;p31"/>
          <p:cNvSpPr txBox="1"/>
          <p:nvPr/>
        </p:nvSpPr>
        <p:spPr>
          <a:xfrm>
            <a:off x="412036" y="58003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Continue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351" name="Google Shape;351;p31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355" name="Google Shape;3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1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357" name="Google Shape;357;p31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468078" y="1144349"/>
            <a:ext cx="4103100" cy="675300"/>
          </a:xfrm>
          <a:prstGeom prst="rect">
            <a:avLst/>
          </a:prstGeom>
          <a:solidFill>
            <a:srgbClr val="BEC8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Executarea curenta a blocului de cod este oprita la intalnirea cuvantului cheie Continue</a:t>
            </a:r>
            <a:endParaRPr sz="1500"/>
          </a:p>
        </p:txBody>
      </p:sp>
      <p:graphicFrame>
        <p:nvGraphicFramePr>
          <p:cNvPr id="359" name="Google Shape;359;p31"/>
          <p:cNvGraphicFramePr/>
          <p:nvPr/>
        </p:nvGraphicFramePr>
        <p:xfrm>
          <a:off x="468088" y="3546832"/>
          <a:ext cx="4103100" cy="675300"/>
        </p:xfrm>
        <a:graphic>
          <a:graphicData uri="http://schemas.openxmlformats.org/drawingml/2006/table">
            <a:tbl>
              <a:tblPr firstRow="1" bandRow="1">
                <a:noFill/>
                <a:tableStyleId>{559A1596-F405-4E22-91A9-877C78F3BD7D}</a:tableStyleId>
              </a:tblPr>
              <a:tblGrid>
                <a:gridCol w="410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>
                          <a:latin typeface="Lato"/>
                          <a:ea typeface="Lato"/>
                          <a:cs typeface="Lato"/>
                          <a:sym typeface="Lato"/>
                        </a:rPr>
                        <a:t>Bucla va continua cu urmatoarea iteratie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00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0" name="Google Shape;360;p31"/>
          <p:cNvSpPr/>
          <p:nvPr/>
        </p:nvSpPr>
        <p:spPr>
          <a:xfrm>
            <a:off x="468072" y="1945178"/>
            <a:ext cx="4103100" cy="675300"/>
          </a:xfrm>
          <a:prstGeom prst="rect">
            <a:avLst/>
          </a:prstGeom>
          <a:solidFill>
            <a:srgbClr val="8CB7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Blocul de cod ramas nu va fi executat</a:t>
            </a: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468097" y="2745998"/>
            <a:ext cx="4103100" cy="675300"/>
          </a:xfrm>
          <a:prstGeom prst="rect">
            <a:avLst/>
          </a:prstGeom>
          <a:solidFill>
            <a:srgbClr val="0095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Starea buclei va fi reevaluata</a:t>
            </a:r>
            <a:endParaRPr sz="1600"/>
          </a:p>
        </p:txBody>
      </p:sp>
      <p:sp>
        <p:nvSpPr>
          <p:cNvPr id="362" name="Google Shape;362;p31"/>
          <p:cNvSpPr/>
          <p:nvPr/>
        </p:nvSpPr>
        <p:spPr>
          <a:xfrm>
            <a:off x="4715074" y="1125148"/>
            <a:ext cx="3948000" cy="30969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n = 0</a:t>
            </a:r>
            <a:endParaRPr sz="1700"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while n &lt; 10:</a:t>
            </a:r>
            <a:endParaRPr sz="1700"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if n == 7:</a:t>
            </a:r>
            <a:endParaRPr sz="1700"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 n += 1</a:t>
            </a:r>
            <a:endParaRPr sz="1700"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continue</a:t>
            </a:r>
            <a:endParaRPr sz="1700"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print(n) </a:t>
            </a:r>
            <a:endParaRPr sz="1700"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n += 1</a:t>
            </a:r>
            <a:endParaRPr sz="1700"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3.2 Bucle while</a:t>
            </a:r>
            <a:endParaRPr sz="1100"/>
          </a:p>
        </p:txBody>
      </p:sp>
      <p:sp>
        <p:nvSpPr>
          <p:cNvPr id="369" name="Google Shape;369;p32"/>
          <p:cNvSpPr txBox="1"/>
          <p:nvPr/>
        </p:nvSpPr>
        <p:spPr>
          <a:xfrm>
            <a:off x="412036" y="58003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Continue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371" name="Google Shape;371;p32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375" name="Google Shape;37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2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377" name="Google Shape;377;p32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468825" y="926225"/>
            <a:ext cx="2594400" cy="380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A9B7C6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CC7832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n &lt; </a:t>
            </a: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A9B7C6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rgbClr val="A9B7C6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700" b="1">
                <a:solidFill>
                  <a:srgbClr val="CC7832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n == </a:t>
            </a: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A9B7C6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    n += </a:t>
            </a: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700" b="1">
                <a:solidFill>
                  <a:srgbClr val="CC7832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700" b="1">
              <a:solidFill>
                <a:srgbClr val="CC7832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rgbClr val="CC7832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rgbClr val="CC7832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700" b="1">
                <a:solidFill>
                  <a:srgbClr val="8888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sz="1700" b="1">
              <a:solidFill>
                <a:srgbClr val="A9B7C6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n += </a:t>
            </a: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3166900" y="939150"/>
            <a:ext cx="5540400" cy="35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0" name="Google Shape;380;p32"/>
          <p:cNvCxnSpPr/>
          <p:nvPr/>
        </p:nvCxnSpPr>
        <p:spPr>
          <a:xfrm rot="10800000" flipH="1">
            <a:off x="1317650" y="1391175"/>
            <a:ext cx="2294100" cy="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32"/>
          <p:cNvSpPr txBox="1"/>
          <p:nvPr/>
        </p:nvSpPr>
        <p:spPr>
          <a:xfrm>
            <a:off x="3772350" y="1201125"/>
            <a:ext cx="3852600" cy="3693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4191"/>
                </a:solidFill>
              </a:rPr>
              <a:t>Se declara o variabila n = 0</a:t>
            </a:r>
            <a:endParaRPr sz="1200">
              <a:solidFill>
                <a:srgbClr val="124191"/>
              </a:solidFill>
            </a:endParaRPr>
          </a:p>
        </p:txBody>
      </p:sp>
      <p:cxnSp>
        <p:nvCxnSpPr>
          <p:cNvPr id="382" name="Google Shape;382;p32"/>
          <p:cNvCxnSpPr/>
          <p:nvPr/>
        </p:nvCxnSpPr>
        <p:spPr>
          <a:xfrm rot="10800000" flipH="1">
            <a:off x="2462750" y="1922600"/>
            <a:ext cx="1149000" cy="1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3" name="Google Shape;383;p32"/>
          <p:cNvSpPr txBox="1"/>
          <p:nvPr/>
        </p:nvSpPr>
        <p:spPr>
          <a:xfrm>
            <a:off x="3772350" y="1745450"/>
            <a:ext cx="3852600" cy="3693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4191"/>
                </a:solidFill>
              </a:rPr>
              <a:t>True?</a:t>
            </a:r>
            <a:endParaRPr sz="1200">
              <a:solidFill>
                <a:srgbClr val="124191"/>
              </a:solidFill>
            </a:endParaRPr>
          </a:p>
        </p:txBody>
      </p:sp>
      <p:cxnSp>
        <p:nvCxnSpPr>
          <p:cNvPr id="384" name="Google Shape;384;p32"/>
          <p:cNvCxnSpPr/>
          <p:nvPr/>
        </p:nvCxnSpPr>
        <p:spPr>
          <a:xfrm rot="10800000" flipH="1">
            <a:off x="2462750" y="2448925"/>
            <a:ext cx="1149000" cy="1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p32"/>
          <p:cNvSpPr txBox="1"/>
          <p:nvPr/>
        </p:nvSpPr>
        <p:spPr>
          <a:xfrm>
            <a:off x="3772350" y="2274650"/>
            <a:ext cx="3852600" cy="3693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4191"/>
                </a:solidFill>
              </a:rPr>
              <a:t>True?</a:t>
            </a:r>
            <a:endParaRPr sz="1200">
              <a:solidFill>
                <a:srgbClr val="124191"/>
              </a:solidFill>
            </a:endParaRPr>
          </a:p>
        </p:txBody>
      </p:sp>
      <p:cxnSp>
        <p:nvCxnSpPr>
          <p:cNvPr id="386" name="Google Shape;386;p32"/>
          <p:cNvCxnSpPr>
            <a:stCxn id="383" idx="2"/>
            <a:endCxn id="385" idx="0"/>
          </p:cNvCxnSpPr>
          <p:nvPr/>
        </p:nvCxnSpPr>
        <p:spPr>
          <a:xfrm>
            <a:off x="5698650" y="2114750"/>
            <a:ext cx="0" cy="1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32"/>
          <p:cNvSpPr txBox="1"/>
          <p:nvPr/>
        </p:nvSpPr>
        <p:spPr>
          <a:xfrm>
            <a:off x="5651825" y="2040800"/>
            <a:ext cx="385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24191"/>
                </a:solidFill>
              </a:rPr>
              <a:t>DA</a:t>
            </a:r>
            <a:endParaRPr sz="800">
              <a:solidFill>
                <a:srgbClr val="124191"/>
              </a:solidFill>
            </a:endParaRPr>
          </a:p>
        </p:txBody>
      </p:sp>
      <p:cxnSp>
        <p:nvCxnSpPr>
          <p:cNvPr id="388" name="Google Shape;388;p32"/>
          <p:cNvCxnSpPr/>
          <p:nvPr/>
        </p:nvCxnSpPr>
        <p:spPr>
          <a:xfrm flipH="1">
            <a:off x="708400" y="3308850"/>
            <a:ext cx="6240600" cy="314400"/>
          </a:xfrm>
          <a:prstGeom prst="bentConnector3">
            <a:avLst>
              <a:gd name="adj1" fmla="val 10267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32"/>
          <p:cNvCxnSpPr/>
          <p:nvPr/>
        </p:nvCxnSpPr>
        <p:spPr>
          <a:xfrm rot="10800000">
            <a:off x="737000" y="3623250"/>
            <a:ext cx="2700" cy="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32"/>
          <p:cNvCxnSpPr/>
          <p:nvPr/>
        </p:nvCxnSpPr>
        <p:spPr>
          <a:xfrm rot="10800000">
            <a:off x="6949000" y="2643950"/>
            <a:ext cx="0" cy="66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32"/>
          <p:cNvSpPr txBox="1"/>
          <p:nvPr/>
        </p:nvSpPr>
        <p:spPr>
          <a:xfrm>
            <a:off x="6956100" y="2749263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4191"/>
                </a:solidFill>
              </a:rPr>
              <a:t>NU</a:t>
            </a:r>
            <a:endParaRPr sz="1200">
              <a:solidFill>
                <a:srgbClr val="124191"/>
              </a:solidFill>
            </a:endParaRPr>
          </a:p>
        </p:txBody>
      </p:sp>
      <p:cxnSp>
        <p:nvCxnSpPr>
          <p:cNvPr id="392" name="Google Shape;392;p32"/>
          <p:cNvCxnSpPr/>
          <p:nvPr/>
        </p:nvCxnSpPr>
        <p:spPr>
          <a:xfrm rot="10800000">
            <a:off x="421450" y="1946425"/>
            <a:ext cx="5283900" cy="1171800"/>
          </a:xfrm>
          <a:prstGeom prst="bentConnector3">
            <a:avLst>
              <a:gd name="adj1" fmla="val 10468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2"/>
          <p:cNvCxnSpPr>
            <a:endCxn id="385" idx="2"/>
          </p:cNvCxnSpPr>
          <p:nvPr/>
        </p:nvCxnSpPr>
        <p:spPr>
          <a:xfrm rot="10800000">
            <a:off x="5698650" y="2643950"/>
            <a:ext cx="0" cy="47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4" name="Google Shape;394;p32"/>
          <p:cNvSpPr txBox="1"/>
          <p:nvPr/>
        </p:nvSpPr>
        <p:spPr>
          <a:xfrm>
            <a:off x="3316075" y="2791738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4191"/>
                </a:solidFill>
              </a:rPr>
              <a:t>DA</a:t>
            </a:r>
            <a:endParaRPr sz="1200">
              <a:solidFill>
                <a:srgbClr val="124191"/>
              </a:solidFill>
            </a:endParaRPr>
          </a:p>
        </p:txBody>
      </p:sp>
      <p:cxnSp>
        <p:nvCxnSpPr>
          <p:cNvPr id="395" name="Google Shape;395;p32"/>
          <p:cNvCxnSpPr/>
          <p:nvPr/>
        </p:nvCxnSpPr>
        <p:spPr>
          <a:xfrm rot="10800000">
            <a:off x="362450" y="1946425"/>
            <a:ext cx="2700" cy="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3.2 Bucle while</a:t>
            </a:r>
            <a:endParaRPr sz="1100"/>
          </a:p>
        </p:txBody>
      </p:sp>
      <p:sp>
        <p:nvSpPr>
          <p:cNvPr id="402" name="Google Shape;402;p33"/>
          <p:cNvSpPr txBox="1"/>
          <p:nvPr/>
        </p:nvSpPr>
        <p:spPr>
          <a:xfrm>
            <a:off x="412036" y="58003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Break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404" name="Google Shape;404;p33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3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3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3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408" name="Google Shape;40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3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410" name="Google Shape;410;p33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468075" y="1144350"/>
            <a:ext cx="4103100" cy="1418100"/>
          </a:xfrm>
          <a:prstGeom prst="rect">
            <a:avLst/>
          </a:prstGeom>
          <a:solidFill>
            <a:srgbClr val="BEC8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Executarea buclei este terminata si se iese din bucla</a:t>
            </a:r>
            <a:endParaRPr sz="1500"/>
          </a:p>
        </p:txBody>
      </p:sp>
      <p:sp>
        <p:nvSpPr>
          <p:cNvPr id="412" name="Google Shape;412;p33"/>
          <p:cNvSpPr/>
          <p:nvPr/>
        </p:nvSpPr>
        <p:spPr>
          <a:xfrm>
            <a:off x="468075" y="2804163"/>
            <a:ext cx="4103100" cy="1418100"/>
          </a:xfrm>
          <a:prstGeom prst="rect">
            <a:avLst/>
          </a:prstGeom>
          <a:solidFill>
            <a:srgbClr val="8CB7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Blocul de cod ramas nu va fi executat</a:t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4715074" y="1125148"/>
            <a:ext cx="3948000" cy="30969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n = 0</a:t>
            </a:r>
            <a:endParaRPr sz="1700"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while n &lt; 10:</a:t>
            </a:r>
            <a:endParaRPr sz="1700"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if n == 7:</a:t>
            </a:r>
            <a:endParaRPr sz="1700"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700"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print(n) </a:t>
            </a:r>
            <a:endParaRPr sz="1700"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n += 1</a:t>
            </a:r>
            <a:endParaRPr sz="1700"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1" cy="275719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40606" y="3109819"/>
            <a:ext cx="84627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Chapter 3: Boolean values, conditional execution, loops, lists and list processing, logical and bitwise operations</a:t>
            </a:r>
            <a:endParaRPr sz="100"/>
          </a:p>
        </p:txBody>
      </p:sp>
      <p:sp>
        <p:nvSpPr>
          <p:cNvPr id="76" name="Google Shape;76;p16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77" name="Google Shape;77;p16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slideul 2 din fiecare capitol.</a:t>
            </a:r>
            <a:endParaRPr sz="1100"/>
          </a:p>
        </p:txBody>
      </p:sp>
      <p:sp>
        <p:nvSpPr>
          <p:cNvPr id="81" name="Google Shape;81;p16"/>
          <p:cNvSpPr txBox="1"/>
          <p:nvPr/>
        </p:nvSpPr>
        <p:spPr>
          <a:xfrm>
            <a:off x="340606" y="4005292"/>
            <a:ext cx="8462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Instructor materials</a:t>
            </a:r>
            <a:endParaRPr sz="11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84" name="Google Shape;84;p16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3.2 Bucle while</a:t>
            </a:r>
            <a:endParaRPr sz="1100"/>
          </a:p>
        </p:txBody>
      </p:sp>
      <p:sp>
        <p:nvSpPr>
          <p:cNvPr id="420" name="Google Shape;420;p34"/>
          <p:cNvSpPr txBox="1"/>
          <p:nvPr/>
        </p:nvSpPr>
        <p:spPr>
          <a:xfrm>
            <a:off x="412036" y="58003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Break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34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422" name="Google Shape;422;p34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4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426" name="Google Shape;42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4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428" name="Google Shape;428;p34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34"/>
          <p:cNvSpPr txBox="1"/>
          <p:nvPr/>
        </p:nvSpPr>
        <p:spPr>
          <a:xfrm>
            <a:off x="468825" y="926225"/>
            <a:ext cx="2594400" cy="380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A9B7C6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CC7832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n &lt; </a:t>
            </a: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A9B7C6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A9B7C6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700" b="1">
                <a:solidFill>
                  <a:srgbClr val="CC7832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n == </a:t>
            </a: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700" b="1">
                <a:solidFill>
                  <a:srgbClr val="CC7832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700" b="1">
              <a:solidFill>
                <a:srgbClr val="CC7832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CC7832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CC7832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CC7832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700" b="1">
                <a:solidFill>
                  <a:srgbClr val="8888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sz="1700" b="1">
              <a:solidFill>
                <a:srgbClr val="A9B7C6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A9B7C6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   n += </a:t>
            </a:r>
            <a:r>
              <a:rPr lang="en" sz="1700" b="1">
                <a:solidFill>
                  <a:srgbClr val="6897BB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6897BB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3166900" y="939150"/>
            <a:ext cx="5540400" cy="35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1" name="Google Shape;431;p34"/>
          <p:cNvCxnSpPr/>
          <p:nvPr/>
        </p:nvCxnSpPr>
        <p:spPr>
          <a:xfrm rot="10800000" flipH="1">
            <a:off x="1317650" y="1391175"/>
            <a:ext cx="2294100" cy="20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p34"/>
          <p:cNvSpPr txBox="1"/>
          <p:nvPr/>
        </p:nvSpPr>
        <p:spPr>
          <a:xfrm>
            <a:off x="3772350" y="1201125"/>
            <a:ext cx="3852600" cy="3693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4191"/>
                </a:solidFill>
              </a:rPr>
              <a:t>Se declara o variabila n = 0</a:t>
            </a:r>
            <a:endParaRPr sz="1200">
              <a:solidFill>
                <a:srgbClr val="124191"/>
              </a:solidFill>
            </a:endParaRPr>
          </a:p>
        </p:txBody>
      </p:sp>
      <p:cxnSp>
        <p:nvCxnSpPr>
          <p:cNvPr id="433" name="Google Shape;433;p34"/>
          <p:cNvCxnSpPr/>
          <p:nvPr/>
        </p:nvCxnSpPr>
        <p:spPr>
          <a:xfrm rot="10800000" flipH="1">
            <a:off x="2462750" y="1922600"/>
            <a:ext cx="1149000" cy="1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4" name="Google Shape;434;p34"/>
          <p:cNvSpPr txBox="1"/>
          <p:nvPr/>
        </p:nvSpPr>
        <p:spPr>
          <a:xfrm>
            <a:off x="3772350" y="1745450"/>
            <a:ext cx="3852600" cy="3693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4191"/>
                </a:solidFill>
              </a:rPr>
              <a:t>True?</a:t>
            </a:r>
            <a:endParaRPr sz="1200">
              <a:solidFill>
                <a:srgbClr val="124191"/>
              </a:solidFill>
            </a:endParaRPr>
          </a:p>
        </p:txBody>
      </p:sp>
      <p:cxnSp>
        <p:nvCxnSpPr>
          <p:cNvPr id="435" name="Google Shape;435;p34"/>
          <p:cNvCxnSpPr/>
          <p:nvPr/>
        </p:nvCxnSpPr>
        <p:spPr>
          <a:xfrm rot="10800000" flipH="1">
            <a:off x="2462750" y="2448925"/>
            <a:ext cx="1149000" cy="1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" name="Google Shape;436;p34"/>
          <p:cNvSpPr txBox="1"/>
          <p:nvPr/>
        </p:nvSpPr>
        <p:spPr>
          <a:xfrm>
            <a:off x="3772350" y="2274650"/>
            <a:ext cx="3852600" cy="3693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4191"/>
                </a:solidFill>
              </a:rPr>
              <a:t>True?</a:t>
            </a:r>
            <a:endParaRPr sz="1200">
              <a:solidFill>
                <a:srgbClr val="124191"/>
              </a:solidFill>
            </a:endParaRPr>
          </a:p>
        </p:txBody>
      </p:sp>
      <p:cxnSp>
        <p:nvCxnSpPr>
          <p:cNvPr id="437" name="Google Shape;437;p34"/>
          <p:cNvCxnSpPr>
            <a:stCxn id="434" idx="2"/>
            <a:endCxn id="436" idx="0"/>
          </p:cNvCxnSpPr>
          <p:nvPr/>
        </p:nvCxnSpPr>
        <p:spPr>
          <a:xfrm>
            <a:off x="5698650" y="2114750"/>
            <a:ext cx="0" cy="1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" name="Google Shape;438;p34"/>
          <p:cNvSpPr txBox="1"/>
          <p:nvPr/>
        </p:nvSpPr>
        <p:spPr>
          <a:xfrm>
            <a:off x="5651825" y="2040800"/>
            <a:ext cx="385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24191"/>
                </a:solidFill>
              </a:rPr>
              <a:t>DA</a:t>
            </a:r>
            <a:endParaRPr sz="800">
              <a:solidFill>
                <a:srgbClr val="124191"/>
              </a:solidFill>
            </a:endParaRPr>
          </a:p>
        </p:txBody>
      </p:sp>
      <p:cxnSp>
        <p:nvCxnSpPr>
          <p:cNvPr id="439" name="Google Shape;439;p34"/>
          <p:cNvCxnSpPr/>
          <p:nvPr/>
        </p:nvCxnSpPr>
        <p:spPr>
          <a:xfrm flipH="1">
            <a:off x="708375" y="3310825"/>
            <a:ext cx="4328100" cy="312300"/>
          </a:xfrm>
          <a:prstGeom prst="bentConnector3">
            <a:avLst>
              <a:gd name="adj1" fmla="val 10354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34"/>
          <p:cNvCxnSpPr/>
          <p:nvPr/>
        </p:nvCxnSpPr>
        <p:spPr>
          <a:xfrm rot="10800000">
            <a:off x="737000" y="3623250"/>
            <a:ext cx="2700" cy="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34"/>
          <p:cNvCxnSpPr/>
          <p:nvPr/>
        </p:nvCxnSpPr>
        <p:spPr>
          <a:xfrm rot="10800000">
            <a:off x="5029400" y="2644075"/>
            <a:ext cx="0" cy="66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34"/>
          <p:cNvSpPr txBox="1"/>
          <p:nvPr/>
        </p:nvSpPr>
        <p:spPr>
          <a:xfrm>
            <a:off x="4521375" y="2699000"/>
            <a:ext cx="51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4191"/>
                </a:solidFill>
              </a:rPr>
              <a:t>NU</a:t>
            </a:r>
            <a:endParaRPr sz="1200">
              <a:solidFill>
                <a:srgbClr val="124191"/>
              </a:solidFill>
            </a:endParaRPr>
          </a:p>
        </p:txBody>
      </p:sp>
      <p:cxnSp>
        <p:nvCxnSpPr>
          <p:cNvPr id="443" name="Google Shape;443;p34"/>
          <p:cNvCxnSpPr/>
          <p:nvPr/>
        </p:nvCxnSpPr>
        <p:spPr>
          <a:xfrm flipH="1">
            <a:off x="695575" y="4051950"/>
            <a:ext cx="5247900" cy="275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34"/>
          <p:cNvCxnSpPr/>
          <p:nvPr/>
        </p:nvCxnSpPr>
        <p:spPr>
          <a:xfrm rot="10800000">
            <a:off x="5937050" y="2644050"/>
            <a:ext cx="2400" cy="142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34"/>
          <p:cNvSpPr txBox="1"/>
          <p:nvPr/>
        </p:nvSpPr>
        <p:spPr>
          <a:xfrm>
            <a:off x="5937050" y="3015625"/>
            <a:ext cx="51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4191"/>
                </a:solidFill>
              </a:rPr>
              <a:t>DA</a:t>
            </a:r>
            <a:endParaRPr sz="1200">
              <a:solidFill>
                <a:srgbClr val="124191"/>
              </a:solidFill>
            </a:endParaRPr>
          </a:p>
        </p:txBody>
      </p:sp>
      <p:cxnSp>
        <p:nvCxnSpPr>
          <p:cNvPr id="446" name="Google Shape;446;p34"/>
          <p:cNvCxnSpPr/>
          <p:nvPr/>
        </p:nvCxnSpPr>
        <p:spPr>
          <a:xfrm flipH="1">
            <a:off x="695575" y="4327650"/>
            <a:ext cx="6600" cy="24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3.2 Bucle while</a:t>
            </a:r>
            <a:endParaRPr sz="1100"/>
          </a:p>
        </p:txBody>
      </p:sp>
      <p:sp>
        <p:nvSpPr>
          <p:cNvPr id="453" name="Google Shape;453;p35"/>
          <p:cNvSpPr txBox="1"/>
          <p:nvPr/>
        </p:nvSpPr>
        <p:spPr>
          <a:xfrm>
            <a:off x="412036" y="58003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While - else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35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455" name="Google Shape;455;p35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5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5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5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459" name="Google Shape;45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5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461" name="Google Shape;461;p35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462;p35"/>
          <p:cNvSpPr txBox="1"/>
          <p:nvPr/>
        </p:nvSpPr>
        <p:spPr>
          <a:xfrm>
            <a:off x="468825" y="1009338"/>
            <a:ext cx="3876000" cy="32016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string1 = "Ana are mere"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x = False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while i &lt; len(string1):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if string1[i] == 'x':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print("Sirul contine x")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True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i += 1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if not x: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print("Sirul nu contine x.")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63" name="Google Shape;463;p35"/>
          <p:cNvGraphicFramePr/>
          <p:nvPr/>
        </p:nvGraphicFramePr>
        <p:xfrm>
          <a:off x="4471613" y="3403795"/>
          <a:ext cx="4103100" cy="807150"/>
        </p:xfrm>
        <a:graphic>
          <a:graphicData uri="http://schemas.openxmlformats.org/drawingml/2006/table">
            <a:tbl>
              <a:tblPr firstRow="1" bandRow="1">
                <a:noFill/>
                <a:tableStyleId>{559A1596-F405-4E22-91A9-877C78F3BD7D}</a:tableStyleId>
              </a:tblPr>
              <a:tblGrid>
                <a:gridCol w="410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>
                          <a:latin typeface="Lato"/>
                          <a:ea typeface="Lato"/>
                          <a:cs typeface="Lato"/>
                          <a:sym typeface="Lato"/>
                        </a:rPr>
                        <a:t>Daca x ramane False, se afiseaza mesajul.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00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4" name="Google Shape;464;p35"/>
          <p:cNvSpPr/>
          <p:nvPr/>
        </p:nvSpPr>
        <p:spPr>
          <a:xfrm>
            <a:off x="4471625" y="1009352"/>
            <a:ext cx="4103100" cy="807300"/>
          </a:xfrm>
          <a:prstGeom prst="rect">
            <a:avLst/>
          </a:prstGeom>
          <a:solidFill>
            <a:srgbClr val="8CB7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declara initializeaza valorile</a:t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4471625" y="1910413"/>
            <a:ext cx="4103100" cy="1367700"/>
          </a:xfrm>
          <a:prstGeom prst="rect">
            <a:avLst/>
          </a:prstGeom>
          <a:solidFill>
            <a:srgbClr val="0095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Bucla care verifica fiecare caracter din sir in parte si il compara cu ‘x’. Daca il gaseste, x va fi True.</a:t>
            </a:r>
            <a:endParaRPr sz="1600"/>
          </a:p>
        </p:txBody>
      </p:sp>
      <p:sp>
        <p:nvSpPr>
          <p:cNvPr id="466" name="Google Shape;466;p35"/>
          <p:cNvSpPr txBox="1"/>
          <p:nvPr/>
        </p:nvSpPr>
        <p:spPr>
          <a:xfrm>
            <a:off x="468825" y="1009350"/>
            <a:ext cx="3876000" cy="320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string1 = "Ana are mere"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while i &lt; len(string1):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if string1[i] == 'x':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print("Sirul contine x")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i += 1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print(“Sirul nu contine x.”)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3.2 Bucle while</a:t>
            </a:r>
            <a:endParaRPr sz="1100"/>
          </a:p>
        </p:txBody>
      </p:sp>
      <p:sp>
        <p:nvSpPr>
          <p:cNvPr id="473" name="Google Shape;473;p36"/>
          <p:cNvSpPr txBox="1"/>
          <p:nvPr/>
        </p:nvSpPr>
        <p:spPr>
          <a:xfrm>
            <a:off x="412036" y="58003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Bucle infinite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Google Shape;474;p36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475" name="Google Shape;475;p36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6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479" name="Google Shape;47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6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481" name="Google Shape;481;p36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36"/>
          <p:cNvSpPr txBox="1"/>
          <p:nvPr/>
        </p:nvSpPr>
        <p:spPr>
          <a:xfrm>
            <a:off x="468825" y="1009350"/>
            <a:ext cx="3944100" cy="32016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input1 = input("Introduceti un cuvant frumos: ")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if 'a' in input1 or 'e' in input1 or 'i' in input1 or 'o' in input1 or 'u' in input1: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print("Cuvantul este frumos.")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continue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else: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print("Programul s-a suparat.")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break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83" name="Google Shape;483;p36"/>
          <p:cNvGraphicFramePr/>
          <p:nvPr/>
        </p:nvGraphicFramePr>
        <p:xfrm>
          <a:off x="4471613" y="3403795"/>
          <a:ext cx="4103100" cy="807150"/>
        </p:xfrm>
        <a:graphic>
          <a:graphicData uri="http://schemas.openxmlformats.org/drawingml/2006/table">
            <a:tbl>
              <a:tblPr firstRow="1" bandRow="1">
                <a:noFill/>
                <a:tableStyleId>{559A1596-F405-4E22-91A9-877C78F3BD7D}</a:tableStyleId>
              </a:tblPr>
              <a:tblGrid>
                <a:gridCol w="410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>
                          <a:latin typeface="Lato"/>
                          <a:ea typeface="Lato"/>
                          <a:cs typeface="Lato"/>
                          <a:sym typeface="Lato"/>
                        </a:rPr>
                        <a:t>Se folosesc cand este nevoie de o actiune continua.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00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4" name="Google Shape;484;p36"/>
          <p:cNvSpPr/>
          <p:nvPr/>
        </p:nvSpPr>
        <p:spPr>
          <a:xfrm>
            <a:off x="4471625" y="1009352"/>
            <a:ext cx="4103100" cy="807300"/>
          </a:xfrm>
          <a:prstGeom prst="rect">
            <a:avLst/>
          </a:prstGeom>
          <a:solidFill>
            <a:srgbClr val="8CB7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Conditia nu poate deveni falsa</a:t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4471625" y="1910413"/>
            <a:ext cx="4103100" cy="1367700"/>
          </a:xfrm>
          <a:prstGeom prst="rect">
            <a:avLst/>
          </a:prstGeom>
          <a:solidFill>
            <a:srgbClr val="0095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Pot fi folositoare, dar pot fi si daunatoare daca nu se da o conditie de break.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/>
          <p:nvPr/>
        </p:nvSpPr>
        <p:spPr>
          <a:xfrm>
            <a:off x="340653" y="3191807"/>
            <a:ext cx="8462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3.3: Bucle for</a:t>
            </a:r>
            <a:endParaRPr sz="1100"/>
          </a:p>
        </p:txBody>
      </p:sp>
      <p:sp>
        <p:nvSpPr>
          <p:cNvPr id="492" name="Google Shape;492;p37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493" name="Google Shape;493;p37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7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7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7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slideul pentru fiecare subcapitol.</a:t>
            </a:r>
            <a:endParaRPr sz="1100"/>
          </a:p>
        </p:txBody>
      </p:sp>
      <p:pic>
        <p:nvPicPr>
          <p:cNvPr id="497" name="Google Shape;49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2" cy="275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7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500" name="Google Shape;500;p37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3.3 Bucle for</a:t>
            </a:r>
            <a:endParaRPr sz="1100"/>
          </a:p>
        </p:txBody>
      </p:sp>
      <p:sp>
        <p:nvSpPr>
          <p:cNvPr id="507" name="Google Shape;507;p38"/>
          <p:cNvSpPr txBox="1"/>
          <p:nvPr/>
        </p:nvSpPr>
        <p:spPr>
          <a:xfrm>
            <a:off x="377036" y="56008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Ce sunt buclele for?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38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509" name="Google Shape;509;p38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8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8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8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sp>
        <p:nvSpPr>
          <p:cNvPr id="513" name="Google Shape;513;p38"/>
          <p:cNvSpPr/>
          <p:nvPr/>
        </p:nvSpPr>
        <p:spPr>
          <a:xfrm>
            <a:off x="377036" y="1054289"/>
            <a:ext cx="3944400" cy="3147900"/>
          </a:xfrm>
          <a:prstGeom prst="rect">
            <a:avLst/>
          </a:prstGeom>
          <a:solidFill>
            <a:srgbClr val="1241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Pentru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fiecare caracter din sirul ‘strings’, </a:t>
            </a:r>
            <a:r>
              <a:rPr lang="en" sz="18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se afiseaza caracterul. </a:t>
            </a:r>
            <a:endParaRPr sz="2400">
              <a:solidFill>
                <a:srgbClr val="00C9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C9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4" name="Google Shape;51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8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516" name="Google Shape;516;p38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38"/>
          <p:cNvSpPr/>
          <p:nvPr/>
        </p:nvSpPr>
        <p:spPr>
          <a:xfrm>
            <a:off x="4824650" y="1054300"/>
            <a:ext cx="3752100" cy="3147900"/>
          </a:xfrm>
          <a:prstGeom prst="rect">
            <a:avLst/>
          </a:prstGeom>
          <a:solidFill>
            <a:srgbClr val="0095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char in ‘strings’: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(char)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5588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3.2 Bucle while</a:t>
            </a:r>
            <a:endParaRPr sz="1100"/>
          </a:p>
        </p:txBody>
      </p:sp>
      <p:sp>
        <p:nvSpPr>
          <p:cNvPr id="524" name="Google Shape;524;p39"/>
          <p:cNvSpPr txBox="1"/>
          <p:nvPr/>
        </p:nvSpPr>
        <p:spPr>
          <a:xfrm>
            <a:off x="412036" y="58003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For - else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526" name="Google Shape;526;p39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530" name="Google Shape;53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9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532" name="Google Shape;532;p39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39"/>
          <p:cNvSpPr txBox="1"/>
          <p:nvPr/>
        </p:nvSpPr>
        <p:spPr>
          <a:xfrm>
            <a:off x="468825" y="1009338"/>
            <a:ext cx="3876000" cy="32016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string1 = "Ana are mere"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x = False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for char in string1: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if char == ‘x’: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print(“Am gasit x.”)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True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if not x: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print("Sirul nu contine x.")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34" name="Google Shape;534;p39"/>
          <p:cNvGraphicFramePr/>
          <p:nvPr/>
        </p:nvGraphicFramePr>
        <p:xfrm>
          <a:off x="4471613" y="3403795"/>
          <a:ext cx="4103100" cy="807150"/>
        </p:xfrm>
        <a:graphic>
          <a:graphicData uri="http://schemas.openxmlformats.org/drawingml/2006/table">
            <a:tbl>
              <a:tblPr firstRow="1" bandRow="1">
                <a:noFill/>
                <a:tableStyleId>{559A1596-F405-4E22-91A9-877C78F3BD7D}</a:tableStyleId>
              </a:tblPr>
              <a:tblGrid>
                <a:gridCol w="410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>
                          <a:latin typeface="Lato"/>
                          <a:ea typeface="Lato"/>
                          <a:cs typeface="Lato"/>
                          <a:sym typeface="Lato"/>
                        </a:rPr>
                        <a:t>Daca x ramane False, se afiseaza mesajul.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00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" name="Google Shape;535;p39"/>
          <p:cNvSpPr/>
          <p:nvPr/>
        </p:nvSpPr>
        <p:spPr>
          <a:xfrm>
            <a:off x="4471625" y="1009352"/>
            <a:ext cx="4103100" cy="807300"/>
          </a:xfrm>
          <a:prstGeom prst="rect">
            <a:avLst/>
          </a:prstGeom>
          <a:solidFill>
            <a:srgbClr val="8CB7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declara initializeaza valorile</a:t>
            </a:r>
            <a:endParaRPr/>
          </a:p>
        </p:txBody>
      </p:sp>
      <p:sp>
        <p:nvSpPr>
          <p:cNvPr id="536" name="Google Shape;536;p39"/>
          <p:cNvSpPr/>
          <p:nvPr/>
        </p:nvSpPr>
        <p:spPr>
          <a:xfrm>
            <a:off x="4471625" y="1910413"/>
            <a:ext cx="4103100" cy="1367700"/>
          </a:xfrm>
          <a:prstGeom prst="rect">
            <a:avLst/>
          </a:prstGeom>
          <a:solidFill>
            <a:srgbClr val="0095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Bucla care verifica fiecare caracter din sir in parte si il compara cu ‘x’. Daca il gaseste, x va fi True.</a:t>
            </a:r>
            <a:endParaRPr sz="1600"/>
          </a:p>
        </p:txBody>
      </p:sp>
      <p:sp>
        <p:nvSpPr>
          <p:cNvPr id="537" name="Google Shape;537;p39"/>
          <p:cNvSpPr txBox="1"/>
          <p:nvPr/>
        </p:nvSpPr>
        <p:spPr>
          <a:xfrm>
            <a:off x="4471625" y="1009350"/>
            <a:ext cx="4103100" cy="320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string1 = "Ana are mere"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for char in string1: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if char == ‘x’: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print(“Am gasit x”)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24191"/>
                </a:solidFill>
                <a:latin typeface="Courier New"/>
                <a:ea typeface="Courier New"/>
                <a:cs typeface="Courier New"/>
                <a:sym typeface="Courier New"/>
              </a:rPr>
              <a:t>	    break</a:t>
            </a: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print(“Sirul nu contine x.”)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2419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0"/>
          <p:cNvSpPr txBox="1"/>
          <p:nvPr/>
        </p:nvSpPr>
        <p:spPr>
          <a:xfrm>
            <a:off x="340653" y="3191807"/>
            <a:ext cx="8462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3.3: Listele</a:t>
            </a:r>
            <a:endParaRPr sz="1100"/>
          </a:p>
        </p:txBody>
      </p:sp>
      <p:sp>
        <p:nvSpPr>
          <p:cNvPr id="544" name="Google Shape;544;p40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545" name="Google Shape;545;p40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0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0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0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slideul pentru fiecare subcapitol.</a:t>
            </a:r>
            <a:endParaRPr sz="1100"/>
          </a:p>
        </p:txBody>
      </p:sp>
      <p:pic>
        <p:nvPicPr>
          <p:cNvPr id="549" name="Google Shape;54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2" cy="275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0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552" name="Google Shape;552;p40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3.3 Liste</a:t>
            </a:r>
            <a:endParaRPr sz="1100"/>
          </a:p>
        </p:txBody>
      </p:sp>
      <p:sp>
        <p:nvSpPr>
          <p:cNvPr id="559" name="Google Shape;559;p41"/>
          <p:cNvSpPr txBox="1"/>
          <p:nvPr/>
        </p:nvSpPr>
        <p:spPr>
          <a:xfrm>
            <a:off x="377036" y="56008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Ce sunt listele?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561" name="Google Shape;561;p41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sp>
        <p:nvSpPr>
          <p:cNvPr id="565" name="Google Shape;565;p41"/>
          <p:cNvSpPr>
            <a:spLocks noGrp="1"/>
          </p:cNvSpPr>
          <p:nvPr>
            <p:ph type="pic" idx="2"/>
          </p:nvPr>
        </p:nvSpPr>
        <p:spPr>
          <a:xfrm>
            <a:off x="4572002" y="1060889"/>
            <a:ext cx="3816300" cy="3134700"/>
          </a:xfrm>
          <a:prstGeom prst="rect">
            <a:avLst/>
          </a:prstGeom>
          <a:solidFill>
            <a:srgbClr val="0095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Caracteristici:</a:t>
            </a:r>
            <a:endParaRPr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•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Modificabile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•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declara in felul urmator: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lista1 = [1,’2’,3]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lista2 = [‘abc’, ‘def’]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lista3 = [1,2,3]</a:t>
            </a:r>
            <a:endParaRPr/>
          </a:p>
        </p:txBody>
      </p:sp>
      <p:sp>
        <p:nvSpPr>
          <p:cNvPr id="566" name="Google Shape;566;p41"/>
          <p:cNvSpPr/>
          <p:nvPr/>
        </p:nvSpPr>
        <p:spPr>
          <a:xfrm>
            <a:off x="377036" y="1054289"/>
            <a:ext cx="3944400" cy="3147900"/>
          </a:xfrm>
          <a:prstGeom prst="rect">
            <a:avLst/>
          </a:prstGeom>
          <a:solidFill>
            <a:srgbClr val="1241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Listele</a:t>
            </a:r>
            <a:r>
              <a:rPr lang="en" sz="1800" b="0" i="0" u="none" strike="noStrike" cap="none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pot fi considerate, pe scurt,</a:t>
            </a:r>
            <a:r>
              <a:rPr lang="en" sz="18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 o succesiune de orice. </a:t>
            </a:r>
            <a:r>
              <a:rPr lang="en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pic>
        <p:nvPicPr>
          <p:cNvPr id="567" name="Google Shape;56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1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569" name="Google Shape;569;p41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2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3.3 Liste</a:t>
            </a:r>
            <a:endParaRPr sz="1100"/>
          </a:p>
        </p:txBody>
      </p:sp>
      <p:sp>
        <p:nvSpPr>
          <p:cNvPr id="576" name="Google Shape;576;p42"/>
          <p:cNvSpPr txBox="1"/>
          <p:nvPr/>
        </p:nvSpPr>
        <p:spPr>
          <a:xfrm>
            <a:off x="377036" y="56008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Metode folositoare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7" name="Google Shape;577;p42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578" name="Google Shape;578;p42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2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2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2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582" name="Google Shape;58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2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584" name="Google Shape;584;p42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85" name="Google Shape;585;p42"/>
          <p:cNvGraphicFramePr/>
          <p:nvPr/>
        </p:nvGraphicFramePr>
        <p:xfrm>
          <a:off x="377111" y="969394"/>
          <a:ext cx="8383050" cy="3135300"/>
        </p:xfrm>
        <a:graphic>
          <a:graphicData uri="http://schemas.openxmlformats.org/drawingml/2006/table">
            <a:tbl>
              <a:tblPr firstRow="1" bandRow="1">
                <a:solidFill>
                  <a:srgbClr val="124191"/>
                </a:solidFill>
                <a:tableStyleId>{61F66830-EAA9-4F01-85B9-9A8CA8460823}</a:tableStyleId>
              </a:tblPr>
              <a:tblGrid>
                <a:gridCol w="419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latin typeface="Lato"/>
                          <a:ea typeface="Lato"/>
                          <a:cs typeface="Lato"/>
                          <a:sym typeface="Lato"/>
                        </a:rPr>
                        <a:t>Rezultatul</a:t>
                      </a:r>
                      <a:endParaRPr sz="900" b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list.append(x)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Lipeste un element de lista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list.insert(i, x)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Introduce un nou element in lista la pozitia i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list.remove(x)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Elimina un element din lista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list.clear()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Elimina toate elementele din lista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list.count(x)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Afiseaza numarul de ocurenta a lui x in lista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list.reverse()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Inverseaza elementele listei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3"/>
          <p:cNvSpPr txBox="1"/>
          <p:nvPr/>
        </p:nvSpPr>
        <p:spPr>
          <a:xfrm>
            <a:off x="340653" y="3191807"/>
            <a:ext cx="8462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3.4: Intervalul</a:t>
            </a:r>
            <a:endParaRPr sz="1100"/>
          </a:p>
        </p:txBody>
      </p:sp>
      <p:sp>
        <p:nvSpPr>
          <p:cNvPr id="592" name="Google Shape;592;p43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593" name="Google Shape;593;p43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3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3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3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slideul pentru fiecare subcapitol.</a:t>
            </a:r>
            <a:endParaRPr sz="1100"/>
          </a:p>
        </p:txBody>
      </p:sp>
      <p:pic>
        <p:nvPicPr>
          <p:cNvPr id="597" name="Google Shape;59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2" cy="275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3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600" name="Google Shape;600;p43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40653" y="220772"/>
            <a:ext cx="838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Instructor materials – Chapter 2 Planning Guide</a:t>
            </a:r>
            <a:endParaRPr sz="1100"/>
          </a:p>
        </p:txBody>
      </p:sp>
      <p:sp>
        <p:nvSpPr>
          <p:cNvPr id="91" name="Google Shape;91;p17"/>
          <p:cNvSpPr txBox="1"/>
          <p:nvPr/>
        </p:nvSpPr>
        <p:spPr>
          <a:xfrm>
            <a:off x="340653" y="985793"/>
            <a:ext cx="838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This PowerPoint deck is divided in two parts:</a:t>
            </a:r>
            <a:endParaRPr sz="1100"/>
          </a:p>
        </p:txBody>
      </p:sp>
      <p:sp>
        <p:nvSpPr>
          <p:cNvPr id="92" name="Google Shape;92;p17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93" name="Google Shape;93;p17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slideul 3 din fiecare capitol.</a:t>
            </a:r>
            <a:endParaRPr sz="1100"/>
          </a:p>
        </p:txBody>
      </p:sp>
      <p:sp>
        <p:nvSpPr>
          <p:cNvPr id="97" name="Google Shape;97;p17"/>
          <p:cNvSpPr txBox="1"/>
          <p:nvPr/>
        </p:nvSpPr>
        <p:spPr>
          <a:xfrm>
            <a:off x="340653" y="1407552"/>
            <a:ext cx="8383200" cy="23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Instructor Planning Guide</a:t>
            </a:r>
            <a:endParaRPr sz="11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Information to help you become familiar with the chapter</a:t>
            </a:r>
            <a:endParaRPr sz="11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Teaching aids</a:t>
            </a:r>
            <a:endParaRPr sz="1100"/>
          </a:p>
          <a:p>
            <a:pPr marL="3429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200"/>
              <a:buFont typeface="Arial"/>
              <a:buNone/>
            </a:pPr>
            <a:endParaRPr sz="12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Instructor Class Presentation</a:t>
            </a:r>
            <a:endParaRPr sz="11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Optional slides that you can use in the classroom</a:t>
            </a:r>
            <a:endParaRPr sz="11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Begins on slide # 9</a:t>
            </a:r>
            <a:endParaRPr sz="1100"/>
          </a:p>
          <a:p>
            <a:pPr marL="3429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200"/>
              <a:buFont typeface="Arial"/>
              <a:buNone/>
            </a:pPr>
            <a:endParaRPr sz="12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200"/>
              <a:buFont typeface="Arial"/>
              <a:buNone/>
            </a:pPr>
            <a:endParaRPr sz="12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Remove the Planning Guide from this presentation before sharing with anyone.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For additional help and resources, please send an email to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contact@savnet.ro</a:t>
            </a:r>
            <a:r>
              <a:rPr lang="en" sz="1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100" name="Google Shape;100;p17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-1973899" y="1681667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slide.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4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3.4 Intervalul</a:t>
            </a:r>
            <a:endParaRPr sz="1100"/>
          </a:p>
        </p:txBody>
      </p:sp>
      <p:sp>
        <p:nvSpPr>
          <p:cNvPr id="607" name="Google Shape;607;p44"/>
          <p:cNvSpPr txBox="1"/>
          <p:nvPr/>
        </p:nvSpPr>
        <p:spPr>
          <a:xfrm>
            <a:off x="377036" y="56008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Ce este un interval in Python?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44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609" name="Google Shape;609;p44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4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44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44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sp>
        <p:nvSpPr>
          <p:cNvPr id="613" name="Google Shape;613;p44"/>
          <p:cNvSpPr/>
          <p:nvPr/>
        </p:nvSpPr>
        <p:spPr>
          <a:xfrm>
            <a:off x="377036" y="1054289"/>
            <a:ext cx="3944400" cy="3147900"/>
          </a:xfrm>
          <a:prstGeom prst="rect">
            <a:avLst/>
          </a:prstGeom>
          <a:solidFill>
            <a:srgbClr val="1241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Intervalul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 permite sa creati o gama de numere, specificand </a:t>
            </a:r>
            <a:r>
              <a:rPr lang="en" sz="1800">
                <a:solidFill>
                  <a:srgbClr val="00C9FF"/>
                </a:solidFill>
                <a:latin typeface="Lato"/>
                <a:ea typeface="Lato"/>
                <a:cs typeface="Lato"/>
                <a:sym typeface="Lato"/>
              </a:rPr>
              <a:t> numarul de inceput, si cel de final. </a:t>
            </a:r>
            <a:endParaRPr sz="1800">
              <a:solidFill>
                <a:srgbClr val="00C9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C9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4" name="Google Shape;61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4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616" name="Google Shape;616;p44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44"/>
          <p:cNvSpPr/>
          <p:nvPr/>
        </p:nvSpPr>
        <p:spPr>
          <a:xfrm>
            <a:off x="4824650" y="1054300"/>
            <a:ext cx="3752100" cy="3147900"/>
          </a:xfrm>
          <a:prstGeom prst="rect">
            <a:avLst/>
          </a:prstGeom>
          <a:solidFill>
            <a:srgbClr val="0095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n in range (1,10):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n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573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SAU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 = range(1,10,5)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i in a: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print(i)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5"/>
          <p:cNvSpPr txBox="1"/>
          <p:nvPr/>
        </p:nvSpPr>
        <p:spPr>
          <a:xfrm>
            <a:off x="340653" y="3191807"/>
            <a:ext cx="8462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3.4: Operatori binari</a:t>
            </a:r>
            <a:endParaRPr sz="1100"/>
          </a:p>
        </p:txBody>
      </p:sp>
      <p:sp>
        <p:nvSpPr>
          <p:cNvPr id="624" name="Google Shape;624;p45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625" name="Google Shape;625;p45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5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45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45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slideul pentru fiecare subcapitol.</a:t>
            </a:r>
            <a:endParaRPr sz="1100"/>
          </a:p>
        </p:txBody>
      </p:sp>
      <p:pic>
        <p:nvPicPr>
          <p:cNvPr id="629" name="Google Shape;62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2" cy="275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5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632" name="Google Shape;632;p45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6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3.4 Operatori binari</a:t>
            </a:r>
            <a:endParaRPr sz="1100"/>
          </a:p>
        </p:txBody>
      </p:sp>
      <p:sp>
        <p:nvSpPr>
          <p:cNvPr id="639" name="Google Shape;639;p46"/>
          <p:cNvSpPr txBox="1"/>
          <p:nvPr/>
        </p:nvSpPr>
        <p:spPr>
          <a:xfrm>
            <a:off x="377036" y="56008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Operatori binari 1/2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46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641" name="Google Shape;641;p46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6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6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6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645" name="Google Shape;64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6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647" name="Google Shape;647;p46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48" name="Google Shape;648;p46"/>
          <p:cNvGraphicFramePr/>
          <p:nvPr/>
        </p:nvGraphicFramePr>
        <p:xfrm>
          <a:off x="377111" y="969394"/>
          <a:ext cx="8383100" cy="3120050"/>
        </p:xfrm>
        <a:graphic>
          <a:graphicData uri="http://schemas.openxmlformats.org/drawingml/2006/table">
            <a:tbl>
              <a:tblPr firstRow="1" bandRow="1">
                <a:solidFill>
                  <a:srgbClr val="124191"/>
                </a:solidFill>
                <a:tableStyleId>{61F66830-EAA9-4F01-85B9-9A8CA8460823}</a:tableStyleId>
              </a:tblPr>
              <a:tblGrid>
                <a:gridCol w="94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Operator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Descriere</a:t>
                      </a:r>
                      <a:endParaRPr sz="900"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>
                          <a:latin typeface="Lato"/>
                          <a:ea typeface="Lato"/>
                          <a:cs typeface="Lato"/>
                          <a:sym typeface="Lato"/>
                        </a:rPr>
                        <a:t>Rezultatul</a:t>
                      </a:r>
                      <a:endParaRPr sz="900" b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50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&amp; b (AND)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B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A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00C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B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00C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Rez 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00C9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0b10010111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0b00011100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-----------------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0b00010100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B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0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0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0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0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1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0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1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0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0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1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lnB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1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lnB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1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lnB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075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| b (OR)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C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C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Rez 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C9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0b10010111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0b00011100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-----------------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0b10011111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7"/>
          <p:cNvSpPr txBox="1"/>
          <p:nvPr/>
        </p:nvSpPr>
        <p:spPr>
          <a:xfrm>
            <a:off x="377036" y="243090"/>
            <a:ext cx="838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3.4 Operatori binari</a:t>
            </a:r>
            <a:endParaRPr sz="1100"/>
          </a:p>
        </p:txBody>
      </p:sp>
      <p:sp>
        <p:nvSpPr>
          <p:cNvPr id="655" name="Google Shape;655;p47"/>
          <p:cNvSpPr txBox="1"/>
          <p:nvPr/>
        </p:nvSpPr>
        <p:spPr>
          <a:xfrm>
            <a:off x="377036" y="560083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Operatori binari 2/2</a:t>
            </a: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47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657" name="Google Shape;657;p47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7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47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7"/>
          <p:cNvSpPr/>
          <p:nvPr/>
        </p:nvSpPr>
        <p:spPr>
          <a:xfrm>
            <a:off x="-1973897" y="87310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your text here.</a:t>
            </a:r>
            <a:endParaRPr sz="1100"/>
          </a:p>
        </p:txBody>
      </p:sp>
      <p:pic>
        <p:nvPicPr>
          <p:cNvPr id="661" name="Google Shape;66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47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663" name="Google Shape;663;p47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64" name="Google Shape;664;p47"/>
          <p:cNvGraphicFramePr/>
          <p:nvPr/>
        </p:nvGraphicFramePr>
        <p:xfrm>
          <a:off x="377086" y="1279881"/>
          <a:ext cx="8383100" cy="2556130"/>
        </p:xfrm>
        <a:graphic>
          <a:graphicData uri="http://schemas.openxmlformats.org/drawingml/2006/table">
            <a:tbl>
              <a:tblPr firstRow="1" bandRow="1">
                <a:solidFill>
                  <a:srgbClr val="124191"/>
                </a:solidFill>
                <a:tableStyleId>{61F66830-EAA9-4F01-85B9-9A8CA8460823}</a:tableStyleId>
              </a:tblPr>
              <a:tblGrid>
                <a:gridCol w="94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Operator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Descriere</a:t>
                      </a:r>
                      <a:endParaRPr sz="900"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>
                          <a:latin typeface="Lato"/>
                          <a:ea typeface="Lato"/>
                          <a:cs typeface="Lato"/>
                          <a:sym typeface="Lato"/>
                        </a:rPr>
                        <a:t>Rezultatul</a:t>
                      </a:r>
                      <a:endParaRPr sz="900" b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~a (NOT)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B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A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00C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Rez</a:t>
                      </a:r>
                      <a:endParaRPr>
                        <a:solidFill>
                          <a:srgbClr val="12419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600" marR="68600" marT="34300" marB="34300" anchor="ctr">
                    <a:solidFill>
                      <a:srgbClr val="00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0b10010111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-----------------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0b01101000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B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0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1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1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lnB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24191"/>
                          </a:solidFill>
                        </a:rPr>
                        <a:t>0</a:t>
                      </a:r>
                      <a:endParaRPr>
                        <a:solidFill>
                          <a:srgbClr val="124191"/>
                        </a:solidFill>
                      </a:endParaRPr>
                    </a:p>
                  </a:txBody>
                  <a:tcPr marL="68600" marR="68600" marT="34300" marB="34300" anchor="ctr">
                    <a:lnB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075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^ b (XOR)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C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C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Rez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C9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0b10010111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0b00011100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-----------------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0b10001011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lnT w="12700" cap="flat" cmpd="sng">
                      <a:solidFill>
                        <a:srgbClr val="12419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8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671" name="Google Shape;671;p48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8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8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8"/>
          <p:cNvSpPr/>
          <p:nvPr/>
        </p:nvSpPr>
        <p:spPr>
          <a:xfrm>
            <a:off x="-1973897" y="873100"/>
            <a:ext cx="1847700" cy="5541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 slide va fi pe pozitia [n]-8 in fiecare capitol, unde [n] – ultimul slide din acel capitol. </a:t>
            </a:r>
            <a:endParaRPr sz="1100"/>
          </a:p>
        </p:txBody>
      </p:sp>
      <p:pic>
        <p:nvPicPr>
          <p:cNvPr id="675" name="Google Shape;67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8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677" name="Google Shape;677;p48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78" name="Google Shape;678;p48"/>
          <p:cNvGraphicFramePr/>
          <p:nvPr/>
        </p:nvGraphicFramePr>
        <p:xfrm>
          <a:off x="377036" y="1103933"/>
          <a:ext cx="8383050" cy="2572700"/>
        </p:xfrm>
        <a:graphic>
          <a:graphicData uri="http://schemas.openxmlformats.org/drawingml/2006/table">
            <a:tbl>
              <a:tblPr firstRow="1" bandRow="1">
                <a:solidFill>
                  <a:srgbClr val="124191"/>
                </a:solidFill>
                <a:tableStyleId>{44B0A8A7-12B9-433D-94B8-0679B2CB4367}</a:tableStyleId>
              </a:tblPr>
              <a:tblGrid>
                <a:gridCol w="18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Lato"/>
                          <a:ea typeface="Lato"/>
                          <a:cs typeface="Lato"/>
                          <a:sym typeface="Lato"/>
                        </a:rPr>
                        <a:t>Network Layer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CC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Bucle while()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00C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1100"/>
                        <a:buFont typeface="Lato"/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 folosesc pentru a face o actiune in mod repetat pana cand conditia devine False.</a:t>
                      </a:r>
                      <a:endParaRPr sz="11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F2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Bucle for()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 folosesc pentru a parcurge o secventa.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F2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Liste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00C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Secventa de obiecte de orice tip. Muabile.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F2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Intervalul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Reprezinta un interval de numere.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F2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9" name="Google Shape;679;p48"/>
          <p:cNvSpPr txBox="1"/>
          <p:nvPr/>
        </p:nvSpPr>
        <p:spPr>
          <a:xfrm>
            <a:off x="412036" y="627321"/>
            <a:ext cx="8384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A4A4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377014" y="345270"/>
            <a:ext cx="1117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What did we learn in this chapter?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9"/>
          <p:cNvSpPr txBox="1"/>
          <p:nvPr/>
        </p:nvSpPr>
        <p:spPr>
          <a:xfrm>
            <a:off x="667012" y="3264140"/>
            <a:ext cx="8462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Quiz</a:t>
            </a:r>
            <a:endParaRPr sz="1100"/>
          </a:p>
        </p:txBody>
      </p:sp>
      <p:sp>
        <p:nvSpPr>
          <p:cNvPr id="687" name="Google Shape;687;p49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688" name="Google Shape;688;p49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49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-1973897" y="873100"/>
            <a:ext cx="1847700" cy="8772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 slide va fi pe pozitia [n] -7 in fiecare capitol, unde [n] – ultimul slide din acel capitol si va fi folosit pentru bibliografia suplimentara.</a:t>
            </a:r>
            <a:endParaRPr sz="1100"/>
          </a:p>
        </p:txBody>
      </p:sp>
      <p:pic>
        <p:nvPicPr>
          <p:cNvPr id="692" name="Google Shape;69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8548"/>
            <a:ext cx="9129802" cy="28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9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695" name="Google Shape;695;p49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0"/>
          <p:cNvSpPr txBox="1"/>
          <p:nvPr/>
        </p:nvSpPr>
        <p:spPr>
          <a:xfrm>
            <a:off x="377036" y="243090"/>
            <a:ext cx="838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Quiz – part 1/2</a:t>
            </a:r>
            <a:endParaRPr sz="1100"/>
          </a:p>
        </p:txBody>
      </p:sp>
      <p:sp>
        <p:nvSpPr>
          <p:cNvPr id="702" name="Google Shape;702;p50"/>
          <p:cNvSpPr txBox="1"/>
          <p:nvPr/>
        </p:nvSpPr>
        <p:spPr>
          <a:xfrm>
            <a:off x="377036" y="1213718"/>
            <a:ext cx="8383200" cy="3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500"/>
              <a:buFont typeface="Calibri"/>
              <a:buAutoNum type="arabicPeriod"/>
            </a:pPr>
            <a:r>
              <a:rPr lang="en" sz="1500" b="1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Pentru a parcurge un interval cu o bucla for, este nevoie de initializarea intervalului inainte de bucla?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Adevarat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Fals</a:t>
            </a:r>
            <a:endParaRPr sz="1100"/>
          </a:p>
          <a:p>
            <a:pPr marL="685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1234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500"/>
              <a:buFont typeface="Calibri"/>
              <a:buAutoNum type="arabicPeriod"/>
            </a:pPr>
            <a:r>
              <a:rPr lang="en" sz="1500" b="1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Conditia de break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Intrerupe executia iteratiei curente de bucla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Inrerupe executia buclei si continua cu restul codului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Ofera o pauza interpretorului sa proceseze datele in mod corect</a:t>
            </a:r>
            <a:endParaRPr sz="1100"/>
          </a:p>
          <a:p>
            <a:pPr marL="685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1234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1" indent="-2540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001234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3" name="Google Shape;703;p50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704" name="Google Shape;704;p50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0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0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0"/>
          <p:cNvSpPr/>
          <p:nvPr/>
        </p:nvSpPr>
        <p:spPr>
          <a:xfrm>
            <a:off x="-1973897" y="873100"/>
            <a:ext cx="1847700" cy="8772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 slide va fi pe pozitia [n] -6 in fiecare capitol, unde [n] – ultimul slide din acel capitol si va fi folosit pentru bibliografia suplimentara.</a:t>
            </a:r>
            <a:endParaRPr sz="1100"/>
          </a:p>
        </p:txBody>
      </p:sp>
      <p:pic>
        <p:nvPicPr>
          <p:cNvPr id="708" name="Google Shape;70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0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710" name="Google Shape;710;p50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1"/>
          <p:cNvSpPr txBox="1"/>
          <p:nvPr/>
        </p:nvSpPr>
        <p:spPr>
          <a:xfrm>
            <a:off x="377036" y="243090"/>
            <a:ext cx="838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Quiz – part 2/2</a:t>
            </a:r>
            <a:endParaRPr sz="1100"/>
          </a:p>
        </p:txBody>
      </p:sp>
      <p:sp>
        <p:nvSpPr>
          <p:cNvPr id="717" name="Google Shape;717;p51"/>
          <p:cNvSpPr txBox="1"/>
          <p:nvPr/>
        </p:nvSpPr>
        <p:spPr>
          <a:xfrm>
            <a:off x="378602" y="560083"/>
            <a:ext cx="838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Subtitle should use sentence case</a:t>
            </a:r>
            <a:endParaRPr sz="1100"/>
          </a:p>
        </p:txBody>
      </p:sp>
      <p:sp>
        <p:nvSpPr>
          <p:cNvPr id="718" name="Google Shape;718;p51"/>
          <p:cNvSpPr txBox="1"/>
          <p:nvPr/>
        </p:nvSpPr>
        <p:spPr>
          <a:xfrm>
            <a:off x="377036" y="1213718"/>
            <a:ext cx="83832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500"/>
              <a:buFont typeface="Calibri"/>
              <a:buAutoNum type="arabicPeriod"/>
            </a:pPr>
            <a:r>
              <a:rPr lang="en" sz="1500" b="1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Codul intalnit dupa conditia de continue: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Este rulat in cazul in care nu se intalneste conditia data pentru cuvantul cheie continue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Este evaluata oricum, deoarece la intalnirea cuvantului cheie continue, codul ruleaza mai departe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Este ignorat si nu are nici un efect asupra scriptului.</a:t>
            </a:r>
            <a:endParaRPr sz="1100"/>
          </a:p>
          <a:p>
            <a:pPr marL="685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1234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500"/>
              <a:buFont typeface="Calibri"/>
              <a:buAutoNum type="arabicPeriod"/>
            </a:pPr>
            <a:r>
              <a:rPr lang="en" sz="1500" b="1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Care este recomandarea PEP-8 cu privinta la indentare?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2 spatii pe nivel de indentare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Tab pe fiecare nivel de indentare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4 spatii pe nivel de indentare</a:t>
            </a:r>
            <a:endParaRPr sz="1100"/>
          </a:p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Calibri"/>
              <a:buAutoNum type="alphaLcPeriod"/>
            </a:pPr>
            <a:r>
              <a:rPr lang="en">
                <a:solidFill>
                  <a:srgbClr val="001234"/>
                </a:solidFill>
                <a:latin typeface="Lato"/>
                <a:ea typeface="Lato"/>
                <a:cs typeface="Lato"/>
                <a:sym typeface="Lato"/>
              </a:rPr>
              <a:t>Nici una de mai sus</a:t>
            </a: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1234"/>
              </a:solidFill>
              <a:latin typeface="Lato"/>
              <a:ea typeface="Lato"/>
              <a:cs typeface="Lato"/>
              <a:sym typeface="Lato"/>
            </a:endParaRPr>
          </a:p>
          <a:p>
            <a:pPr marL="685800" marR="0" lvl="1" indent="-2540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001234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9" name="Google Shape;719;p51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720" name="Google Shape;720;p51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1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1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51"/>
          <p:cNvSpPr/>
          <p:nvPr/>
        </p:nvSpPr>
        <p:spPr>
          <a:xfrm>
            <a:off x="-1973897" y="873100"/>
            <a:ext cx="1847700" cy="8772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 slide va fi pe pozitia [n] -5 in fiecare capitol, unde [n] – ultimul slide din acel capitol si va fi folosit pentru bibliografia suplimentara.</a:t>
            </a:r>
            <a:endParaRPr sz="1100"/>
          </a:p>
        </p:txBody>
      </p:sp>
      <p:pic>
        <p:nvPicPr>
          <p:cNvPr id="724" name="Google Shape;72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51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726" name="Google Shape;726;p51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6" cy="2785188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52"/>
          <p:cNvSpPr txBox="1"/>
          <p:nvPr/>
        </p:nvSpPr>
        <p:spPr>
          <a:xfrm>
            <a:off x="667012" y="3264140"/>
            <a:ext cx="8462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Resurse suplimentare:</a:t>
            </a:r>
            <a:endParaRPr sz="1100"/>
          </a:p>
        </p:txBody>
      </p:sp>
      <p:sp>
        <p:nvSpPr>
          <p:cNvPr id="734" name="Google Shape;734;p52"/>
          <p:cNvSpPr txBox="1"/>
          <p:nvPr/>
        </p:nvSpPr>
        <p:spPr>
          <a:xfrm>
            <a:off x="662345" y="3651362"/>
            <a:ext cx="84627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124191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PEP Python Essentials - Chapter 3</a:t>
            </a:r>
            <a:endParaRPr sz="1100"/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124191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https://docs.python.org/3/tutorial/index.html</a:t>
            </a:r>
            <a:endParaRPr sz="1100"/>
          </a:p>
        </p:txBody>
      </p:sp>
      <p:sp>
        <p:nvSpPr>
          <p:cNvPr id="735" name="Google Shape;735;p52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736" name="Google Shape;736;p52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2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52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2"/>
          <p:cNvSpPr/>
          <p:nvPr/>
        </p:nvSpPr>
        <p:spPr>
          <a:xfrm>
            <a:off x="-1973897" y="873100"/>
            <a:ext cx="1847700" cy="8772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 slide va fi pe pozitia [n] -4 in fiecare capitol, unde [n] – ultimul slide din acel capitol si va fi folosit pentru bibliografia suplimentara.</a:t>
            </a:r>
            <a:endParaRPr sz="1100"/>
          </a:p>
        </p:txBody>
      </p:sp>
      <p:pic>
        <p:nvPicPr>
          <p:cNvPr id="740" name="Google Shape;740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52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742" name="Google Shape;742;p52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>
            <a:off x="-1" y="-32274"/>
            <a:ext cx="9144000" cy="3066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3"/>
          <p:cNvSpPr txBox="1"/>
          <p:nvPr/>
        </p:nvSpPr>
        <p:spPr>
          <a:xfrm>
            <a:off x="681213" y="3439179"/>
            <a:ext cx="8462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Home Activities</a:t>
            </a:r>
            <a:endParaRPr sz="1100"/>
          </a:p>
        </p:txBody>
      </p:sp>
      <p:sp>
        <p:nvSpPr>
          <p:cNvPr id="750" name="Google Shape;750;p53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751" name="Google Shape;751;p53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53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53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3"/>
          <p:cNvSpPr/>
          <p:nvPr/>
        </p:nvSpPr>
        <p:spPr>
          <a:xfrm>
            <a:off x="-1973897" y="873100"/>
            <a:ext cx="1847700" cy="5541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 slide va fi pe pozitia [n]-3 in fiecare capitol, unde [n] – ultimul slide din acel capitol. </a:t>
            </a:r>
            <a:endParaRPr sz="1100"/>
          </a:p>
        </p:txBody>
      </p:sp>
      <p:pic>
        <p:nvPicPr>
          <p:cNvPr id="755" name="Google Shape;75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3316" y="-32274"/>
            <a:ext cx="2678654" cy="304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53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758" name="Google Shape;758;p53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77036" y="233933"/>
            <a:ext cx="838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What to expect in this chapter</a:t>
            </a:r>
            <a:endParaRPr sz="1100"/>
          </a:p>
        </p:txBody>
      </p:sp>
      <p:sp>
        <p:nvSpPr>
          <p:cNvPr id="108" name="Google Shape;108;p18"/>
          <p:cNvSpPr txBox="1"/>
          <p:nvPr/>
        </p:nvSpPr>
        <p:spPr>
          <a:xfrm>
            <a:off x="377036" y="1008508"/>
            <a:ext cx="838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To facilitate learning, the following features may be included in this chapter:</a:t>
            </a:r>
            <a:endParaRPr sz="1100"/>
          </a:p>
        </p:txBody>
      </p:sp>
      <p:sp>
        <p:nvSpPr>
          <p:cNvPr id="109" name="Google Shape;109;p18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110" name="Google Shape;110;p18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slideul 4 din fiecare capitol.</a:t>
            </a:r>
            <a:endParaRPr sz="1100"/>
          </a:p>
        </p:txBody>
      </p:sp>
      <p:graphicFrame>
        <p:nvGraphicFramePr>
          <p:cNvPr id="114" name="Google Shape;114;p18"/>
          <p:cNvGraphicFramePr/>
          <p:nvPr/>
        </p:nvGraphicFramePr>
        <p:xfrm>
          <a:off x="377033" y="1308590"/>
          <a:ext cx="8383050" cy="3223480"/>
        </p:xfrm>
        <a:graphic>
          <a:graphicData uri="http://schemas.openxmlformats.org/drawingml/2006/table">
            <a:tbl>
              <a:tblPr firstRow="1" bandRow="1">
                <a:solidFill>
                  <a:srgbClr val="124191"/>
                </a:solidFill>
                <a:tableStyleId>{44B0A8A7-12B9-433D-94B8-0679B2CB4367}</a:tableStyleId>
              </a:tblPr>
              <a:tblGrid>
                <a:gridCol w="419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Feature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Animation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Expose learners to new skills and concepts.</a:t>
                      </a:r>
                      <a:endParaRPr sz="9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Videos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Expose learners to new skills and concepts. </a:t>
                      </a:r>
                      <a:endParaRPr sz="9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Check your understanding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 topic quiz to help learners gauge content understanding. They </a:t>
                      </a:r>
                      <a:r>
                        <a:rPr lang="en" sz="900" b="1" i="1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 not </a:t>
                      </a: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affect student grades. </a:t>
                      </a:r>
                      <a:endParaRPr sz="9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Interactive Activities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variety of formats to help learners gauge content understanding. 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Syntax Checker 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Small simulations that expose learners to Command line to practice configuration skills. </a:t>
                      </a:r>
                      <a:endParaRPr sz="9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PT Activity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Simulation and modeling activities designed to explore, acquire, reinforce and expand skills. 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Hands-On Labs</a:t>
                      </a:r>
                      <a:endParaRPr sz="12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Labs designed for working with physical equipment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Class Activities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These are found on the Instructor Resources page. Class Activities are designed to facilitate learning, class discussion and collaboration. </a:t>
                      </a:r>
                      <a:endParaRPr sz="9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Module Quizzes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Self-assessments that integrate concepts and skills learnt throughout the series of topics presented in the module. </a:t>
                      </a:r>
                      <a:endParaRPr sz="9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Module Summary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Briefly recaps module content. 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117" name="Google Shape;117;p18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-1973899" y="1681667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slide.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4"/>
          <p:cNvSpPr txBox="1"/>
          <p:nvPr/>
        </p:nvSpPr>
        <p:spPr>
          <a:xfrm>
            <a:off x="377036" y="232314"/>
            <a:ext cx="838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How to achieve extraordinary results</a:t>
            </a:r>
            <a:endParaRPr sz="1100"/>
          </a:p>
        </p:txBody>
      </p:sp>
      <p:sp>
        <p:nvSpPr>
          <p:cNvPr id="765" name="Google Shape;765;p54"/>
          <p:cNvSpPr txBox="1"/>
          <p:nvPr/>
        </p:nvSpPr>
        <p:spPr>
          <a:xfrm>
            <a:off x="377036" y="754050"/>
            <a:ext cx="838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Up to the next session:</a:t>
            </a:r>
            <a:endParaRPr sz="1100"/>
          </a:p>
        </p:txBody>
      </p:sp>
      <p:sp>
        <p:nvSpPr>
          <p:cNvPr id="766" name="Google Shape;766;p54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767" name="Google Shape;767;p54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54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54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54"/>
          <p:cNvSpPr/>
          <p:nvPr/>
        </p:nvSpPr>
        <p:spPr>
          <a:xfrm>
            <a:off x="-1973897" y="873100"/>
            <a:ext cx="1847700" cy="5541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 slide va fi pe pozitia [n]-2 in fiecare capitol, unde [n] – ultimul slide din acel capitol. </a:t>
            </a:r>
            <a:endParaRPr sz="1100"/>
          </a:p>
        </p:txBody>
      </p:sp>
      <p:graphicFrame>
        <p:nvGraphicFramePr>
          <p:cNvPr id="771" name="Google Shape;771;p54"/>
          <p:cNvGraphicFramePr/>
          <p:nvPr/>
        </p:nvGraphicFramePr>
        <p:xfrm>
          <a:off x="643415" y="1212338"/>
          <a:ext cx="8116675" cy="3375880"/>
        </p:xfrm>
        <a:graphic>
          <a:graphicData uri="http://schemas.openxmlformats.org/drawingml/2006/table">
            <a:tbl>
              <a:tblPr firstRow="1" bandRow="1">
                <a:solidFill>
                  <a:srgbClr val="124191"/>
                </a:solidFill>
                <a:tableStyleId>{44B0A8A7-12B9-433D-94B8-0679B2CB4367}</a:tableStyleId>
              </a:tblPr>
              <a:tblGrid>
                <a:gridCol w="225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Type of Activity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Reading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Exposes you, as a learner, to new skills and concepts.</a:t>
                      </a:r>
                      <a:endParaRPr sz="9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Exercise – PKT Activities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Expose learners to new skills and concepts. </a:t>
                      </a:r>
                      <a:endParaRPr sz="9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Check your understanding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 topic quiz to help learners gauge content understanding. They </a:t>
                      </a:r>
                      <a:r>
                        <a:rPr lang="en" sz="900" b="1" i="1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 not </a:t>
                      </a: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affect student grades. </a:t>
                      </a:r>
                      <a:endParaRPr sz="9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Interactive Group Activities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Discuss a variety of topics, like last chapter summary, topics not clear, explain the exercises done in the last meeting or do them again</a:t>
                      </a:r>
                      <a:endParaRPr sz="9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Hands-on Labs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Module Quizzes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Simulation and modeling activities designed to explore, acquire, reinforce and expand skills. 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Module Exams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Labs designed for working with physical equipment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These are found on the Instructor Resources page. Class Activities are designed to facilitate learning, class discussion and collaboration. </a:t>
                      </a:r>
                      <a:endParaRPr sz="9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Self-assessments that integrate concepts and skills learnt throughout the series of topics presented in the module. </a:t>
                      </a:r>
                      <a:endParaRPr sz="9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Module Summary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900"/>
                        <a:buFont typeface="Lato"/>
                        <a:buNone/>
                      </a:pPr>
                      <a:r>
                        <a:rPr lang="en" sz="9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Briefly recap chpater content. 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72" name="Google Shape;77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54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774" name="Google Shape;774;p54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5"/>
          <p:cNvSpPr txBox="1"/>
          <p:nvPr/>
        </p:nvSpPr>
        <p:spPr>
          <a:xfrm>
            <a:off x="667012" y="3264140"/>
            <a:ext cx="8462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What’s next?</a:t>
            </a:r>
            <a:endParaRPr sz="1100"/>
          </a:p>
        </p:txBody>
      </p:sp>
      <p:pic>
        <p:nvPicPr>
          <p:cNvPr id="781" name="Google Shape;78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2" cy="2792185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55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783" name="Google Shape;783;p55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55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55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55"/>
          <p:cNvSpPr/>
          <p:nvPr/>
        </p:nvSpPr>
        <p:spPr>
          <a:xfrm>
            <a:off x="-1973897" y="873100"/>
            <a:ext cx="1847700" cy="5541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 slide va fi pe pozitia [n]-1 in fiecare capitol, unde [n] – ultimul slide din acel capitol. </a:t>
            </a:r>
            <a:endParaRPr sz="1100"/>
          </a:p>
        </p:txBody>
      </p:sp>
      <p:pic>
        <p:nvPicPr>
          <p:cNvPr id="787" name="Google Shape;78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55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789" name="Google Shape;789;p55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5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1942" b="31942"/>
          <a:stretch/>
        </p:blipFill>
        <p:spPr>
          <a:xfrm>
            <a:off x="2503491" y="2019901"/>
            <a:ext cx="4137000" cy="11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56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797" name="Google Shape;797;p56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6"/>
          <p:cNvSpPr/>
          <p:nvPr/>
        </p:nvSpPr>
        <p:spPr>
          <a:xfrm>
            <a:off x="9334948" y="844020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</p:txBody>
      </p:sp>
      <p:sp>
        <p:nvSpPr>
          <p:cNvPr id="799" name="Google Shape;799;p56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6"/>
          <p:cNvSpPr/>
          <p:nvPr/>
        </p:nvSpPr>
        <p:spPr>
          <a:xfrm>
            <a:off x="-1973897" y="873100"/>
            <a:ext cx="1847700" cy="5541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 slide va fi pe pozitia [n] in fiecare capitol, unde [n] – ultimul slide din acel capitol.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377036" y="245348"/>
            <a:ext cx="838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Chapter 17: Activities</a:t>
            </a:r>
            <a:endParaRPr sz="1100"/>
          </a:p>
        </p:txBody>
      </p:sp>
      <p:sp>
        <p:nvSpPr>
          <p:cNvPr id="125" name="Google Shape;125;p19"/>
          <p:cNvSpPr txBox="1"/>
          <p:nvPr/>
        </p:nvSpPr>
        <p:spPr>
          <a:xfrm>
            <a:off x="377036" y="975547"/>
            <a:ext cx="838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What activities are associated with this chapter? </a:t>
            </a:r>
            <a:endParaRPr sz="1100"/>
          </a:p>
        </p:txBody>
      </p:sp>
      <p:sp>
        <p:nvSpPr>
          <p:cNvPr id="126" name="Google Shape;126;p19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127" name="Google Shape;127;p19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slideul 5 din fiecare capitol.</a:t>
            </a:r>
            <a:endParaRPr sz="1100"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377036" y="1308590"/>
          <a:ext cx="8383025" cy="754440"/>
        </p:xfrm>
        <a:graphic>
          <a:graphicData uri="http://schemas.openxmlformats.org/drawingml/2006/table">
            <a:tbl>
              <a:tblPr firstRow="1" bandRow="1">
                <a:solidFill>
                  <a:srgbClr val="124191"/>
                </a:solidFill>
                <a:tableStyleId>{44B0A8A7-12B9-433D-94B8-0679B2CB4367}</a:tableStyleId>
              </a:tblPr>
              <a:tblGrid>
                <a:gridCol w="104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Page #</a:t>
                      </a: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Activity Type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Activity Name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1.1.</a:t>
                      </a: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Setup Environment</a:t>
                      </a:r>
                      <a:endParaRPr sz="12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Setup python interpreter, PyCharm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Recommended</a:t>
                      </a:r>
                      <a:endParaRPr sz="1100"/>
                    </a:p>
                  </a:txBody>
                  <a:tcPr marL="68600" marR="0" marT="0" marB="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#20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Quizz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Recommended</a:t>
                      </a:r>
                      <a:endParaRPr sz="1100"/>
                    </a:p>
                  </a:txBody>
                  <a:tcPr marL="68600" marR="0" marT="0" marB="0" anchor="ctr">
                    <a:solidFill>
                      <a:srgbClr val="CB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134" name="Google Shape;134;p19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-1973899" y="1681667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slide.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377036" y="232314"/>
            <a:ext cx="838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Chapter 17: Best Practices</a:t>
            </a:r>
            <a:endParaRPr sz="1100"/>
          </a:p>
        </p:txBody>
      </p:sp>
      <p:sp>
        <p:nvSpPr>
          <p:cNvPr id="142" name="Google Shape;142;p20"/>
          <p:cNvSpPr txBox="1"/>
          <p:nvPr/>
        </p:nvSpPr>
        <p:spPr>
          <a:xfrm>
            <a:off x="378602" y="1000351"/>
            <a:ext cx="838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Prior to teaching Chapter 17, the instructor should:</a:t>
            </a:r>
            <a:endParaRPr sz="1100"/>
          </a:p>
        </p:txBody>
      </p:sp>
      <p:sp>
        <p:nvSpPr>
          <p:cNvPr id="143" name="Google Shape;143;p20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144" name="Google Shape;144;p20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slideul 6 din fiecare capitol.</a:t>
            </a:r>
            <a:endParaRPr sz="1100"/>
          </a:p>
        </p:txBody>
      </p:sp>
      <p:sp>
        <p:nvSpPr>
          <p:cNvPr id="148" name="Google Shape;148;p20"/>
          <p:cNvSpPr txBox="1"/>
          <p:nvPr/>
        </p:nvSpPr>
        <p:spPr>
          <a:xfrm>
            <a:off x="377036" y="1389346"/>
            <a:ext cx="83832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Review the activities and asessments for this chapter</a:t>
            </a:r>
            <a:r>
              <a:rPr lang="en" sz="1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4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Try to include as many questions as possible to keep students engaged during classroom presentation. </a:t>
            </a:r>
            <a:endParaRPr sz="1100"/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Arial"/>
              <a:buNone/>
            </a:pPr>
            <a:endParaRPr sz="14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82684" y="2131107"/>
            <a:ext cx="838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Topic 17.1</a:t>
            </a:r>
            <a:endParaRPr sz="1100"/>
          </a:p>
        </p:txBody>
      </p:sp>
      <p:sp>
        <p:nvSpPr>
          <p:cNvPr id="150" name="Google Shape;150;p20"/>
          <p:cNvSpPr txBox="1"/>
          <p:nvPr/>
        </p:nvSpPr>
        <p:spPr>
          <a:xfrm>
            <a:off x="381118" y="2520101"/>
            <a:ext cx="83832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Ask the students or have a class discussion</a:t>
            </a:r>
            <a:endParaRPr sz="1100"/>
          </a:p>
          <a:p>
            <a:pPr marL="558800" marR="0" lvl="1" indent="-215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Explain the differences between WLAN, WMAN and WWAN</a:t>
            </a:r>
            <a:endParaRPr sz="1100"/>
          </a:p>
          <a:p>
            <a:pPr marL="558800" marR="0" lvl="1" indent="-215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Why do you think there are so many 802.11 standards? </a:t>
            </a:r>
            <a:endParaRPr sz="1100"/>
          </a:p>
        </p:txBody>
      </p:sp>
      <p:sp>
        <p:nvSpPr>
          <p:cNvPr id="151" name="Google Shape;151;p20"/>
          <p:cNvSpPr txBox="1"/>
          <p:nvPr/>
        </p:nvSpPr>
        <p:spPr>
          <a:xfrm>
            <a:off x="382684" y="3294518"/>
            <a:ext cx="8383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Topic 17.2</a:t>
            </a:r>
            <a:endParaRPr sz="1100"/>
          </a:p>
        </p:txBody>
      </p:sp>
      <p:sp>
        <p:nvSpPr>
          <p:cNvPr id="152" name="Google Shape;152;p20"/>
          <p:cNvSpPr txBox="1"/>
          <p:nvPr/>
        </p:nvSpPr>
        <p:spPr>
          <a:xfrm>
            <a:off x="381118" y="3683513"/>
            <a:ext cx="83832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Ask the students or have a class discussion</a:t>
            </a:r>
            <a:endParaRPr sz="1100"/>
          </a:p>
          <a:p>
            <a:pPr marL="558800" marR="0" lvl="1" indent="-215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When would using autonomous AP and controller based AP be appropriate? </a:t>
            </a:r>
            <a:endParaRPr sz="1100"/>
          </a:p>
          <a:p>
            <a:pPr marL="558800" marR="0" lvl="1" indent="-2159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Discuss a situation where a USB wireless adapter is needed. </a:t>
            </a:r>
            <a:endParaRPr sz="1100"/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400"/>
              <a:buFont typeface="Arial"/>
              <a:buNone/>
            </a:pPr>
            <a:endParaRPr sz="14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155" name="Google Shape;155;p20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-1973899" y="1681667"/>
            <a:ext cx="1847700" cy="2307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slide.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340653" y="245348"/>
            <a:ext cx="838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Learning objectives</a:t>
            </a:r>
            <a:endParaRPr sz="1100"/>
          </a:p>
        </p:txBody>
      </p:sp>
      <p:sp>
        <p:nvSpPr>
          <p:cNvPr id="163" name="Google Shape;163;p21"/>
          <p:cNvSpPr txBox="1"/>
          <p:nvPr/>
        </p:nvSpPr>
        <p:spPr>
          <a:xfrm>
            <a:off x="340653" y="555478"/>
            <a:ext cx="838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4A4A"/>
                </a:solidFill>
                <a:latin typeface="Lato"/>
                <a:ea typeface="Lato"/>
                <a:cs typeface="Lato"/>
                <a:sym typeface="Lato"/>
              </a:rPr>
              <a:t>Dupa aceasta sedinta, ar trebui sa puteti sa: </a:t>
            </a:r>
            <a:endParaRPr sz="1100"/>
          </a:p>
        </p:txBody>
      </p:sp>
      <p:sp>
        <p:nvSpPr>
          <p:cNvPr id="164" name="Google Shape;164;p21"/>
          <p:cNvSpPr txBox="1"/>
          <p:nvPr/>
        </p:nvSpPr>
        <p:spPr>
          <a:xfrm>
            <a:off x="377036" y="1389346"/>
            <a:ext cx="8383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Explicati cum functineaza logica if/else</a:t>
            </a:r>
            <a:endParaRPr sz="1100"/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Explicati cum functioneaza buclele</a:t>
            </a:r>
            <a:endParaRPr sz="1100"/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999B99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Explicati cum functioneaza listele si intervalele</a:t>
            </a:r>
            <a:endParaRPr sz="15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166" name="Google Shape;166;p21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slideul 7 din fiecare capitol.</a:t>
            </a:r>
            <a:endParaRPr sz="1100"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172" name="Google Shape;172;p21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517953" y="1389346"/>
            <a:ext cx="6161700" cy="1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Conditii si executare conditionata: Logica if/else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Bucle while</a:t>
            </a:r>
            <a:endParaRPr sz="15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Bucle for</a:t>
            </a:r>
            <a:endParaRPr sz="15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Listele</a:t>
            </a:r>
            <a:endParaRPr sz="15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Intervalul</a:t>
            </a:r>
            <a:endParaRPr sz="15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Operatori binari</a:t>
            </a:r>
            <a:endParaRPr sz="15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8280670" y="1389346"/>
            <a:ext cx="479400" cy="1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11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 sz="15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19</a:t>
            </a:r>
            <a:endParaRPr sz="15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22</a:t>
            </a:r>
            <a:endParaRPr sz="15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endParaRPr sz="15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27</a:t>
            </a:r>
            <a:endParaRPr sz="15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181" name="Google Shape;181;p22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-1973897" y="87310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Acesta va fi slideul 8 din fiecare capitol.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187" name="Google Shape;187;p22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340653" y="245348"/>
            <a:ext cx="838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Table of contents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9334948" y="0"/>
            <a:ext cx="1847700" cy="185700"/>
          </a:xfrm>
          <a:prstGeom prst="rect">
            <a:avLst/>
          </a:prstGeom>
          <a:solidFill>
            <a:srgbClr val="001234"/>
          </a:solidFill>
          <a:ln w="12700" cap="flat" cmpd="sng">
            <a:solidFill>
              <a:srgbClr val="256E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Timing: NA</a:t>
            </a:r>
            <a:endParaRPr sz="1100"/>
          </a:p>
        </p:txBody>
      </p:sp>
      <p:sp>
        <p:nvSpPr>
          <p:cNvPr id="195" name="Google Shape;195;p23"/>
          <p:cNvSpPr/>
          <p:nvPr/>
        </p:nvSpPr>
        <p:spPr>
          <a:xfrm>
            <a:off x="9334948" y="613187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Facilitator/instructor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9334948" y="844020"/>
            <a:ext cx="1847700" cy="3924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Write your text here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-1973898" y="637763"/>
            <a:ext cx="184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24191"/>
                </a:solidFill>
                <a:latin typeface="Calibri"/>
                <a:ea typeface="Calibri"/>
                <a:cs typeface="Calibri"/>
                <a:sym typeface="Calibri"/>
              </a:rPr>
              <a:t>PPT designer’s notes</a:t>
            </a:r>
            <a:endParaRPr sz="1100">
              <a:solidFill>
                <a:srgbClr val="1241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-1973897" y="873100"/>
            <a:ext cx="1847700" cy="554100"/>
          </a:xfrm>
          <a:prstGeom prst="rect">
            <a:avLst/>
          </a:prstGeom>
          <a:noFill/>
          <a:ln w="9525" cap="flat" cmpd="sng">
            <a:solidFill>
              <a:srgbClr val="124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 slide va fi pe pozitia [n]-8 in fiecare capitol, unde [n] – ultimul slide din acel capitol. </a:t>
            </a:r>
            <a:endParaRPr sz="1100"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832" y="4583512"/>
            <a:ext cx="1060248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468827" y="4618991"/>
            <a:ext cx="7231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Savnet 2021			Savnet</a:t>
            </a:r>
            <a:r>
              <a:rPr lang="en" sz="900">
                <a:solidFill>
                  <a:srgbClr val="000C8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Confidential			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https://savnet.ro</a:t>
            </a:r>
            <a:r>
              <a:rPr lang="en" sz="900">
                <a:solidFill>
                  <a:srgbClr val="000C2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/>
          </a:p>
        </p:txBody>
      </p:sp>
      <p:sp>
        <p:nvSpPr>
          <p:cNvPr id="201" name="Google Shape;201;p23"/>
          <p:cNvSpPr txBox="1"/>
          <p:nvPr/>
        </p:nvSpPr>
        <p:spPr>
          <a:xfrm>
            <a:off x="340653" y="4583512"/>
            <a:ext cx="200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endParaRPr sz="900">
              <a:solidFill>
                <a:srgbClr val="12419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377036" y="1103933"/>
          <a:ext cx="8383050" cy="2572700"/>
        </p:xfrm>
        <a:graphic>
          <a:graphicData uri="http://schemas.openxmlformats.org/drawingml/2006/table">
            <a:tbl>
              <a:tblPr firstRow="1" bandRow="1">
                <a:solidFill>
                  <a:srgbClr val="124191"/>
                </a:solidFill>
                <a:tableStyleId>{44B0A8A7-12B9-433D-94B8-0679B2CB4367}</a:tableStyleId>
              </a:tblPr>
              <a:tblGrid>
                <a:gridCol w="18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Lato"/>
                          <a:ea typeface="Lato"/>
                          <a:cs typeface="Lato"/>
                          <a:sym typeface="Lato"/>
                        </a:rPr>
                        <a:t>Network Layer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CCC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Functia print()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00C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4191"/>
                        </a:buClr>
                        <a:buSzPts val="1100"/>
                        <a:buFont typeface="Lato"/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Afiseaza argumentul dat intre paranteze pe consola</a:t>
                      </a:r>
                      <a:endParaRPr sz="1100" b="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F2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Functia input()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Ia input de la tastatura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F2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Tipuri de date numerice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00C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Int, Float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F2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Siruri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1241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241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Text</a:t>
                      </a:r>
                      <a:endParaRPr sz="1100">
                        <a:solidFill>
                          <a:srgbClr val="1241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600" marR="68600" marT="34300" marB="34300" anchor="ctr">
                    <a:solidFill>
                      <a:srgbClr val="F2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Google Shape;203;p23"/>
          <p:cNvSpPr txBox="1"/>
          <p:nvPr/>
        </p:nvSpPr>
        <p:spPr>
          <a:xfrm>
            <a:off x="377036" y="243090"/>
            <a:ext cx="838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24191"/>
                </a:solidFill>
                <a:latin typeface="Lato"/>
                <a:ea typeface="Lato"/>
                <a:cs typeface="Lato"/>
                <a:sym typeface="Lato"/>
              </a:rPr>
              <a:t>Recapitulare de data trecuta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6B4F81C551EB4CBCFBC019C3C1A6A7" ma:contentTypeVersion="12" ma:contentTypeDescription="Create a new document." ma:contentTypeScope="" ma:versionID="be749acb1a1330652bc855a8993811ca">
  <xsd:schema xmlns:xsd="http://www.w3.org/2001/XMLSchema" xmlns:xs="http://www.w3.org/2001/XMLSchema" xmlns:p="http://schemas.microsoft.com/office/2006/metadata/properties" xmlns:ns2="bfa78f9b-f547-404c-a5fd-35ceaa0009fa" xmlns:ns3="82c3304b-4b1c-4355-9d36-e865d824fe06" targetNamespace="http://schemas.microsoft.com/office/2006/metadata/properties" ma:root="true" ma:fieldsID="4d65d0e808892a2e4d97ba03a5226de9" ns2:_="" ns3:_="">
    <xsd:import namespace="bfa78f9b-f547-404c-a5fd-35ceaa0009fa"/>
    <xsd:import namespace="82c3304b-4b1c-4355-9d36-e865d824fe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78f9b-f547-404c-a5fd-35ceaa000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3304b-4b1c-4355-9d36-e865d824fe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C26F2F-F180-4852-9584-F2D7DA0568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BBA3B8-E031-4392-8532-7D448042CF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78f9b-f547-404c-a5fd-35ceaa0009fa"/>
    <ds:schemaRef ds:uri="82c3304b-4b1c-4355-9d36-e865d824fe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2F499B-307F-49A6-A857-C6CFE33133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42</Slides>
  <Notes>42</Notes>
  <HiddenSlides>7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2022-07-05T20:16:52Z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0x010100416B4F81C551EB4CBCFBC019C3C1A6A7</vt:lpwstr>
  </property>
</Properties>
</file>