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Lato" panose="020F050202020403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97F32-C209-4CD5-BE49-1A7EA3BD733B}" v="4" dt="2022-06-28T16:58:06.245"/>
  </p1510:revLst>
</p1510:revInfo>
</file>

<file path=ppt/tableStyles.xml><?xml version="1.0" encoding="utf-8"?>
<a:tblStyleLst xmlns:a="http://schemas.openxmlformats.org/drawingml/2006/main" def="{9567CA90-E360-446E-9196-C26A0F6E45EB}">
  <a:tblStyle styleId="{9567CA90-E360-446E-9196-C26A0F6E45E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F8"/>
          </a:solidFill>
        </a:fill>
      </a:tcStyle>
    </a:wholeTbl>
    <a:band1H>
      <a:tcTxStyle/>
      <a:tcStyle>
        <a:tcBdr/>
        <a:fill>
          <a:solidFill>
            <a:srgbClr val="CCDDF1"/>
          </a:solidFill>
        </a:fill>
      </a:tcStyle>
    </a:band1H>
    <a:band2H>
      <a:tcTxStyle/>
      <a:tcStyle>
        <a:tcBdr/>
      </a:tcStyle>
    </a:band2H>
    <a:band1V>
      <a:tcTxStyle/>
      <a:tcStyle>
        <a:tcBdr/>
        <a:fill>
          <a:solidFill>
            <a:srgbClr val="CCDDF1"/>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B26C3CD-4AFD-4F84-9B98-4F334A34B20C}"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8"/>
          </a:solidFill>
        </a:fill>
      </a:tcStyle>
    </a:wholeTbl>
    <a:band1H>
      <a:tcTxStyle/>
      <a:tcStyle>
        <a:tcBdr/>
        <a:fill>
          <a:solidFill>
            <a:srgbClr val="CCDDF1"/>
          </a:solidFill>
        </a:fill>
      </a:tcStyle>
    </a:band1H>
    <a:band2H>
      <a:tcTxStyle/>
      <a:tcStyle>
        <a:tcBdr/>
      </a:tcStyle>
    </a:band2H>
    <a:band1V>
      <a:tcTxStyle/>
      <a:tcStyle>
        <a:tcBdr/>
        <a:fill>
          <a:solidFill>
            <a:srgbClr val="CCDDF1"/>
          </a:solidFill>
        </a:fill>
      </a:tcStyle>
    </a:band1V>
    <a:band2V>
      <a:tcTxStyle/>
      <a:tcStyle>
        <a:tcBdr/>
      </a:tcStyle>
    </a:band2V>
    <a:lastCol>
      <a:tcTxStyle b="on" i="off">
        <a:font>
          <a:latin typeface="Calibri"/>
          <a:ea typeface="Calibri"/>
          <a:cs typeface="Calibri"/>
        </a:font>
        <a:srgbClr val="FFFFFF"/>
      </a:tcTxStyle>
      <a:tcStyle>
        <a:tcBdr/>
        <a:fill>
          <a:solidFill>
            <a:srgbClr val="4285F4"/>
          </a:solidFill>
        </a:fill>
      </a:tcStyle>
    </a:lastCol>
    <a:firstCol>
      <a:tcTxStyle b="on" i="off">
        <a:font>
          <a:latin typeface="Calibri"/>
          <a:ea typeface="Calibri"/>
          <a:cs typeface="Calibri"/>
        </a:font>
        <a:srgbClr val="FFFFFF"/>
      </a:tcTxStyle>
      <a:tcStyle>
        <a:tcBdr/>
        <a:fill>
          <a:solidFill>
            <a:srgbClr val="4285F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285F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285F4"/>
          </a:solidFill>
        </a:fill>
      </a:tcStyle>
    </a:firstRow>
    <a:neCell>
      <a:tcTxStyle/>
      <a:tcStyle>
        <a:tcBdr/>
      </a:tcStyle>
    </a:neCell>
    <a:nwCell>
      <a:tcTxStyle/>
      <a:tcStyle>
        <a:tcBdr/>
      </a:tcStyle>
    </a:nwCell>
  </a:tblStyle>
  <a:tblStyle styleId="{58D60FB9-F42F-4DA5-B193-D3E72101D671}"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8"/>
          </a:solidFill>
        </a:fill>
      </a:tcStyle>
    </a:wholeTbl>
    <a:band1H>
      <a:tcTxStyle/>
      <a:tcStyle>
        <a:tcBdr/>
        <a:fill>
          <a:solidFill>
            <a:srgbClr val="CCDDF1"/>
          </a:solidFill>
        </a:fill>
      </a:tcStyle>
    </a:band1H>
    <a:band2H>
      <a:tcTxStyle/>
      <a:tcStyle>
        <a:tcBdr/>
      </a:tcStyle>
    </a:band2H>
    <a:band1V>
      <a:tcTxStyle/>
      <a:tcStyle>
        <a:tcBdr/>
        <a:fill>
          <a:solidFill>
            <a:srgbClr val="CCDDF1"/>
          </a:solidFill>
        </a:fill>
      </a:tcStyle>
    </a:band1V>
    <a:band2V>
      <a:tcTxStyle/>
      <a:tcStyle>
        <a:tcBdr/>
      </a:tcStyle>
    </a:band2V>
    <a:lastCol>
      <a:tcTxStyle b="on" i="off">
        <a:font>
          <a:latin typeface="Calibri"/>
          <a:ea typeface="Calibri"/>
          <a:cs typeface="Calibri"/>
        </a:font>
        <a:srgbClr val="FFFFFF"/>
      </a:tcTxStyle>
      <a:tcStyle>
        <a:tcBdr/>
        <a:fill>
          <a:solidFill>
            <a:srgbClr val="3397DA"/>
          </a:solidFill>
        </a:fill>
      </a:tcStyle>
    </a:lastCol>
    <a:firstCol>
      <a:tcTxStyle b="on" i="off">
        <a:font>
          <a:latin typeface="Calibri"/>
          <a:ea typeface="Calibri"/>
          <a:cs typeface="Calibri"/>
        </a:font>
        <a:srgbClr val="FFFFFF"/>
      </a:tcTxStyle>
      <a:tcStyle>
        <a:tcBdr/>
        <a:fill>
          <a:solidFill>
            <a:srgbClr val="3397DA"/>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3397DA"/>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3397DA"/>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5aac4e98a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gf5aac4e98a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Pe acest slide se va pune exclusiv titlul cursului.</a:t>
            </a:r>
            <a:endParaRPr/>
          </a:p>
        </p:txBody>
      </p:sp>
      <p:sp>
        <p:nvSpPr>
          <p:cNvPr id="57" name="Google Shape;57;gf5aac4e98a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5aac4e98a_0_2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f5aac4e98a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Dacă un anumit fragment al codului începe să apară în mai multe locuri, luați în considerare posibilitatea izolării acestuia sub forma unei funcții invocate din punctele în care a fost plasat anterior codul original.</a:t>
            </a:r>
            <a:endParaRPr/>
          </a:p>
          <a:p>
            <a:pPr marL="0" lvl="0" indent="0" algn="l" rtl="0">
              <a:spcBef>
                <a:spcPts val="0"/>
              </a:spcBef>
              <a:spcAft>
                <a:spcPts val="0"/>
              </a:spcAft>
              <a:buNone/>
            </a:pPr>
            <a:endParaRPr/>
          </a:p>
          <a:p>
            <a:pPr marL="0" lvl="0" indent="0" algn="l" rtl="0">
              <a:spcBef>
                <a:spcPts val="0"/>
              </a:spcBef>
              <a:spcAft>
                <a:spcPts val="0"/>
              </a:spcAft>
              <a:buNone/>
            </a:pPr>
            <a:r>
              <a:rPr lang="en"/>
              <a:t>Dacă o bucată de cod devine atât de mare încât citirea și subestimarea acesteia pot cauza o problemă, luați în considerare împărțirea acesteia în probleme separate, mai mici și implementați fiecare dintre ele sub forma unei funcții separate.</a:t>
            </a:r>
            <a:endParaRPr/>
          </a:p>
        </p:txBody>
      </p:sp>
      <p:sp>
        <p:nvSpPr>
          <p:cNvPr id="207" name="Google Shape;207;gf5aac4e98a_0_2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5aac4e98a_0_3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f5aac4e98a_0_3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t>Ultimul lucru pe care doriți să-l faceți este să tastați sau să recreați în mod constant un cod, este mult mai logic să scrieți o singură dată și să-l apelați de mai multe ori pentru a crea cod modular, unde puteți apela o bucată de cod din altă parte a programului sau scriptului.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 funcție este o bucată de cod definita separat de alte părți ale aplicației sau scriptului, care poate fi apelata oricand in cod.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Functiile pot proveni: </a:t>
            </a:r>
            <a:endParaRPr/>
          </a:p>
          <a:p>
            <a:pPr marL="457200" lvl="0" indent="-298450" algn="l" rtl="0">
              <a:spcBef>
                <a:spcPts val="0"/>
              </a:spcBef>
              <a:spcAft>
                <a:spcPts val="0"/>
              </a:spcAft>
              <a:buSzPts val="1100"/>
              <a:buChar char="-"/>
            </a:pPr>
            <a:r>
              <a:rPr lang="en"/>
              <a:t>de la Python în sine - numeroase funcții (cum ar fi print ()) fac parte integrantă din Python și sunt întotdeauna disponibile fără niciun efort suplimentar în numele programatorului; numim aceste funcții funcții încorporate;</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din modulele preinstalate ale Python - o mulțime de funcții, foarte utile, dar utilizate semnificativ mai rar decât cele încorporate, sunt disponibile într-un număr de module instalate împreună cu Python; utilizarea acestor funcții necesită câțiva pași suplimentari de la programator pentru a le face pe deplin accesibile (vă vom spune despre asta peste un timp);</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direct din codul dvs. - puteți scrie propriile funcții, le puteți plasa în interiorul codului și le puteți utiliza în mod liber;</a:t>
            </a:r>
            <a:endParaRPr/>
          </a:p>
          <a:p>
            <a:pPr marL="45720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Notă: există o altă posibilitate, dar este legată de clase, așa că o vom omite deocamdată.</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 funcție poate lua orice număr și tip de parametri de intrare și poate returna orice număr și tip de rezultate de ieșire.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Puteți face 2 lucruri cu o funcție: o definiți mai întâi și apoi o apelati.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Pentru ca dvs. să definiți o funcție python, introduceți „def”, numele funcției, paranteze, încorporând parametrii „de intrare” în funcție.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Return vs print</a:t>
            </a:r>
            <a:endParaRPr b="1"/>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en"/>
              <a:t>Print si return sunt concepte diferite. Print este o functie apelata, care va afisa imediat textul pe ecran in momentul in care codul ajunge la linia respectiva, pe cand, return este un cuvant cheie, care va opri executarea functiei curente si va trimite valoarea din return catre locul in care functia este apelata. Asadar, folosirea return-ului modifica fluxul programului, pe cand print(), nu.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Cand sa folositi return?</a:t>
            </a:r>
            <a:endParaRPr b="1"/>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en"/>
              <a:t>Folositi return cand doriti sa trimiteti o valoare dintr-un punct in altul in cod.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Ex: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3" name="Google Shape;223;gf5aac4e98a_0_3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5aac4e98a_0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f5aac4e98a_0_4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Un parametru este de fapt o variabilă, dar există doi factori importanți care fac parametrii diferiți și speciali:</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parametrii există doar în interiorul funcțiilor în care au fost definiți, iar singurul loc în care parametrul poate fi definit este un spațiu între o pereche de paranteze în instrucțiunea def;</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atribuirea unei valori parametrului se face în momentul invocării funcției, prin specificarea argumentului corespunzător.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Variabilele dedicate ca parametru se pot declara direct in apelarea functiei: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def putere_n(x, 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return x ** n</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a:solidFill>
                  <a:schemeClr val="dk1"/>
                </a:solidFill>
                <a:latin typeface="Courier New"/>
                <a:ea typeface="Courier New"/>
                <a:cs typeface="Courier New"/>
                <a:sym typeface="Courier New"/>
              </a:rPr>
              <a:t>a = putere_n(x = 5, n = 3)</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print(a)</a:t>
            </a: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Se poate adauga o valoare default pentru parametrii:</a:t>
            </a:r>
            <a:endParaRPr>
              <a:solidFill>
                <a:schemeClr val="dk1"/>
              </a:solidFill>
            </a:endParaRPr>
          </a:p>
          <a:p>
            <a:pPr marL="0" lvl="0" indent="0" algn="l" rtl="0">
              <a:spcBef>
                <a:spcPts val="0"/>
              </a:spcBef>
              <a:spcAft>
                <a:spcPts val="0"/>
              </a:spcAft>
              <a:buNone/>
            </a:pPr>
            <a:r>
              <a:rPr lang="en" sz="1050">
                <a:solidFill>
                  <a:srgbClr val="333333"/>
                </a:solidFill>
                <a:highlight>
                  <a:srgbClr val="FFFFFF"/>
                </a:highlight>
                <a:latin typeface="Courier New"/>
                <a:ea typeface="Courier New"/>
                <a:cs typeface="Courier New"/>
                <a:sym typeface="Courier New"/>
              </a:rPr>
              <a:t>def introduction(first_name, </a:t>
            </a:r>
            <a:r>
              <a:rPr lang="en" sz="1050">
                <a:solidFill>
                  <a:schemeClr val="dk1"/>
                </a:solidFill>
                <a:highlight>
                  <a:srgbClr val="E6F2FF"/>
                </a:highlight>
                <a:latin typeface="Courier New"/>
                <a:ea typeface="Courier New"/>
                <a:cs typeface="Courier New"/>
                <a:sym typeface="Courier New"/>
              </a:rPr>
              <a:t>last_name="Smith"</a:t>
            </a:r>
            <a:r>
              <a:rPr lang="en" sz="1050">
                <a:solidFill>
                  <a:srgbClr val="333333"/>
                </a:solidFill>
                <a:highlight>
                  <a:srgbClr val="FFFFFF"/>
                </a:highlight>
                <a:latin typeface="Courier New"/>
                <a:ea typeface="Courier New"/>
                <a:cs typeface="Courier New"/>
                <a:sym typeface="Courier New"/>
              </a:rPr>
              <a:t>):</a:t>
            </a:r>
            <a:endParaRPr sz="105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333333"/>
                </a:solidFill>
                <a:highlight>
                  <a:srgbClr val="FFFFFF"/>
                </a:highlight>
                <a:latin typeface="Courier New"/>
                <a:ea typeface="Courier New"/>
                <a:cs typeface="Courier New"/>
                <a:sym typeface="Courier New"/>
              </a:rPr>
              <a:t>    print("Hello, my name is", first_name, last_name)</a:t>
            </a:r>
            <a:endParaRPr>
              <a:solidFill>
                <a:schemeClr val="dk1"/>
              </a:solidFill>
            </a:endParaRPr>
          </a:p>
        </p:txBody>
      </p:sp>
      <p:sp>
        <p:nvSpPr>
          <p:cNvPr id="249" name="Google Shape;249;gf5aac4e98a_0_4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5aac4e98a_0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f5aac4e98a_0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Return vs print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Print si return sunt concepte diferite. Print este o functie apelata, care va afisa imediat textul pe ecran in momentul in care codul ajunge la linia respectiva, pe cand, return este un cuvant cheie, care va opri executarea functiei curente si va trimite valoarea din return catre locul in care functia este apelata. Asadar, folosirea return-ului modifica fluxul programului, pe cand print(), nu.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Cand sa folositi return?</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Folositi return cand doriti sa trimiteti o valoare dintr-un punct in altul in cod.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a:t>
            </a:r>
            <a:endParaRPr>
              <a:solidFill>
                <a:schemeClr val="dk1"/>
              </a:solidFill>
            </a:endParaRPr>
          </a:p>
          <a:p>
            <a:pPr marL="0" lvl="0" indent="0" algn="l" rtl="0">
              <a:spcBef>
                <a:spcPts val="0"/>
              </a:spcBef>
              <a:spcAft>
                <a:spcPts val="0"/>
              </a:spcAft>
              <a:buClr>
                <a:schemeClr val="dk1"/>
              </a:buClr>
              <a:buSzPts val="1100"/>
              <a:buFont typeface="Arial"/>
              <a:buNone/>
            </a:pPr>
            <a:endParaRPr i="1">
              <a:solidFill>
                <a:schemeClr val="dk1"/>
              </a:solidFill>
            </a:endParaRPr>
          </a:p>
          <a:p>
            <a:pPr marL="0" lvl="0" indent="0" algn="l" rtl="0">
              <a:spcBef>
                <a:spcPts val="0"/>
              </a:spcBef>
              <a:spcAft>
                <a:spcPts val="0"/>
              </a:spcAft>
              <a:buSzPts val="1100"/>
              <a:buNone/>
            </a:pPr>
            <a:r>
              <a:rPr lang="en" i="1">
                <a:solidFill>
                  <a:schemeClr val="dk1"/>
                </a:solidFill>
              </a:rPr>
              <a:t>&gt;&gt;&gt; def functie_1():</a:t>
            </a:r>
            <a:endParaRPr i="1">
              <a:solidFill>
                <a:schemeClr val="dk1"/>
              </a:solidFill>
            </a:endParaRPr>
          </a:p>
          <a:p>
            <a:pPr marL="0" lvl="0" indent="0" algn="l" rtl="0">
              <a:spcBef>
                <a:spcPts val="0"/>
              </a:spcBef>
              <a:spcAft>
                <a:spcPts val="0"/>
              </a:spcAft>
              <a:buSzPts val="1100"/>
              <a:buNone/>
            </a:pPr>
            <a:r>
              <a:rPr lang="en" i="1">
                <a:solidFill>
                  <a:schemeClr val="dk1"/>
                </a:solidFill>
              </a:rPr>
              <a:t>...     print("Salut.")</a:t>
            </a:r>
            <a:endParaRPr i="1">
              <a:solidFill>
                <a:schemeClr val="dk1"/>
              </a:solidFill>
            </a:endParaRPr>
          </a:p>
          <a:p>
            <a:pPr marL="0" lvl="0" indent="0" algn="l" rtl="0">
              <a:spcBef>
                <a:spcPts val="0"/>
              </a:spcBef>
              <a:spcAft>
                <a:spcPts val="0"/>
              </a:spcAft>
              <a:buSzPts val="1100"/>
              <a:buNone/>
            </a:pPr>
            <a:r>
              <a:rPr lang="en" i="1">
                <a:solidFill>
                  <a:schemeClr val="dk1"/>
                </a:solidFill>
              </a:rPr>
              <a:t>...</a:t>
            </a:r>
            <a:endParaRPr i="1">
              <a:solidFill>
                <a:schemeClr val="dk1"/>
              </a:solidFill>
            </a:endParaRPr>
          </a:p>
          <a:p>
            <a:pPr marL="0" lvl="0" indent="0" algn="l" rtl="0">
              <a:spcBef>
                <a:spcPts val="0"/>
              </a:spcBef>
              <a:spcAft>
                <a:spcPts val="0"/>
              </a:spcAft>
              <a:buSzPts val="1100"/>
              <a:buNone/>
            </a:pPr>
            <a:r>
              <a:rPr lang="en" i="1">
                <a:solidFill>
                  <a:schemeClr val="dk1"/>
                </a:solidFill>
              </a:rPr>
              <a:t>&gt;&gt;&gt; def functie_2():</a:t>
            </a:r>
            <a:endParaRPr i="1">
              <a:solidFill>
                <a:schemeClr val="dk1"/>
              </a:solidFill>
            </a:endParaRPr>
          </a:p>
          <a:p>
            <a:pPr marL="0" lvl="0" indent="0" algn="l" rtl="0">
              <a:spcBef>
                <a:spcPts val="0"/>
              </a:spcBef>
              <a:spcAft>
                <a:spcPts val="0"/>
              </a:spcAft>
              <a:buSzPts val="1100"/>
              <a:buNone/>
            </a:pPr>
            <a:r>
              <a:rPr lang="en" i="1">
                <a:solidFill>
                  <a:schemeClr val="dk1"/>
                </a:solidFill>
              </a:rPr>
              <a:t>...     return "Salut."</a:t>
            </a:r>
            <a:endParaRPr i="1">
              <a:solidFill>
                <a:schemeClr val="dk1"/>
              </a:solidFill>
            </a:endParaRPr>
          </a:p>
          <a:p>
            <a:pPr marL="0" lvl="0" indent="0" algn="l" rtl="0">
              <a:spcBef>
                <a:spcPts val="0"/>
              </a:spcBef>
              <a:spcAft>
                <a:spcPts val="0"/>
              </a:spcAft>
              <a:buSzPts val="1100"/>
              <a:buNone/>
            </a:pPr>
            <a:r>
              <a:rPr lang="en" i="1">
                <a:solidFill>
                  <a:schemeClr val="dk1"/>
                </a:solidFill>
              </a:rPr>
              <a:t>...</a:t>
            </a:r>
            <a:endParaRPr i="1">
              <a:solidFill>
                <a:schemeClr val="dk1"/>
              </a:solidFill>
            </a:endParaRPr>
          </a:p>
          <a:p>
            <a:pPr marL="0" lvl="0" indent="0" algn="l" rtl="0">
              <a:spcBef>
                <a:spcPts val="0"/>
              </a:spcBef>
              <a:spcAft>
                <a:spcPts val="0"/>
              </a:spcAft>
              <a:buSzPts val="1100"/>
              <a:buNone/>
            </a:pPr>
            <a:r>
              <a:rPr lang="en" i="1">
                <a:solidFill>
                  <a:schemeClr val="dk1"/>
                </a:solidFill>
              </a:rPr>
              <a:t>&gt;&gt;&gt; functie1 = functie_1()</a:t>
            </a:r>
            <a:endParaRPr i="1">
              <a:solidFill>
                <a:schemeClr val="dk1"/>
              </a:solidFill>
            </a:endParaRPr>
          </a:p>
          <a:p>
            <a:pPr marL="0" lvl="0" indent="0" algn="l" rtl="0">
              <a:spcBef>
                <a:spcPts val="0"/>
              </a:spcBef>
              <a:spcAft>
                <a:spcPts val="0"/>
              </a:spcAft>
              <a:buSzPts val="1100"/>
              <a:buNone/>
            </a:pPr>
            <a:r>
              <a:rPr lang="en" i="1">
                <a:solidFill>
                  <a:schemeClr val="dk1"/>
                </a:solidFill>
              </a:rPr>
              <a:t>Salut.</a:t>
            </a:r>
            <a:endParaRPr i="1">
              <a:solidFill>
                <a:schemeClr val="dk1"/>
              </a:solidFill>
            </a:endParaRPr>
          </a:p>
          <a:p>
            <a:pPr marL="0" lvl="0" indent="0" algn="l" rtl="0">
              <a:spcBef>
                <a:spcPts val="0"/>
              </a:spcBef>
              <a:spcAft>
                <a:spcPts val="0"/>
              </a:spcAft>
              <a:buSzPts val="1100"/>
              <a:buNone/>
            </a:pPr>
            <a:r>
              <a:rPr lang="en" i="1">
                <a:solidFill>
                  <a:schemeClr val="dk1"/>
                </a:solidFill>
              </a:rPr>
              <a:t>&gt;&gt;&gt; functie2 = functie_2()</a:t>
            </a:r>
            <a:endParaRPr i="1">
              <a:solidFill>
                <a:schemeClr val="dk1"/>
              </a:solidFill>
            </a:endParaRPr>
          </a:p>
          <a:p>
            <a:pPr marL="0" lvl="0" indent="0" algn="l" rtl="0">
              <a:spcBef>
                <a:spcPts val="0"/>
              </a:spcBef>
              <a:spcAft>
                <a:spcPts val="0"/>
              </a:spcAft>
              <a:buSzPts val="1100"/>
              <a:buNone/>
            </a:pPr>
            <a:endParaRPr i="1">
              <a:solidFill>
                <a:schemeClr val="dk1"/>
              </a:solidFill>
            </a:endParaRPr>
          </a:p>
          <a:p>
            <a:pPr marL="0" lvl="0" indent="0" algn="l" rtl="0">
              <a:spcBef>
                <a:spcPts val="0"/>
              </a:spcBef>
              <a:spcAft>
                <a:spcPts val="0"/>
              </a:spcAft>
              <a:buSzPts val="1100"/>
              <a:buNone/>
            </a:pPr>
            <a:r>
              <a:rPr lang="en" i="1">
                <a:solidFill>
                  <a:schemeClr val="dk1"/>
                </a:solidFill>
              </a:rPr>
              <a:t>------------------------------------------------------------</a:t>
            </a:r>
            <a:endParaRPr i="1">
              <a:solidFill>
                <a:schemeClr val="dk1"/>
              </a:solidFill>
            </a:endParaRPr>
          </a:p>
          <a:p>
            <a:pPr marL="0" lvl="0" indent="0" algn="l" rtl="0">
              <a:spcBef>
                <a:spcPts val="0"/>
              </a:spcBef>
              <a:spcAft>
                <a:spcPts val="0"/>
              </a:spcAft>
              <a:buSzPts val="1100"/>
              <a:buNone/>
            </a:pPr>
            <a:endParaRPr i="1">
              <a:solidFill>
                <a:schemeClr val="dk1"/>
              </a:solidFill>
            </a:endParaRPr>
          </a:p>
          <a:p>
            <a:pPr marL="0" lvl="0" indent="0" algn="l" rtl="0">
              <a:spcBef>
                <a:spcPts val="0"/>
              </a:spcBef>
              <a:spcAft>
                <a:spcPts val="0"/>
              </a:spcAft>
              <a:buSzPts val="1100"/>
              <a:buNone/>
            </a:pPr>
            <a:r>
              <a:rPr lang="en" i="1">
                <a:solidFill>
                  <a:schemeClr val="dk1"/>
                </a:solidFill>
              </a:rPr>
              <a:t>&gt;&gt;&gt; print (functie1)</a:t>
            </a:r>
            <a:endParaRPr i="1">
              <a:solidFill>
                <a:schemeClr val="dk1"/>
              </a:solidFill>
            </a:endParaRPr>
          </a:p>
          <a:p>
            <a:pPr marL="0" lvl="0" indent="0" algn="l" rtl="0">
              <a:spcBef>
                <a:spcPts val="0"/>
              </a:spcBef>
              <a:spcAft>
                <a:spcPts val="0"/>
              </a:spcAft>
              <a:buSzPts val="1100"/>
              <a:buNone/>
            </a:pPr>
            <a:r>
              <a:rPr lang="en" i="1">
                <a:solidFill>
                  <a:schemeClr val="dk1"/>
                </a:solidFill>
              </a:rPr>
              <a:t>None</a:t>
            </a:r>
            <a:endParaRPr i="1">
              <a:solidFill>
                <a:schemeClr val="dk1"/>
              </a:solidFill>
            </a:endParaRPr>
          </a:p>
          <a:p>
            <a:pPr marL="0" lvl="0" indent="0" algn="l" rtl="0">
              <a:spcBef>
                <a:spcPts val="0"/>
              </a:spcBef>
              <a:spcAft>
                <a:spcPts val="0"/>
              </a:spcAft>
              <a:buSzPts val="1100"/>
              <a:buNone/>
            </a:pPr>
            <a:r>
              <a:rPr lang="en" i="1">
                <a:solidFill>
                  <a:schemeClr val="dk1"/>
                </a:solidFill>
              </a:rPr>
              <a:t>&gt;&gt;&gt; print(functie2)</a:t>
            </a:r>
            <a:endParaRPr i="1">
              <a:solidFill>
                <a:schemeClr val="dk1"/>
              </a:solidFill>
            </a:endParaRPr>
          </a:p>
          <a:p>
            <a:pPr marL="0" lvl="0" indent="0" algn="l" rtl="0">
              <a:spcBef>
                <a:spcPts val="0"/>
              </a:spcBef>
              <a:spcAft>
                <a:spcPts val="0"/>
              </a:spcAft>
              <a:buSzPts val="1100"/>
              <a:buNone/>
            </a:pPr>
            <a:r>
              <a:rPr lang="en" i="1">
                <a:solidFill>
                  <a:schemeClr val="dk1"/>
                </a:solidFill>
              </a:rPr>
              <a:t>Salut.</a:t>
            </a:r>
            <a:endParaRPr i="1">
              <a:solidFill>
                <a:schemeClr val="dk1"/>
              </a:solidFill>
            </a:endParaRPr>
          </a:p>
          <a:p>
            <a:pPr marL="0" lvl="0" indent="0" algn="l" rtl="0">
              <a:spcBef>
                <a:spcPts val="0"/>
              </a:spcBef>
              <a:spcAft>
                <a:spcPts val="0"/>
              </a:spcAft>
              <a:buSzPts val="1100"/>
              <a:buNone/>
            </a:pPr>
            <a:endParaRPr i="1">
              <a:solidFill>
                <a:schemeClr val="dk1"/>
              </a:solidFill>
            </a:endParaRPr>
          </a:p>
          <a:p>
            <a:pPr marL="0" lvl="0" indent="0" algn="l" rtl="0">
              <a:spcBef>
                <a:spcPts val="0"/>
              </a:spcBef>
              <a:spcAft>
                <a:spcPts val="0"/>
              </a:spcAft>
              <a:buSzPts val="1100"/>
              <a:buNone/>
            </a:pPr>
            <a:r>
              <a:rPr lang="en">
                <a:solidFill>
                  <a:schemeClr val="dk1"/>
                </a:solidFill>
              </a:rPr>
              <a:t>Daca apelam cele doua functii:</a:t>
            </a:r>
            <a:endParaRPr>
              <a:solidFill>
                <a:schemeClr val="dk1"/>
              </a:solidFill>
            </a:endParaRPr>
          </a:p>
          <a:p>
            <a:pPr marL="0" lvl="0" indent="0" algn="l" rtl="0">
              <a:spcBef>
                <a:spcPts val="0"/>
              </a:spcBef>
              <a:spcAft>
                <a:spcPts val="0"/>
              </a:spcAft>
              <a:buSzPts val="1100"/>
              <a:buNone/>
            </a:pPr>
            <a:r>
              <a:rPr lang="en">
                <a:solidFill>
                  <a:schemeClr val="dk1"/>
                </a:solidFill>
              </a:rPr>
              <a:t>&gt;&gt;&gt; functie_1()</a:t>
            </a:r>
            <a:endParaRPr>
              <a:solidFill>
                <a:schemeClr val="dk1"/>
              </a:solidFill>
            </a:endParaRPr>
          </a:p>
          <a:p>
            <a:pPr marL="0" lvl="0" indent="0" algn="l" rtl="0">
              <a:spcBef>
                <a:spcPts val="0"/>
              </a:spcBef>
              <a:spcAft>
                <a:spcPts val="0"/>
              </a:spcAft>
              <a:buSzPts val="1100"/>
              <a:buNone/>
            </a:pPr>
            <a:r>
              <a:rPr lang="en">
                <a:solidFill>
                  <a:schemeClr val="dk1"/>
                </a:solidFill>
              </a:rPr>
              <a:t>Salut.</a:t>
            </a:r>
            <a:endParaRPr>
              <a:solidFill>
                <a:schemeClr val="dk1"/>
              </a:solidFill>
            </a:endParaRPr>
          </a:p>
          <a:p>
            <a:pPr marL="0" lvl="0" indent="0" algn="l" rtl="0">
              <a:spcBef>
                <a:spcPts val="0"/>
              </a:spcBef>
              <a:spcAft>
                <a:spcPts val="0"/>
              </a:spcAft>
              <a:buSzPts val="1100"/>
              <a:buNone/>
            </a:pPr>
            <a:r>
              <a:rPr lang="en">
                <a:solidFill>
                  <a:schemeClr val="dk1"/>
                </a:solidFill>
              </a:rPr>
              <a:t>&gt;&gt;&gt; functie_2()</a:t>
            </a:r>
            <a:endParaRPr>
              <a:solidFill>
                <a:schemeClr val="dk1"/>
              </a:solidFill>
            </a:endParaRPr>
          </a:p>
          <a:p>
            <a:pPr marL="0" lvl="0" indent="0" algn="l" rtl="0">
              <a:spcBef>
                <a:spcPts val="0"/>
              </a:spcBef>
              <a:spcAft>
                <a:spcPts val="0"/>
              </a:spcAft>
              <a:buSzPts val="1100"/>
              <a:buNone/>
            </a:pPr>
            <a:r>
              <a:rPr lang="en">
                <a:solidFill>
                  <a:schemeClr val="dk1"/>
                </a:solidFill>
              </a:rPr>
              <a:t>'Salut.'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Atunci când return este utilizat în interiorul unei funcții, aceasta determină încetarea imediată a executării funcției și o revenire instantanee (de aici și numele) la punctul de invocare.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Notă: dacă o funcție nu este destinată să producă un rezultat, utilizarea instrucțiunii de returnare nu este obligatorie - va fi executată implicit la sfârșitul funcției.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a:t>Oricum, îl puteți utiliza pentru a termina activitățile unei funcții la cerere, înainte ca controlul să ajungă la ultima linie a funcției.</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happy_new_year(wishes </a:t>
            </a:r>
            <a:r>
              <a:rPr lang="en" sz="1050">
                <a:solidFill>
                  <a:srgbClr val="687687"/>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r>
              <a:rPr lang="en" sz="1050">
                <a:solidFill>
                  <a:srgbClr val="585CF6"/>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print</a:t>
            </a:r>
            <a:r>
              <a:rPr lang="en" sz="1050">
                <a:solidFill>
                  <a:schemeClr val="dk1"/>
                </a:solidFill>
                <a:highlight>
                  <a:srgbClr val="FFFFFF"/>
                </a:highlight>
                <a:latin typeface="Courier New"/>
                <a:ea typeface="Courier New"/>
                <a:cs typeface="Courier New"/>
                <a:sym typeface="Courier New"/>
              </a:rPr>
              <a:t>(</a:t>
            </a:r>
            <a:r>
              <a:rPr lang="en" sz="1050">
                <a:solidFill>
                  <a:srgbClr val="036A07"/>
                </a:solidFill>
                <a:highlight>
                  <a:srgbClr val="FFFFFF"/>
                </a:highlight>
                <a:latin typeface="Courier New"/>
                <a:ea typeface="Courier New"/>
                <a:cs typeface="Courier New"/>
                <a:sym typeface="Courier New"/>
              </a:rPr>
              <a:t>"Three..."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print</a:t>
            </a:r>
            <a:r>
              <a:rPr lang="en" sz="1050">
                <a:solidFill>
                  <a:schemeClr val="dk1"/>
                </a:solidFill>
                <a:highlight>
                  <a:srgbClr val="FFFFFF"/>
                </a:highlight>
                <a:latin typeface="Courier New"/>
                <a:ea typeface="Courier New"/>
                <a:cs typeface="Courier New"/>
                <a:sym typeface="Courier New"/>
              </a:rPr>
              <a:t>(</a:t>
            </a:r>
            <a:r>
              <a:rPr lang="en" sz="1050">
                <a:solidFill>
                  <a:srgbClr val="036A07"/>
                </a:solidFill>
                <a:highlight>
                  <a:srgbClr val="FFFFFF"/>
                </a:highlight>
                <a:latin typeface="Courier New"/>
                <a:ea typeface="Courier New"/>
                <a:cs typeface="Courier New"/>
                <a:sym typeface="Courier New"/>
              </a:rPr>
              <a:t>"Two..."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print</a:t>
            </a:r>
            <a:r>
              <a:rPr lang="en" sz="1050">
                <a:solidFill>
                  <a:schemeClr val="dk1"/>
                </a:solidFill>
                <a:highlight>
                  <a:srgbClr val="FFFFFF"/>
                </a:highlight>
                <a:latin typeface="Courier New"/>
                <a:ea typeface="Courier New"/>
                <a:cs typeface="Courier New"/>
                <a:sym typeface="Courier New"/>
              </a:rPr>
              <a:t>(</a:t>
            </a:r>
            <a:r>
              <a:rPr lang="en" sz="1050">
                <a:solidFill>
                  <a:srgbClr val="036A07"/>
                </a:solidFill>
                <a:highlight>
                  <a:srgbClr val="FFFFFF"/>
                </a:highlight>
                <a:latin typeface="Courier New"/>
                <a:ea typeface="Courier New"/>
                <a:cs typeface="Courier New"/>
                <a:sym typeface="Courier New"/>
              </a:rPr>
              <a:t>"One..."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wishes:</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100"/>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print</a:t>
            </a:r>
            <a:r>
              <a:rPr lang="en" sz="1050">
                <a:solidFill>
                  <a:schemeClr val="dk1"/>
                </a:solidFill>
                <a:highlight>
                  <a:srgbClr val="FFFFFF"/>
                </a:highlight>
                <a:latin typeface="Courier New"/>
                <a:ea typeface="Courier New"/>
                <a:cs typeface="Courier New"/>
                <a:sym typeface="Courier New"/>
              </a:rPr>
              <a:t>(</a:t>
            </a:r>
            <a:r>
              <a:rPr lang="en" sz="1050">
                <a:solidFill>
                  <a:srgbClr val="036A07"/>
                </a:solidFill>
                <a:highlight>
                  <a:srgbClr val="FFFFFF"/>
                </a:highlight>
                <a:latin typeface="Courier New"/>
                <a:ea typeface="Courier New"/>
                <a:cs typeface="Courier New"/>
                <a:sym typeface="Courier New"/>
              </a:rPr>
              <a:t>"Happy New Year!"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66" name="Google Shape;266;gf5aac4e98a_0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5aac4e98a_0_3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f5aac4e98a_0_3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i="1"/>
              <a:t>&gt;&gt;&gt; def tip_echipament(echipament):</a:t>
            </a:r>
            <a:endParaRPr i="1"/>
          </a:p>
          <a:p>
            <a:pPr marL="0" lvl="0" indent="0" algn="l" rtl="0">
              <a:spcBef>
                <a:spcPts val="0"/>
              </a:spcBef>
              <a:spcAft>
                <a:spcPts val="0"/>
              </a:spcAft>
              <a:buClr>
                <a:schemeClr val="dk1"/>
              </a:buClr>
              <a:buSzPts val="1100"/>
              <a:buFont typeface="Arial"/>
              <a:buNone/>
            </a:pPr>
            <a:r>
              <a:rPr lang="en" i="1"/>
              <a:t>...     if echipament == '1800':</a:t>
            </a:r>
            <a:endParaRPr i="1"/>
          </a:p>
          <a:p>
            <a:pPr marL="0" lvl="0" indent="0" algn="l" rtl="0">
              <a:spcBef>
                <a:spcPts val="0"/>
              </a:spcBef>
              <a:spcAft>
                <a:spcPts val="0"/>
              </a:spcAft>
              <a:buClr>
                <a:schemeClr val="dk1"/>
              </a:buClr>
              <a:buSzPts val="1100"/>
              <a:buFont typeface="Arial"/>
              <a:buNone/>
            </a:pPr>
            <a:r>
              <a:rPr lang="en" i="1"/>
              <a:t>...         return "Este un router Cisco."</a:t>
            </a:r>
            <a:endParaRPr i="1"/>
          </a:p>
          <a:p>
            <a:pPr marL="0" lvl="0" indent="0" algn="l" rtl="0">
              <a:spcBef>
                <a:spcPts val="0"/>
              </a:spcBef>
              <a:spcAft>
                <a:spcPts val="0"/>
              </a:spcAft>
              <a:buClr>
                <a:schemeClr val="dk1"/>
              </a:buClr>
              <a:buSzPts val="1100"/>
              <a:buFont typeface="Arial"/>
              <a:buNone/>
            </a:pPr>
            <a:r>
              <a:rPr lang="en" i="1"/>
              <a:t>...     elif echipament == '3750':</a:t>
            </a:r>
            <a:endParaRPr i="1"/>
          </a:p>
          <a:p>
            <a:pPr marL="0" lvl="0" indent="0" algn="l" rtl="0">
              <a:spcBef>
                <a:spcPts val="0"/>
              </a:spcBef>
              <a:spcAft>
                <a:spcPts val="0"/>
              </a:spcAft>
              <a:buClr>
                <a:schemeClr val="dk1"/>
              </a:buClr>
              <a:buSzPts val="1100"/>
              <a:buFont typeface="Arial"/>
              <a:buNone/>
            </a:pPr>
            <a:r>
              <a:rPr lang="en" i="1"/>
              <a:t>...         return "Este un switch Cisco."</a:t>
            </a:r>
            <a:endParaRPr i="1"/>
          </a:p>
          <a:p>
            <a:pPr marL="0" lvl="0" indent="0" algn="l" rtl="0">
              <a:spcBef>
                <a:spcPts val="0"/>
              </a:spcBef>
              <a:spcAft>
                <a:spcPts val="0"/>
              </a:spcAft>
              <a:buClr>
                <a:schemeClr val="dk1"/>
              </a:buClr>
              <a:buSzPts val="1100"/>
              <a:buFont typeface="Arial"/>
              <a:buNone/>
            </a:pPr>
            <a:r>
              <a:rPr lang="en" i="1"/>
              <a:t>...     else:</a:t>
            </a:r>
            <a:endParaRPr i="1"/>
          </a:p>
          <a:p>
            <a:pPr marL="0" lvl="0" indent="0" algn="l" rtl="0">
              <a:spcBef>
                <a:spcPts val="0"/>
              </a:spcBef>
              <a:spcAft>
                <a:spcPts val="0"/>
              </a:spcAft>
              <a:buClr>
                <a:schemeClr val="dk1"/>
              </a:buClr>
              <a:buSzPts val="1100"/>
              <a:buFont typeface="Arial"/>
              <a:buNone/>
            </a:pPr>
            <a:r>
              <a:rPr lang="en" i="1"/>
              <a:t>...         return "Nu este unul din echipamentele mentionate. Incercati din nou."</a:t>
            </a:r>
            <a:endParaRPr i="1"/>
          </a:p>
          <a:p>
            <a:pPr marL="0" lvl="0" indent="0" algn="l" rtl="0">
              <a:spcBef>
                <a:spcPts val="0"/>
              </a:spcBef>
              <a:spcAft>
                <a:spcPts val="0"/>
              </a:spcAft>
              <a:buClr>
                <a:schemeClr val="dk1"/>
              </a:buClr>
              <a:buSzPts val="1100"/>
              <a:buFont typeface="Arial"/>
              <a:buNone/>
            </a:pPr>
            <a:r>
              <a:rPr lang="en" i="1"/>
              <a:t>...</a:t>
            </a:r>
            <a:endParaRPr i="1"/>
          </a:p>
          <a:p>
            <a:pPr marL="0" lvl="0" indent="0" algn="l" rtl="0">
              <a:spcBef>
                <a:spcPts val="0"/>
              </a:spcBef>
              <a:spcAft>
                <a:spcPts val="0"/>
              </a:spcAft>
              <a:buClr>
                <a:schemeClr val="dk1"/>
              </a:buClr>
              <a:buSzPts val="1100"/>
              <a:buFont typeface="Arial"/>
              <a:buNone/>
            </a:pPr>
            <a:r>
              <a:rPr lang="en" i="1"/>
              <a:t>&gt;&gt;&gt; while True:</a:t>
            </a:r>
            <a:endParaRPr i="1"/>
          </a:p>
          <a:p>
            <a:pPr marL="0" lvl="0" indent="0" algn="l" rtl="0">
              <a:spcBef>
                <a:spcPts val="0"/>
              </a:spcBef>
              <a:spcAft>
                <a:spcPts val="0"/>
              </a:spcAft>
              <a:buClr>
                <a:schemeClr val="dk1"/>
              </a:buClr>
              <a:buSzPts val="1100"/>
              <a:buFont typeface="Arial"/>
              <a:buNone/>
            </a:pPr>
            <a:r>
              <a:rPr lang="en" i="1"/>
              <a:t>...     ce_echipament = input("Introduceti un echipament[1800,3750,q pentru a iesi]: ")</a:t>
            </a:r>
            <a:endParaRPr i="1"/>
          </a:p>
          <a:p>
            <a:pPr marL="0" lvl="0" indent="0" algn="l" rtl="0">
              <a:spcBef>
                <a:spcPts val="0"/>
              </a:spcBef>
              <a:spcAft>
                <a:spcPts val="0"/>
              </a:spcAft>
              <a:buClr>
                <a:schemeClr val="dk1"/>
              </a:buClr>
              <a:buSzPts val="1100"/>
              <a:buFont typeface="Arial"/>
              <a:buNone/>
            </a:pPr>
            <a:r>
              <a:rPr lang="en" i="1"/>
              <a:t>...     raspuns = tip_echipament(ce_echipament)</a:t>
            </a:r>
            <a:endParaRPr i="1"/>
          </a:p>
          <a:p>
            <a:pPr marL="0" lvl="0" indent="0" algn="l" rtl="0">
              <a:spcBef>
                <a:spcPts val="0"/>
              </a:spcBef>
              <a:spcAft>
                <a:spcPts val="0"/>
              </a:spcAft>
              <a:buClr>
                <a:schemeClr val="dk1"/>
              </a:buClr>
              <a:buSzPts val="1100"/>
              <a:buFont typeface="Arial"/>
              <a:buNone/>
            </a:pPr>
            <a:r>
              <a:rPr lang="en" i="1"/>
              <a:t>...     if ce_echipament == 'q':</a:t>
            </a:r>
            <a:endParaRPr i="1"/>
          </a:p>
          <a:p>
            <a:pPr marL="0" lvl="0" indent="0" algn="l" rtl="0">
              <a:spcBef>
                <a:spcPts val="0"/>
              </a:spcBef>
              <a:spcAft>
                <a:spcPts val="0"/>
              </a:spcAft>
              <a:buClr>
                <a:schemeClr val="dk1"/>
              </a:buClr>
              <a:buSzPts val="1100"/>
              <a:buFont typeface="Arial"/>
              <a:buNone/>
            </a:pPr>
            <a:r>
              <a:rPr lang="en" i="1"/>
              <a:t>...         break</a:t>
            </a:r>
            <a:endParaRPr i="1"/>
          </a:p>
          <a:p>
            <a:pPr marL="0" lvl="0" indent="0" algn="l" rtl="0">
              <a:spcBef>
                <a:spcPts val="0"/>
              </a:spcBef>
              <a:spcAft>
                <a:spcPts val="0"/>
              </a:spcAft>
              <a:buClr>
                <a:schemeClr val="dk1"/>
              </a:buClr>
              <a:buSzPts val="1100"/>
              <a:buFont typeface="Arial"/>
              <a:buNone/>
            </a:pPr>
            <a:r>
              <a:rPr lang="en" i="1"/>
              <a:t>...     print(raspuns)</a:t>
            </a:r>
            <a:endParaRPr i="1"/>
          </a:p>
          <a:p>
            <a:pPr marL="0" lvl="0" indent="0" algn="l" rtl="0">
              <a:spcBef>
                <a:spcPts val="0"/>
              </a:spcBef>
              <a:spcAft>
                <a:spcPts val="0"/>
              </a:spcAft>
              <a:buNone/>
            </a:pPr>
            <a:r>
              <a:rPr lang="en" i="1"/>
              <a:t>-----------------------------------------------------------------------------------------</a:t>
            </a:r>
            <a:endParaRPr i="1"/>
          </a:p>
          <a:p>
            <a:pPr marL="0" lvl="0" indent="0" algn="l" rtl="0">
              <a:spcBef>
                <a:spcPts val="0"/>
              </a:spcBef>
              <a:spcAft>
                <a:spcPts val="0"/>
              </a:spcAft>
              <a:buClr>
                <a:schemeClr val="dk1"/>
              </a:buClr>
              <a:buSzPts val="1100"/>
              <a:buFont typeface="Arial"/>
              <a:buNone/>
            </a:pPr>
            <a:r>
              <a:rPr lang="en" i="1"/>
              <a:t>Introduceti un echipament[1800,3750,q pentru a iesi]: 1800</a:t>
            </a:r>
            <a:endParaRPr i="1"/>
          </a:p>
          <a:p>
            <a:pPr marL="0" lvl="0" indent="0" algn="l" rtl="0">
              <a:spcBef>
                <a:spcPts val="0"/>
              </a:spcBef>
              <a:spcAft>
                <a:spcPts val="0"/>
              </a:spcAft>
              <a:buClr>
                <a:schemeClr val="dk1"/>
              </a:buClr>
              <a:buSzPts val="1100"/>
              <a:buFont typeface="Arial"/>
              <a:buNone/>
            </a:pPr>
            <a:r>
              <a:rPr lang="en" i="1"/>
              <a:t>Este un router Cisco.</a:t>
            </a:r>
            <a:endParaRPr i="1"/>
          </a:p>
          <a:p>
            <a:pPr marL="0" lvl="0" indent="0" algn="l" rtl="0">
              <a:spcBef>
                <a:spcPts val="0"/>
              </a:spcBef>
              <a:spcAft>
                <a:spcPts val="0"/>
              </a:spcAft>
              <a:buClr>
                <a:schemeClr val="dk1"/>
              </a:buClr>
              <a:buSzPts val="1100"/>
              <a:buFont typeface="Arial"/>
              <a:buNone/>
            </a:pPr>
            <a:r>
              <a:rPr lang="en" i="1"/>
              <a:t>Introduceti un echipament[1800,3750,q pentru a iesi]: 1900</a:t>
            </a:r>
            <a:endParaRPr i="1"/>
          </a:p>
          <a:p>
            <a:pPr marL="0" lvl="0" indent="0" algn="l" rtl="0">
              <a:spcBef>
                <a:spcPts val="0"/>
              </a:spcBef>
              <a:spcAft>
                <a:spcPts val="0"/>
              </a:spcAft>
              <a:buClr>
                <a:schemeClr val="dk1"/>
              </a:buClr>
              <a:buSzPts val="1100"/>
              <a:buFont typeface="Arial"/>
              <a:buNone/>
            </a:pPr>
            <a:r>
              <a:rPr lang="en" i="1"/>
              <a:t>Nu este unul din echipamentele mentionate. Incercati din nou.</a:t>
            </a:r>
            <a:endParaRPr i="1"/>
          </a:p>
          <a:p>
            <a:pPr marL="0" lvl="0" indent="0" algn="l" rtl="0">
              <a:spcBef>
                <a:spcPts val="0"/>
              </a:spcBef>
              <a:spcAft>
                <a:spcPts val="0"/>
              </a:spcAft>
              <a:buClr>
                <a:schemeClr val="dk1"/>
              </a:buClr>
              <a:buSzPts val="1100"/>
              <a:buFont typeface="Arial"/>
              <a:buNone/>
            </a:pPr>
            <a:r>
              <a:rPr lang="en" i="1"/>
              <a:t>Introduceti un echipament[1800,3750,q pentru a iesi]: 3750</a:t>
            </a:r>
            <a:endParaRPr i="1"/>
          </a:p>
          <a:p>
            <a:pPr marL="0" lvl="0" indent="0" algn="l" rtl="0">
              <a:spcBef>
                <a:spcPts val="0"/>
              </a:spcBef>
              <a:spcAft>
                <a:spcPts val="0"/>
              </a:spcAft>
              <a:buClr>
                <a:schemeClr val="dk1"/>
              </a:buClr>
              <a:buSzPts val="1100"/>
              <a:buFont typeface="Arial"/>
              <a:buNone/>
            </a:pPr>
            <a:r>
              <a:rPr lang="en" i="1"/>
              <a:t>Este un switch Cisco.</a:t>
            </a:r>
            <a:endParaRPr i="1"/>
          </a:p>
          <a:p>
            <a:pPr marL="0" lvl="0" indent="0" algn="l" rtl="0">
              <a:spcBef>
                <a:spcPts val="0"/>
              </a:spcBef>
              <a:spcAft>
                <a:spcPts val="0"/>
              </a:spcAft>
              <a:buClr>
                <a:schemeClr val="dk1"/>
              </a:buClr>
              <a:buSzPts val="1100"/>
              <a:buFont typeface="Arial"/>
              <a:buNone/>
            </a:pPr>
            <a:r>
              <a:rPr lang="en" i="1"/>
              <a:t>Introduceti un echipament[1800,3750,q pentru a iesi]: q</a:t>
            </a:r>
            <a:endParaRPr i="1"/>
          </a:p>
          <a:p>
            <a:pPr marL="0" lvl="0" indent="0" algn="l" rtl="0">
              <a:spcBef>
                <a:spcPts val="0"/>
              </a:spcBef>
              <a:spcAft>
                <a:spcPts val="0"/>
              </a:spcAft>
              <a:buClr>
                <a:schemeClr val="dk1"/>
              </a:buClr>
              <a:buSzPts val="1100"/>
              <a:buFont typeface="Arial"/>
              <a:buNone/>
            </a:pPr>
            <a:r>
              <a:rPr lang="en" i="1"/>
              <a:t>&gt;&gt;&gt;</a:t>
            </a:r>
            <a:endParaRPr i="1"/>
          </a:p>
          <a:p>
            <a:pPr marL="0" lvl="0" indent="0" algn="l" rtl="0">
              <a:spcBef>
                <a:spcPts val="0"/>
              </a:spcBef>
              <a:spcAft>
                <a:spcPts val="0"/>
              </a:spcAft>
              <a:buNone/>
            </a:pPr>
            <a:endParaRPr i="1"/>
          </a:p>
          <a:p>
            <a:pPr marL="0" lvl="0" indent="0" algn="l" rtl="0">
              <a:spcBef>
                <a:spcPts val="0"/>
              </a:spcBef>
              <a:spcAft>
                <a:spcPts val="0"/>
              </a:spcAft>
              <a:buNone/>
            </a:pPr>
            <a:r>
              <a:rPr lang="en" b="1"/>
              <a:t>Definirea functiei</a:t>
            </a:r>
            <a:endParaRPr b="1"/>
          </a:p>
          <a:p>
            <a:pPr marL="0" lvl="0" indent="0" algn="l" rtl="0">
              <a:spcBef>
                <a:spcPts val="0"/>
              </a:spcBef>
              <a:spcAft>
                <a:spcPts val="0"/>
              </a:spcAft>
              <a:buNone/>
            </a:pPr>
            <a:r>
              <a:rPr lang="en"/>
              <a:t>Asadar, in codul de mai sus este definita o functie </a:t>
            </a:r>
            <a:r>
              <a:rPr lang="en" i="1"/>
              <a:t>tip_echipament</a:t>
            </a:r>
            <a:r>
              <a:rPr lang="en"/>
              <a:t>, care va lua ca parametru un </a:t>
            </a:r>
            <a:r>
              <a:rPr lang="en" i="1"/>
              <a:t>echipament.</a:t>
            </a:r>
            <a:r>
              <a:rPr lang="en"/>
              <a:t> Daca echipamentul este 1800 3750, va returna un mesaj, specificand daca este un switch sau router, dar daca nu este nici una din cele doua, va returna un mesaj care sa ateste acest lucru.</a:t>
            </a:r>
            <a:endParaRPr/>
          </a:p>
          <a:p>
            <a:pPr marL="0" lvl="0" indent="0" algn="l" rtl="0">
              <a:spcBef>
                <a:spcPts val="0"/>
              </a:spcBef>
              <a:spcAft>
                <a:spcPts val="0"/>
              </a:spcAft>
              <a:buNone/>
            </a:pPr>
            <a:endParaRPr/>
          </a:p>
          <a:p>
            <a:pPr marL="0" lvl="0" indent="0" algn="l" rtl="0">
              <a:spcBef>
                <a:spcPts val="0"/>
              </a:spcBef>
              <a:spcAft>
                <a:spcPts val="0"/>
              </a:spcAft>
              <a:buNone/>
            </a:pPr>
            <a:r>
              <a:rPr lang="en" b="1"/>
              <a:t>Apelarea functiei</a:t>
            </a:r>
            <a:endParaRPr b="1"/>
          </a:p>
          <a:p>
            <a:pPr marL="0" lvl="0" indent="0" algn="l" rtl="0">
              <a:spcBef>
                <a:spcPts val="0"/>
              </a:spcBef>
              <a:spcAft>
                <a:spcPts val="0"/>
              </a:spcAft>
              <a:buNone/>
            </a:pPr>
            <a:r>
              <a:rPr lang="en"/>
              <a:t>Functia se va apela intr-o bucla while infinita. Se va lua input de la utilizator cu tipul de echipament. Mai apoi se va crea o variabila care sa inregistreze raspunsul utilizatorului ca fiind functia cu parametrul pus ca fiind ce a raspuns utilizatorul, in variabila </a:t>
            </a:r>
            <a:r>
              <a:rPr lang="en" i="1"/>
              <a:t>raspuns.</a:t>
            </a:r>
            <a:r>
              <a:rPr lang="en"/>
              <a:t> Daca utilizatorul introduce ‘q’, programul se va sfarsi, altfel, se va afisa, dupa caz, mesajul aferent raspunsului.</a:t>
            </a:r>
            <a:endParaRPr/>
          </a:p>
          <a:p>
            <a:pPr marL="0" lvl="0" indent="0" algn="l" rtl="0">
              <a:spcBef>
                <a:spcPts val="0"/>
              </a:spcBef>
              <a:spcAft>
                <a:spcPts val="0"/>
              </a:spcAft>
              <a:buNone/>
            </a:pPr>
            <a:endParaRPr/>
          </a:p>
          <a:p>
            <a:pPr marL="0" lvl="0" indent="0" algn="l" rtl="0">
              <a:spcBef>
                <a:spcPts val="0"/>
              </a:spcBef>
              <a:spcAft>
                <a:spcPts val="0"/>
              </a:spcAft>
              <a:buNone/>
            </a:pPr>
            <a:r>
              <a:rPr lang="en"/>
              <a:t>In cod se afla o eroare (sau mai bine spus, o abordare non-optimala). Gasiti-o si reparati greseala.</a:t>
            </a:r>
            <a:endParaRPr/>
          </a:p>
          <a:p>
            <a:pPr marL="0" lvl="0" indent="0" algn="l" rtl="0">
              <a:spcBef>
                <a:spcPts val="0"/>
              </a:spcBef>
              <a:spcAft>
                <a:spcPts val="0"/>
              </a:spcAft>
              <a:buNone/>
            </a:pPr>
            <a:endParaRPr i="1"/>
          </a:p>
        </p:txBody>
      </p:sp>
      <p:sp>
        <p:nvSpPr>
          <p:cNvPr id="284" name="Google Shape;284;gf5aac4e98a_0_3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5aac4e98a_0_4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f5aac4e98a_0_4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t>Există o metodă specială Python care poate extinde domeniul de aplicare al unei variabile într-un mod care include corpurile funcțiilor (chiar dacă doriți nu numai să citiți valorile, ci și să le modificați).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Un astfel de efect este cauzat de un cuvânt cheie numit global.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def functie1():</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global 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print("Numarul ales este: ", 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 = 1</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functie1()</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print(n)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00" name="Google Shape;300;gf5aac4e98a_0_4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5aac4e98a_0_4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f5aac4e98a_0_4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f5aac4e98a_0_4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f5aac4e98a_0_5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f5aac4e98a_0_5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a:t>Deci, asemănătoare listelor, tuplurile sunt secvențe de articole arbitrare.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Cu toate acestea, diferența mare este că, spre deosebire de liste, tuplurile sunt imuabile, ceea ce înseamnă că nu putem adăuga,</a:t>
            </a:r>
            <a:endParaRPr/>
          </a:p>
          <a:p>
            <a:pPr marL="0" lvl="0" indent="0" algn="l" rtl="0">
              <a:spcBef>
                <a:spcPts val="0"/>
              </a:spcBef>
              <a:spcAft>
                <a:spcPts val="0"/>
              </a:spcAft>
              <a:buSzPts val="1100"/>
              <a:buNone/>
            </a:pPr>
            <a:r>
              <a:rPr lang="en"/>
              <a:t>șterge sau nu putem schimba elementele după ce tuplul este definit.</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Deci tuplul este ca o listă, cu excepția faptului că nu se schimbă. Este constant.</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Pentru a declara un tuplu, nu avem nevoie in mod obligatoriu de paranteze. Acestea se pot declara in felul urmator:</a:t>
            </a:r>
            <a:endParaRPr/>
          </a:p>
          <a:p>
            <a:pPr marL="0" lvl="0" indent="0" algn="l" rtl="0">
              <a:spcBef>
                <a:spcPts val="0"/>
              </a:spcBef>
              <a:spcAft>
                <a:spcPts val="0"/>
              </a:spcAft>
              <a:buSzPts val="1100"/>
              <a:buNone/>
            </a:pPr>
            <a:r>
              <a:rPr lang="en"/>
              <a:t>&gt;&gt;&gt; tuplu1 = ‘R1’,’R2’,’R3’</a:t>
            </a:r>
            <a:endParaRPr/>
          </a:p>
          <a:p>
            <a:pPr marL="0" lvl="0" indent="0" algn="l" rtl="0">
              <a:spcBef>
                <a:spcPts val="0"/>
              </a:spcBef>
              <a:spcAft>
                <a:spcPts val="0"/>
              </a:spcAft>
              <a:buSzPts val="1100"/>
              <a:buNone/>
            </a:pPr>
            <a:r>
              <a:rPr lang="en"/>
              <a:t>&gt;&gt;&gt; tuplu1</a:t>
            </a:r>
            <a:endParaRPr/>
          </a:p>
          <a:p>
            <a:pPr marL="0" lvl="0" indent="0" algn="l" rtl="0">
              <a:spcBef>
                <a:spcPts val="0"/>
              </a:spcBef>
              <a:spcAft>
                <a:spcPts val="0"/>
              </a:spcAft>
              <a:buSzPts val="1100"/>
              <a:buNone/>
            </a:pPr>
            <a:r>
              <a:rPr lang="en"/>
              <a:t>(‘R1’, ‘R2’, ‘R3’)</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None/>
            </a:pPr>
            <a:endParaRPr/>
          </a:p>
        </p:txBody>
      </p:sp>
      <p:sp>
        <p:nvSpPr>
          <p:cNvPr id="333" name="Google Shape;333;gf5aac4e98a_0_5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5aac4e98a_0_5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f5aac4e98a_0_5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a:solidFill>
                  <a:schemeClr val="dk1"/>
                </a:solidFill>
              </a:rPr>
              <a:t>Putem separa elementele unui tuplu si asigna valoarea fiecarui element unei variabile in felul urmator:</a:t>
            </a:r>
            <a:endParaRPr>
              <a:solidFill>
                <a:schemeClr val="dk1"/>
              </a:solidFill>
            </a:endParaRPr>
          </a:p>
          <a:p>
            <a:pPr marL="0" lvl="0" indent="0" algn="l" rtl="0">
              <a:spcBef>
                <a:spcPts val="0"/>
              </a:spcBef>
              <a:spcAft>
                <a:spcPts val="0"/>
              </a:spcAft>
              <a:buSzPts val="1100"/>
              <a:buNone/>
            </a:pPr>
            <a:r>
              <a:rPr lang="en">
                <a:solidFill>
                  <a:schemeClr val="dk1"/>
                </a:solidFill>
              </a:rPr>
              <a:t>&gt;&gt;&gt; a, b, c =tuplu1</a:t>
            </a:r>
            <a:endParaRPr>
              <a:solidFill>
                <a:schemeClr val="dk1"/>
              </a:solidFill>
            </a:endParaRPr>
          </a:p>
          <a:p>
            <a:pPr marL="0" lvl="0" indent="0" algn="l" rtl="0">
              <a:spcBef>
                <a:spcPts val="0"/>
              </a:spcBef>
              <a:spcAft>
                <a:spcPts val="0"/>
              </a:spcAft>
              <a:buSzPts val="1100"/>
              <a:buNone/>
            </a:pPr>
            <a:r>
              <a:rPr lang="en">
                <a:solidFill>
                  <a:schemeClr val="dk1"/>
                </a:solidFill>
              </a:rPr>
              <a:t>&gt;&gt;&gt;a</a:t>
            </a:r>
            <a:endParaRPr>
              <a:solidFill>
                <a:schemeClr val="dk1"/>
              </a:solidFill>
            </a:endParaRPr>
          </a:p>
          <a:p>
            <a:pPr marL="0" lvl="0" indent="0" algn="l" rtl="0">
              <a:spcBef>
                <a:spcPts val="0"/>
              </a:spcBef>
              <a:spcAft>
                <a:spcPts val="0"/>
              </a:spcAft>
              <a:buSzPts val="1100"/>
              <a:buNone/>
            </a:pPr>
            <a:r>
              <a:rPr lang="en">
                <a:solidFill>
                  <a:schemeClr val="dk1"/>
                </a:solidFill>
              </a:rPr>
              <a:t>‘R1’</a:t>
            </a:r>
            <a:endParaRPr>
              <a:solidFill>
                <a:schemeClr val="dk1"/>
              </a:solidFill>
            </a:endParaRPr>
          </a:p>
          <a:p>
            <a:pPr marL="0" lvl="0" indent="0" algn="l" rtl="0">
              <a:spcBef>
                <a:spcPts val="0"/>
              </a:spcBef>
              <a:spcAft>
                <a:spcPts val="0"/>
              </a:spcAft>
              <a:buSzPts val="1100"/>
              <a:buNone/>
            </a:pPr>
            <a:r>
              <a:rPr lang="en">
                <a:solidFill>
                  <a:schemeClr val="dk1"/>
                </a:solidFill>
              </a:rPr>
              <a:t>&gt;&gt;&gt; b</a:t>
            </a:r>
            <a:endParaRPr>
              <a:solidFill>
                <a:schemeClr val="dk1"/>
              </a:solidFill>
            </a:endParaRPr>
          </a:p>
          <a:p>
            <a:pPr marL="0" lvl="0" indent="0" algn="l" rtl="0">
              <a:spcBef>
                <a:spcPts val="0"/>
              </a:spcBef>
              <a:spcAft>
                <a:spcPts val="0"/>
              </a:spcAft>
              <a:buSzPts val="1100"/>
              <a:buNone/>
            </a:pPr>
            <a:r>
              <a:rPr lang="en">
                <a:solidFill>
                  <a:schemeClr val="dk1"/>
                </a:solidFill>
              </a:rPr>
              <a:t>‘R2’</a:t>
            </a:r>
            <a:endParaRPr>
              <a:solidFill>
                <a:schemeClr val="dk1"/>
              </a:solidFill>
            </a:endParaRPr>
          </a:p>
          <a:p>
            <a:pPr marL="0" lvl="0" indent="0" algn="l" rtl="0">
              <a:spcBef>
                <a:spcPts val="0"/>
              </a:spcBef>
              <a:spcAft>
                <a:spcPts val="0"/>
              </a:spcAft>
              <a:buSzPts val="1100"/>
              <a:buNone/>
            </a:pPr>
            <a:r>
              <a:rPr lang="en">
                <a:solidFill>
                  <a:schemeClr val="dk1"/>
                </a:solidFill>
              </a:rPr>
              <a:t>&gt;&gt;&gt;c</a:t>
            </a:r>
            <a:endParaRPr>
              <a:solidFill>
                <a:schemeClr val="dk1"/>
              </a:solidFill>
            </a:endParaRPr>
          </a:p>
          <a:p>
            <a:pPr marL="0" lvl="0" indent="0" algn="l" rtl="0">
              <a:spcBef>
                <a:spcPts val="0"/>
              </a:spcBef>
              <a:spcAft>
                <a:spcPts val="0"/>
              </a:spcAft>
              <a:buSzPts val="1100"/>
              <a:buNone/>
            </a:pPr>
            <a:r>
              <a:rPr lang="en">
                <a:solidFill>
                  <a:schemeClr val="dk1"/>
                </a:solidFill>
              </a:rPr>
              <a:t>‘R3’</a:t>
            </a:r>
            <a:endParaRPr/>
          </a:p>
        </p:txBody>
      </p:sp>
      <p:sp>
        <p:nvSpPr>
          <p:cNvPr id="350" name="Google Shape;350;gf5aac4e98a_0_5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5aac4e98a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f5aac4e98a_0_6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f5aac4e98a_0_6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5aac4e98a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f5aac4e98a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Acest slide se va folosi pentru fiecare inceput de capitol.</a:t>
            </a:r>
            <a:endParaRPr/>
          </a:p>
        </p:txBody>
      </p:sp>
      <p:sp>
        <p:nvSpPr>
          <p:cNvPr id="72" name="Google Shape;72;gf5aac4e98a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5aac4e98a_0_6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f5aac4e98a_0_6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a:t>Dicționarele Python sunt similare listelor, dar ordinea articolelor nu contează.</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De asemenea, nu selectați un articol folosind un offset, cum ar fi zero sau unul.</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În schimb, specificați o cheie unică de asociat cu fiecare valoare.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In exemplul de mai sus, avem cheile “tipul_echipamentului” si “ip”, asociate cu valorile “cisco_ios”, respectiv “192.168.0.1”.</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Deci dicționarele sunt modificabile.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Puteți adăuga, șterge și modifica perechile de valori cheie sau elementele lor după cum doriți.</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Caracteristici: </a:t>
            </a: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
              <a:t>- fiecare cheie trebuie să fie unică - nu este posibil să aveți mai multe chei de aceeași valoare;</a:t>
            </a:r>
            <a:endParaRPr/>
          </a:p>
          <a:p>
            <a:pPr marL="0" lvl="0" indent="0" algn="l" rtl="0">
              <a:spcBef>
                <a:spcPts val="0"/>
              </a:spcBef>
              <a:spcAft>
                <a:spcPts val="0"/>
              </a:spcAft>
              <a:buClr>
                <a:schemeClr val="dk1"/>
              </a:buClr>
              <a:buSzPts val="1100"/>
              <a:buFont typeface="Arial"/>
              <a:buNone/>
            </a:pPr>
            <a:r>
              <a:rPr lang="en"/>
              <a:t>- o cheie poate fi orice tip de obiect imuabil: poate fi un număr (întreg sau plutitor), sau chiar un șir, dar nu o listă;</a:t>
            </a:r>
            <a:endParaRPr/>
          </a:p>
          <a:p>
            <a:pPr marL="0" lvl="0" indent="0" algn="l" rtl="0">
              <a:spcBef>
                <a:spcPts val="0"/>
              </a:spcBef>
              <a:spcAft>
                <a:spcPts val="0"/>
              </a:spcAft>
              <a:buClr>
                <a:schemeClr val="dk1"/>
              </a:buClr>
              <a:buSzPts val="1100"/>
              <a:buFont typeface="Arial"/>
              <a:buNone/>
            </a:pPr>
            <a:r>
              <a:rPr lang="en"/>
              <a:t>un dicționar nu este o listă - o listă conține un set de valori numerotate, în timp ce un dicționar conține perechi de valori;</a:t>
            </a:r>
            <a:endParaRPr/>
          </a:p>
          <a:p>
            <a:pPr marL="0" lvl="0" indent="0" algn="l" rtl="0">
              <a:spcBef>
                <a:spcPts val="0"/>
              </a:spcBef>
              <a:spcAft>
                <a:spcPts val="0"/>
              </a:spcAft>
              <a:buClr>
                <a:schemeClr val="dk1"/>
              </a:buClr>
              <a:buSzPts val="1100"/>
              <a:buFont typeface="Arial"/>
              <a:buNone/>
            </a:pPr>
            <a:r>
              <a:rPr lang="en"/>
              <a:t>- funcția len () funcționează și pentru dicționare - returnează numărul de elemente cheie-valoare din dicționar;</a:t>
            </a:r>
            <a:endParaRPr/>
          </a:p>
          <a:p>
            <a:pPr marL="0" lvl="0" indent="0" algn="l" rtl="0">
              <a:spcBef>
                <a:spcPts val="0"/>
              </a:spcBef>
              <a:spcAft>
                <a:spcPts val="0"/>
              </a:spcAft>
              <a:buClr>
                <a:schemeClr val="dk1"/>
              </a:buClr>
              <a:buSzPts val="1100"/>
              <a:buFont typeface="Arial"/>
              <a:buNone/>
            </a:pPr>
            <a:r>
              <a:rPr lang="en"/>
              <a:t>- un dicționar este un instrument cu sens unic - dacă aveți un dicționar englez-francez, puteți căuta echivalenți francezi ai termenilor englezi, dar nu și invers.</a:t>
            </a:r>
            <a:endParaRPr/>
          </a:p>
          <a:p>
            <a:pPr marL="0" lvl="0" indent="0" algn="l" rtl="0">
              <a:spcBef>
                <a:spcPts val="0"/>
              </a:spcBef>
              <a:spcAft>
                <a:spcPts val="0"/>
              </a:spcAft>
              <a:buSzPts val="1100"/>
              <a:buNone/>
            </a:pPr>
            <a:endParaRPr/>
          </a:p>
          <a:p>
            <a:pPr marL="0" lvl="0" indent="0" algn="l" rtl="0">
              <a:spcBef>
                <a:spcPts val="0"/>
              </a:spcBef>
              <a:spcAft>
                <a:spcPts val="0"/>
              </a:spcAft>
              <a:buNone/>
            </a:pPr>
            <a:endParaRPr/>
          </a:p>
        </p:txBody>
      </p:sp>
      <p:sp>
        <p:nvSpPr>
          <p:cNvPr id="393" name="Google Shape;393;gf5aac4e98a_0_6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5aac4e98a_0_6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f5aac4e98a_0_6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a:t>Dicționarele Python sunt similare listelor, dar ordinea articolelor nu contează.</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De asemenea, nu selectați un articol folosind un offset, cum ar fi zero sau unul.</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În schimb, specificați o cheie unică de asociat cu fiecare valoare.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In exemplul de mai sus, avem cheile “tipul_echipamentului” si “ip”, asociate cu valorile “cisco_ios”, respectiv “192.168.0.1”.</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Deci dicționarele sunt modificabile.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Puteți adăuga, șterge și modifica perechile de valori cheie sau elementele lor după cum doriți.</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Caracteristici: </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 fiecare cheie trebuie să fie unică - nu este posibil să aveți mai multe chei de aceeași valoare;</a:t>
            </a:r>
            <a:endParaRPr/>
          </a:p>
          <a:p>
            <a:pPr marL="0" lvl="0" indent="0" algn="l" rtl="0">
              <a:spcBef>
                <a:spcPts val="0"/>
              </a:spcBef>
              <a:spcAft>
                <a:spcPts val="0"/>
              </a:spcAft>
              <a:buSzPts val="1100"/>
              <a:buNone/>
            </a:pPr>
            <a:r>
              <a:rPr lang="en"/>
              <a:t>- o cheie poate fi orice tip de obiect imuabil: poate fi un număr (întreg sau plutitor), sau chiar un șir, dar nu o listă;</a:t>
            </a:r>
            <a:endParaRPr/>
          </a:p>
          <a:p>
            <a:pPr marL="0" lvl="0" indent="0" algn="l" rtl="0">
              <a:spcBef>
                <a:spcPts val="0"/>
              </a:spcBef>
              <a:spcAft>
                <a:spcPts val="0"/>
              </a:spcAft>
              <a:buSzPts val="1100"/>
              <a:buNone/>
            </a:pPr>
            <a:r>
              <a:rPr lang="en"/>
              <a:t>un dicționar nu este o listă - o listă conține un set de valori numerotate, în timp ce un dicționar conține perechi de valori;</a:t>
            </a:r>
            <a:endParaRPr/>
          </a:p>
          <a:p>
            <a:pPr marL="0" lvl="0" indent="0" algn="l" rtl="0">
              <a:spcBef>
                <a:spcPts val="0"/>
              </a:spcBef>
              <a:spcAft>
                <a:spcPts val="0"/>
              </a:spcAft>
              <a:buSzPts val="1100"/>
              <a:buNone/>
            </a:pPr>
            <a:r>
              <a:rPr lang="en"/>
              <a:t>- funcția len () funcționează și pentru dicționare - returnează numărul de elemente cheie-valoare din dicționar;</a:t>
            </a:r>
            <a:endParaRPr/>
          </a:p>
          <a:p>
            <a:pPr marL="0" lvl="0" indent="0" algn="l" rtl="0">
              <a:spcBef>
                <a:spcPts val="0"/>
              </a:spcBef>
              <a:spcAft>
                <a:spcPts val="0"/>
              </a:spcAft>
              <a:buSzPts val="1100"/>
              <a:buNone/>
            </a:pPr>
            <a:r>
              <a:rPr lang="en"/>
              <a:t>- un dicționar este un instrument cu sens unic - dacă aveți un dicționar englez-francez, puteți căuta echivalenți francezi ai termenilor englezi, dar nu și invers.</a:t>
            </a:r>
            <a:endParaRPr/>
          </a:p>
          <a:p>
            <a:pPr marL="0" lvl="0" indent="0" algn="l" rtl="0">
              <a:spcBef>
                <a:spcPts val="0"/>
              </a:spcBef>
              <a:spcAft>
                <a:spcPts val="0"/>
              </a:spcAft>
              <a:buSzPts val="1100"/>
              <a:buNone/>
            </a:pPr>
            <a:endParaRPr/>
          </a:p>
          <a:p>
            <a:pPr marL="0" lvl="0" indent="0" algn="l" rtl="0">
              <a:spcBef>
                <a:spcPts val="0"/>
              </a:spcBef>
              <a:spcAft>
                <a:spcPts val="0"/>
              </a:spcAft>
              <a:buNone/>
            </a:pPr>
            <a:endParaRPr/>
          </a:p>
        </p:txBody>
      </p:sp>
      <p:sp>
        <p:nvSpPr>
          <p:cNvPr id="410" name="Google Shape;410;gf5aac4e98a_0_6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5aac4e98a_0_7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gf5aac4e98a_0_7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f5aac4e98a_0_7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f5aac4e98a_0_7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f5aac4e98a_0_7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In unele limbaje, erorile sunt indicate de valori speciale de returnare a funcțiilor. Python folosește excepții, sau cu alte cuvinte, cod, care este executat atunci când apare o eroare asociată.</a:t>
            </a:r>
            <a:endParaRPr/>
          </a:p>
          <a:p>
            <a:pPr marL="0" lvl="0" indent="0" algn="l" rtl="0">
              <a:lnSpc>
                <a:spcPct val="115000"/>
              </a:lnSpc>
              <a:spcBef>
                <a:spcPts val="1200"/>
              </a:spcBef>
              <a:spcAft>
                <a:spcPts val="0"/>
              </a:spcAft>
              <a:buSzPts val="1100"/>
              <a:buNone/>
            </a:pPr>
            <a:r>
              <a:rPr lang="en"/>
              <a:t>Este o bună practică să adăugați gestionarea excepțiilor la scripturile dvs., mai ales atunci când trebuie să vă conectați la un dispozitiv remote, care poate fi oprit.</a:t>
            </a:r>
            <a:endParaRPr/>
          </a:p>
          <a:p>
            <a:pPr marL="0" lvl="0" indent="0" algn="l" rtl="0">
              <a:lnSpc>
                <a:spcPct val="115000"/>
              </a:lnSpc>
              <a:spcBef>
                <a:spcPts val="1200"/>
              </a:spcBef>
              <a:spcAft>
                <a:spcPts val="0"/>
              </a:spcAft>
              <a:buSzPts val="1100"/>
              <a:buNone/>
            </a:pPr>
            <a:r>
              <a:rPr lang="en"/>
              <a:t>Chiar dacă o afirmație sau o expresie este corectă din punct de vedere sintactic, aceasta poate provoca o eroare atunci când se încearcă executarea acesteia. Erorile detectate în timpul executării se numesc excepții și nu sunt fatal necondiționate.</a:t>
            </a:r>
            <a:endParaRPr/>
          </a:p>
          <a:p>
            <a:pPr marL="0" lvl="0" indent="0" algn="l" rtl="0">
              <a:lnSpc>
                <a:spcPct val="115000"/>
              </a:lnSpc>
              <a:spcBef>
                <a:spcPts val="1200"/>
              </a:spcBef>
              <a:spcAft>
                <a:spcPts val="0"/>
              </a:spcAft>
              <a:buSzPts val="1100"/>
              <a:buNone/>
            </a:pPr>
            <a:r>
              <a:rPr lang="en"/>
              <a:t>Tratarea acestor exceptii se poate face print-o instructiune try.</a:t>
            </a:r>
            <a:endParaRPr/>
          </a:p>
          <a:p>
            <a:pPr marL="0" lvl="0" indent="0" algn="l" rtl="0">
              <a:lnSpc>
                <a:spcPct val="115000"/>
              </a:lnSpc>
              <a:spcBef>
                <a:spcPts val="1200"/>
              </a:spcBef>
              <a:spcAft>
                <a:spcPts val="0"/>
              </a:spcAft>
              <a:buSzPts val="1100"/>
              <a:buNone/>
            </a:pPr>
            <a:r>
              <a:rPr lang="en"/>
              <a:t>Instrucțiunea try funcționează după cum urmează: </a:t>
            </a:r>
            <a:endParaRPr/>
          </a:p>
          <a:p>
            <a:pPr marL="457200" lvl="0" indent="-298450" algn="l" rtl="0">
              <a:lnSpc>
                <a:spcPct val="115000"/>
              </a:lnSpc>
              <a:spcBef>
                <a:spcPts val="1200"/>
              </a:spcBef>
              <a:spcAft>
                <a:spcPts val="0"/>
              </a:spcAft>
              <a:buSzPts val="1100"/>
              <a:buChar char="-"/>
            </a:pPr>
            <a:r>
              <a:rPr lang="en"/>
              <a:t>În primul rând, se execută clauza try (declarația (e) dintre try și cu excepția cuvintelor cheie).</a:t>
            </a:r>
            <a:endParaRPr/>
          </a:p>
          <a:p>
            <a:pPr marL="457200" lvl="0" indent="-298450" algn="l" rtl="0">
              <a:lnSpc>
                <a:spcPct val="115000"/>
              </a:lnSpc>
              <a:spcBef>
                <a:spcPts val="0"/>
              </a:spcBef>
              <a:spcAft>
                <a:spcPts val="0"/>
              </a:spcAft>
              <a:buSzPts val="1100"/>
              <a:buChar char="-"/>
            </a:pPr>
            <a:r>
              <a:rPr lang="en"/>
              <a:t>Dacă nu apare nicio excepție, clauza except este omisă și executarea instrucțiunii try este terminată.</a:t>
            </a:r>
            <a:endParaRPr/>
          </a:p>
          <a:p>
            <a:pPr marL="457200" lvl="0" indent="-298450" algn="l" rtl="0">
              <a:lnSpc>
                <a:spcPct val="115000"/>
              </a:lnSpc>
              <a:spcBef>
                <a:spcPts val="0"/>
              </a:spcBef>
              <a:spcAft>
                <a:spcPts val="0"/>
              </a:spcAft>
              <a:buSzPts val="1100"/>
              <a:buChar char="-"/>
            </a:pPr>
            <a:r>
              <a:rPr lang="en"/>
              <a:t>Dacă apare o excepție în timpul executării clauzei try, restul clauzei este omis. </a:t>
            </a:r>
            <a:endParaRPr/>
          </a:p>
          <a:p>
            <a:pPr marL="457200" lvl="0" indent="-298450" algn="l" rtl="0">
              <a:lnSpc>
                <a:spcPct val="115000"/>
              </a:lnSpc>
              <a:spcBef>
                <a:spcPts val="0"/>
              </a:spcBef>
              <a:spcAft>
                <a:spcPts val="0"/>
              </a:spcAft>
              <a:buSzPts val="1100"/>
              <a:buChar char="-"/>
            </a:pPr>
            <a:r>
              <a:rPr lang="en"/>
              <a:t>Apoi, dacă exceptia intalnita său se potrivește cu excepția numită după cuvântul cheie except, se execută clauza except, apoi executarea continuă după instrucțiunea try</a:t>
            </a:r>
            <a:endParaRPr/>
          </a:p>
          <a:p>
            <a:pPr marL="457200" lvl="0" indent="-298450" algn="l" rtl="0">
              <a:lnSpc>
                <a:spcPct val="115000"/>
              </a:lnSpc>
              <a:spcBef>
                <a:spcPts val="0"/>
              </a:spcBef>
              <a:spcAft>
                <a:spcPts val="0"/>
              </a:spcAft>
              <a:buSzPts val="1100"/>
              <a:buChar char="-"/>
            </a:pPr>
            <a:r>
              <a:rPr lang="en"/>
              <a:t>Dacă apare o excepție care nu se potrivește cu excepția numită în clauza except, aceasta este transmisă instrucțiunilor externe try; dacă nu se găsește niciun handler, acesta este o excepție neexecutată și executarea se oprește cu un mesaj aferent</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
        <p:nvSpPr>
          <p:cNvPr id="442" name="Google Shape;442;gf5aac4e98a_0_7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f5aac4e98a_0_7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f5aac4e98a_0_7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gf5aac4e98a_0_7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5aac4e98a_0_8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f5aac4e98a_0_8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gf5aac4e98a_0_8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f5aac4e98a_0_8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f5aac4e98a_0_8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Acest slide va fi pe pozitia [n]-2 in fiecare capitol, unde [n] – ultimul slide din acel capitol. </a:t>
            </a:r>
            <a:endParaRPr/>
          </a:p>
        </p:txBody>
      </p:sp>
      <p:sp>
        <p:nvSpPr>
          <p:cNvPr id="494" name="Google Shape;494;gf5aac4e98a_0_8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f5aac4e98a_0_8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gf5aac4e98a_0_8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510" name="Google Shape;510;gf5aac4e98a_0_8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5aac4e98a_0_8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f5aac4e98a_0_8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525" name="Google Shape;525;gf5aac4e98a_0_8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5aac4e98a_0_8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f5aac4e98a_0_8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540" name="Google Shape;540;gf5aac4e98a_0_8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5aac4e98a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f5aac4e98a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88" name="Google Shape;88;gf5aac4e98a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f5aac4e98a_0_8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f5aac4e98a_0_8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Acest slide va fi folosit la sfarsitul fiecarui capitol pentru bibliografia suplimentara.</a:t>
            </a:r>
            <a:endParaRPr/>
          </a:p>
        </p:txBody>
      </p:sp>
      <p:sp>
        <p:nvSpPr>
          <p:cNvPr id="556" name="Google Shape;556;gf5aac4e98a_0_8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f5aac4e98a_0_9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f5aac4e98a_0_9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572" name="Google Shape;572;gf5aac4e98a_0_9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f5aac4e98a_0_9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f5aac4e98a_0_9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588" name="Google Shape;588;gf5aac4e98a_0_9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f5aac4e98a_0_9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f5aac4e98a_0_9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Acest slide va fi ultimul din fiecare capitol. </a:t>
            </a:r>
            <a:endParaRPr/>
          </a:p>
        </p:txBody>
      </p:sp>
      <p:sp>
        <p:nvSpPr>
          <p:cNvPr id="604" name="Google Shape;604;gf5aac4e98a_0_9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f5aac4e98a_0_9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gf5aac4e98a_0_9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619" name="Google Shape;619;gf5aac4e98a_0_9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aac4e98a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f5aac4e98a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105" name="Google Shape;105;gf5aac4e98a_0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5aac4e98a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f5aac4e98a_0_1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122" name="Google Shape;122;gf5aac4e98a_0_1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5aac4e98a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f5aac4e98a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139" name="Google Shape;139;gf5aac4e98a_0_1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5aac4e98a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f5aac4e98a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160" name="Google Shape;160;gf5aac4e98a_0_1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5aac4e98a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f5aac4e98a_0_1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Write your content here, as a course developer.</a:t>
            </a:r>
            <a:endParaRPr/>
          </a:p>
          <a:p>
            <a:pPr marL="0" lvl="0" indent="0" algn="l" rtl="0">
              <a:spcBef>
                <a:spcPts val="0"/>
              </a:spcBef>
              <a:spcAft>
                <a:spcPts val="0"/>
              </a:spcAft>
              <a:buNone/>
            </a:pPr>
            <a:endParaRPr/>
          </a:p>
        </p:txBody>
      </p:sp>
      <p:sp>
        <p:nvSpPr>
          <p:cNvPr id="176" name="Google Shape;176;gf5aac4e98a_0_1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5aac4e98a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f5aac4e98a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Acest slide va fi pe pozitia [n]-2 in fiecare capitol, unde [n] – ultimul slide din acel capitol. </a:t>
            </a:r>
            <a:endParaRPr/>
          </a:p>
        </p:txBody>
      </p:sp>
      <p:sp>
        <p:nvSpPr>
          <p:cNvPr id="192" name="Google Shape;192;gf5aac4e98a_0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7">
  <p:cSld name="Slide 7">
    <p:spTree>
      <p:nvGrpSpPr>
        <p:cNvPr id="1" name="Shape 50"/>
        <p:cNvGrpSpPr/>
        <p:nvPr/>
      </p:nvGrpSpPr>
      <p:grpSpPr>
        <a:xfrm>
          <a:off x="0" y="0"/>
          <a:ext cx="0" cy="0"/>
          <a:chOff x="0" y="0"/>
          <a:chExt cx="0" cy="0"/>
        </a:xfrm>
      </p:grpSpPr>
      <p:sp>
        <p:nvSpPr>
          <p:cNvPr id="51" name="Google Shape;51;p13"/>
          <p:cNvSpPr>
            <a:spLocks noGrp="1"/>
          </p:cNvSpPr>
          <p:nvPr>
            <p:ph type="pic" idx="2"/>
          </p:nvPr>
        </p:nvSpPr>
        <p:spPr>
          <a:xfrm>
            <a:off x="1738521" y="1697768"/>
            <a:ext cx="5515800" cy="1471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5942154" y="1327380"/>
            <a:ext cx="1422900" cy="2419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s://savnet.r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contact@savnet.ro"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s://savnet.ro/" TargetMode="Externa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savne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0" name="Google Shape;60;p15"/>
          <p:cNvSpPr txBox="1"/>
          <p:nvPr/>
        </p:nvSpPr>
        <p:spPr>
          <a:xfrm>
            <a:off x="310114" y="2767285"/>
            <a:ext cx="84627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5000">
                <a:solidFill>
                  <a:srgbClr val="124191"/>
                </a:solidFill>
                <a:latin typeface="Lato"/>
                <a:ea typeface="Lato"/>
                <a:cs typeface="Lato"/>
                <a:sym typeface="Lato"/>
              </a:rPr>
              <a:t>Python 1</a:t>
            </a:r>
            <a:endParaRPr sz="1100"/>
          </a:p>
        </p:txBody>
      </p:sp>
      <p:sp>
        <p:nvSpPr>
          <p:cNvPr id="61" name="Google Shape;61;p15"/>
          <p:cNvSpPr txBox="1"/>
          <p:nvPr/>
        </p:nvSpPr>
        <p:spPr>
          <a:xfrm>
            <a:off x="347949"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pic>
        <p:nvPicPr>
          <p:cNvPr id="62" name="Google Shape;62;p15"/>
          <p:cNvPicPr preferRelativeResize="0"/>
          <p:nvPr/>
        </p:nvPicPr>
        <p:blipFill rotWithShape="1">
          <a:blip r:embed="rId4">
            <a:alphaModFix/>
          </a:blip>
          <a:srcRect/>
          <a:stretch/>
        </p:blipFill>
        <p:spPr>
          <a:xfrm>
            <a:off x="442797" y="512809"/>
            <a:ext cx="1911821" cy="398639"/>
          </a:xfrm>
          <a:prstGeom prst="rect">
            <a:avLst/>
          </a:prstGeom>
          <a:noFill/>
          <a:ln>
            <a:noFill/>
          </a:ln>
        </p:spPr>
      </p:pic>
      <p:sp>
        <p:nvSpPr>
          <p:cNvPr id="63" name="Google Shape;63;p15"/>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64" name="Google Shape;64;p15"/>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65" name="Google Shape;65;p15"/>
          <p:cNvSpPr/>
          <p:nvPr/>
        </p:nvSpPr>
        <p:spPr>
          <a:xfrm>
            <a:off x="9334948" y="84402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p:txBody>
      </p:sp>
      <p:sp>
        <p:nvSpPr>
          <p:cNvPr id="66" name="Google Shape;66;p15"/>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67" name="Google Shape;67;p15"/>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1 din fiecare capitol.</a:t>
            </a:r>
            <a:endParaRPr sz="1100">
              <a:solidFill>
                <a:schemeClr val="dk1"/>
              </a:solidFill>
              <a:latin typeface="Calibri"/>
              <a:ea typeface="Calibri"/>
              <a:cs typeface="Calibri"/>
              <a:sym typeface="Calibri"/>
            </a:endParaRPr>
          </a:p>
        </p:txBody>
      </p:sp>
      <p:sp>
        <p:nvSpPr>
          <p:cNvPr id="68" name="Google Shape;68;p15"/>
          <p:cNvSpPr txBox="1"/>
          <p:nvPr/>
        </p:nvSpPr>
        <p:spPr>
          <a:xfrm>
            <a:off x="468824" y="4611695"/>
            <a:ext cx="6784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Python in Telecom v1.0 (PIT)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p:nvPr/>
        </p:nvSpPr>
        <p:spPr>
          <a:xfrm>
            <a:off x="340653" y="3191807"/>
            <a:ext cx="8462700" cy="608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500">
                <a:solidFill>
                  <a:srgbClr val="124191"/>
                </a:solidFill>
                <a:latin typeface="Lato"/>
                <a:ea typeface="Lato"/>
                <a:cs typeface="Lato"/>
                <a:sym typeface="Lato"/>
              </a:rPr>
              <a:t>4.1:	Functii</a:t>
            </a:r>
            <a:endParaRPr sz="600"/>
          </a:p>
        </p:txBody>
      </p:sp>
      <p:sp>
        <p:nvSpPr>
          <p:cNvPr id="210" name="Google Shape;210;p24"/>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211" name="Google Shape;211;p24"/>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212" name="Google Shape;212;p24"/>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213" name="Google Shape;213;p24"/>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214" name="Google Shape;214;p24"/>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pentru fiecare subcapitol.</a:t>
            </a:r>
            <a:endParaRPr sz="1100"/>
          </a:p>
        </p:txBody>
      </p:sp>
      <p:sp>
        <p:nvSpPr>
          <p:cNvPr id="215" name="Google Shape;215;p24"/>
          <p:cNvSpPr txBox="1"/>
          <p:nvPr/>
        </p:nvSpPr>
        <p:spPr>
          <a:xfrm>
            <a:off x="340653" y="4077669"/>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Instructor materials</a:t>
            </a:r>
            <a:endParaRPr sz="1100"/>
          </a:p>
        </p:txBody>
      </p:sp>
      <p:pic>
        <p:nvPicPr>
          <p:cNvPr id="216" name="Google Shape;216;p24"/>
          <p:cNvPicPr preferRelativeResize="0"/>
          <p:nvPr/>
        </p:nvPicPr>
        <p:blipFill rotWithShape="1">
          <a:blip r:embed="rId3">
            <a:alphaModFix/>
          </a:blip>
          <a:srcRect/>
          <a:stretch/>
        </p:blipFill>
        <p:spPr>
          <a:xfrm>
            <a:off x="-1" y="0"/>
            <a:ext cx="9144002" cy="2751269"/>
          </a:xfrm>
          <a:prstGeom prst="rect">
            <a:avLst/>
          </a:prstGeom>
          <a:noFill/>
          <a:ln>
            <a:noFill/>
          </a:ln>
        </p:spPr>
      </p:pic>
      <p:pic>
        <p:nvPicPr>
          <p:cNvPr id="217" name="Google Shape;217;p24"/>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218" name="Google Shape;218;p24"/>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219" name="Google Shape;219;p24"/>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4.1 Functii</a:t>
            </a:r>
            <a:endParaRPr sz="1100"/>
          </a:p>
        </p:txBody>
      </p:sp>
      <p:sp>
        <p:nvSpPr>
          <p:cNvPr id="226" name="Google Shape;226;p25"/>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Ce este o functie in Python?</a:t>
            </a:r>
            <a:endParaRPr sz="1800">
              <a:solidFill>
                <a:srgbClr val="4A4A4A"/>
              </a:solidFill>
              <a:latin typeface="Lato"/>
              <a:ea typeface="Lato"/>
              <a:cs typeface="Lato"/>
              <a:sym typeface="Lato"/>
            </a:endParaRPr>
          </a:p>
        </p:txBody>
      </p:sp>
      <p:sp>
        <p:nvSpPr>
          <p:cNvPr id="227" name="Google Shape;227;p25"/>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228" name="Google Shape;228;p25"/>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229" name="Google Shape;229;p25"/>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230" name="Google Shape;230;p25"/>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231" name="Google Shape;231;p25"/>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sp>
        <p:nvSpPr>
          <p:cNvPr id="232" name="Google Shape;232;p25"/>
          <p:cNvSpPr/>
          <p:nvPr/>
        </p:nvSpPr>
        <p:spPr>
          <a:xfrm>
            <a:off x="377036" y="1054289"/>
            <a:ext cx="3944400" cy="3147900"/>
          </a:xfrm>
          <a:prstGeom prst="rect">
            <a:avLst/>
          </a:prstGeom>
          <a:solidFill>
            <a:srgbClr val="124191"/>
          </a:solidFill>
          <a:ln>
            <a:noFill/>
          </a:ln>
        </p:spPr>
        <p:txBody>
          <a:bodyPr spcFirstLastPara="1" wrap="square" lIns="68575" tIns="34275" rIns="68575" bIns="34275" anchor="ctr" anchorCtr="0">
            <a:noAutofit/>
          </a:bodyPr>
          <a:lstStyle/>
          <a:p>
            <a:pPr marL="342900" marR="0" lvl="1" indent="0" algn="l" rtl="0">
              <a:spcBef>
                <a:spcPts val="0"/>
              </a:spcBef>
              <a:spcAft>
                <a:spcPts val="0"/>
              </a:spcAft>
              <a:buNone/>
            </a:pPr>
            <a:r>
              <a:rPr lang="en" sz="2400">
                <a:solidFill>
                  <a:srgbClr val="00C9FF"/>
                </a:solidFill>
                <a:latin typeface="Lato"/>
                <a:ea typeface="Lato"/>
                <a:cs typeface="Lato"/>
                <a:sym typeface="Lato"/>
              </a:rPr>
              <a:t>Functiile </a:t>
            </a:r>
            <a:r>
              <a:rPr lang="en" sz="1600">
                <a:solidFill>
                  <a:schemeClr val="lt1"/>
                </a:solidFill>
                <a:latin typeface="Lato"/>
                <a:ea typeface="Lato"/>
                <a:cs typeface="Lato"/>
                <a:sym typeface="Lato"/>
              </a:rPr>
              <a:t>sunt bucati de cod, separate de restul codului </a:t>
            </a:r>
            <a:r>
              <a:rPr lang="en" sz="1800">
                <a:solidFill>
                  <a:srgbClr val="00C9FF"/>
                </a:solidFill>
                <a:latin typeface="Lato"/>
                <a:ea typeface="Lato"/>
                <a:cs typeface="Lato"/>
                <a:sym typeface="Lato"/>
              </a:rPr>
              <a:t> </a:t>
            </a:r>
            <a:r>
              <a:rPr lang="en" sz="2400">
                <a:solidFill>
                  <a:srgbClr val="00C9FF"/>
                </a:solidFill>
                <a:latin typeface="Lato"/>
                <a:ea typeface="Lato"/>
                <a:cs typeface="Lato"/>
                <a:sym typeface="Lato"/>
              </a:rPr>
              <a:t>care pot fi apelate oriunde in script</a:t>
            </a:r>
            <a:r>
              <a:rPr lang="en" sz="1800">
                <a:solidFill>
                  <a:srgbClr val="00C9FF"/>
                </a:solidFill>
                <a:latin typeface="Lato"/>
                <a:ea typeface="Lato"/>
                <a:cs typeface="Lato"/>
                <a:sym typeface="Lato"/>
              </a:rPr>
              <a:t>. </a:t>
            </a:r>
            <a:endParaRPr sz="1800">
              <a:solidFill>
                <a:srgbClr val="00C9FF"/>
              </a:solidFill>
              <a:latin typeface="Lato"/>
              <a:ea typeface="Lato"/>
              <a:cs typeface="Lato"/>
              <a:sym typeface="Lato"/>
            </a:endParaRPr>
          </a:p>
          <a:p>
            <a:pPr marL="0" marR="0" lvl="1" indent="457200" algn="l" rtl="0">
              <a:spcBef>
                <a:spcPts val="0"/>
              </a:spcBef>
              <a:spcAft>
                <a:spcPts val="0"/>
              </a:spcAft>
              <a:buNone/>
            </a:pPr>
            <a:endParaRPr sz="1800">
              <a:solidFill>
                <a:srgbClr val="00C9FF"/>
              </a:solidFill>
              <a:latin typeface="Lato"/>
              <a:ea typeface="Lato"/>
              <a:cs typeface="Lato"/>
              <a:sym typeface="Lato"/>
            </a:endParaRPr>
          </a:p>
        </p:txBody>
      </p:sp>
      <p:pic>
        <p:nvPicPr>
          <p:cNvPr id="233" name="Google Shape;233;p25"/>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234" name="Google Shape;234;p25"/>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235" name="Google Shape;235;p25"/>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236" name="Google Shape;236;p25"/>
          <p:cNvSpPr txBox="1"/>
          <p:nvPr/>
        </p:nvSpPr>
        <p:spPr>
          <a:xfrm>
            <a:off x="4827375" y="1370350"/>
            <a:ext cx="3819300" cy="23397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def 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print(“Salut”)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print(“Aici incepe programul.”)</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print(“Aici se termina programul.”)</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cxnSp>
        <p:nvCxnSpPr>
          <p:cNvPr id="237" name="Google Shape;237;p25"/>
          <p:cNvCxnSpPr/>
          <p:nvPr/>
        </p:nvCxnSpPr>
        <p:spPr>
          <a:xfrm>
            <a:off x="6029675" y="2871275"/>
            <a:ext cx="2458200" cy="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5"/>
          <p:cNvCxnSpPr/>
          <p:nvPr/>
        </p:nvCxnSpPr>
        <p:spPr>
          <a:xfrm>
            <a:off x="8508475" y="1497600"/>
            <a:ext cx="0" cy="13737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25"/>
          <p:cNvCxnSpPr/>
          <p:nvPr/>
        </p:nvCxnSpPr>
        <p:spPr>
          <a:xfrm rot="10800000" flipH="1">
            <a:off x="4707650" y="1508350"/>
            <a:ext cx="3800700" cy="99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25"/>
          <p:cNvCxnSpPr/>
          <p:nvPr/>
        </p:nvCxnSpPr>
        <p:spPr>
          <a:xfrm>
            <a:off x="4707650" y="1508350"/>
            <a:ext cx="0" cy="3300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5"/>
          <p:cNvCxnSpPr/>
          <p:nvPr/>
        </p:nvCxnSpPr>
        <p:spPr>
          <a:xfrm>
            <a:off x="4717975" y="1848775"/>
            <a:ext cx="134100" cy="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25"/>
          <p:cNvCxnSpPr/>
          <p:nvPr/>
        </p:nvCxnSpPr>
        <p:spPr>
          <a:xfrm>
            <a:off x="4717975" y="2184450"/>
            <a:ext cx="619800" cy="51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25"/>
          <p:cNvCxnSpPr/>
          <p:nvPr/>
        </p:nvCxnSpPr>
        <p:spPr>
          <a:xfrm>
            <a:off x="4707650" y="2184425"/>
            <a:ext cx="0" cy="9039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25"/>
          <p:cNvCxnSpPr/>
          <p:nvPr/>
        </p:nvCxnSpPr>
        <p:spPr>
          <a:xfrm>
            <a:off x="4717975" y="3088325"/>
            <a:ext cx="134100" cy="0"/>
          </a:xfrm>
          <a:prstGeom prst="straightConnector1">
            <a:avLst/>
          </a:prstGeom>
          <a:noFill/>
          <a:ln w="9525" cap="flat" cmpd="sng">
            <a:solidFill>
              <a:schemeClr val="dk2"/>
            </a:solidFill>
            <a:prstDash val="solid"/>
            <a:round/>
            <a:headEnd type="none" w="med" len="med"/>
            <a:tailEnd type="triangle" w="med" len="med"/>
          </a:ln>
        </p:spPr>
      </p:cxnSp>
      <p:cxnSp>
        <p:nvCxnSpPr>
          <p:cNvPr id="245" name="Google Shape;245;p25"/>
          <p:cNvCxnSpPr/>
          <p:nvPr/>
        </p:nvCxnSpPr>
        <p:spPr>
          <a:xfrm>
            <a:off x="6721675" y="2313550"/>
            <a:ext cx="0" cy="227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4.1 Functii</a:t>
            </a:r>
            <a:endParaRPr sz="1100"/>
          </a:p>
        </p:txBody>
      </p:sp>
      <p:sp>
        <p:nvSpPr>
          <p:cNvPr id="252" name="Google Shape;252;p26"/>
          <p:cNvSpPr txBox="1"/>
          <p:nvPr/>
        </p:nvSpPr>
        <p:spPr>
          <a:xfrm>
            <a:off x="376286" y="55543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Parametrii</a:t>
            </a:r>
            <a:endParaRPr sz="1800">
              <a:solidFill>
                <a:srgbClr val="4A4A4A"/>
              </a:solidFill>
              <a:latin typeface="Lato"/>
              <a:ea typeface="Lato"/>
              <a:cs typeface="Lato"/>
              <a:sym typeface="Lato"/>
            </a:endParaRPr>
          </a:p>
        </p:txBody>
      </p:sp>
      <p:sp>
        <p:nvSpPr>
          <p:cNvPr id="253" name="Google Shape;253;p26"/>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254" name="Google Shape;254;p26"/>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255" name="Google Shape;255;p26"/>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256" name="Google Shape;256;p26"/>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257" name="Google Shape;257;p26"/>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258" name="Google Shape;258;p26"/>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259" name="Google Shape;259;p26"/>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260" name="Google Shape;260;p26"/>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261" name="Google Shape;261;p26"/>
          <p:cNvSpPr txBox="1"/>
          <p:nvPr/>
        </p:nvSpPr>
        <p:spPr>
          <a:xfrm>
            <a:off x="4500700" y="1027450"/>
            <a:ext cx="4376700" cy="34017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def putere_doi(x):</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    print(x * x)</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def putere_n(x, n):</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    print(x ** n)</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numar = int(input(“Introduceti un nr: “))</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if numar % 2 == 0:</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    putere_doi(numar)</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else:</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    inp = int(input(“Introduceti un nr: “))</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124191"/>
                </a:solidFill>
                <a:latin typeface="Courier New"/>
                <a:ea typeface="Courier New"/>
                <a:cs typeface="Courier New"/>
                <a:sym typeface="Courier New"/>
              </a:rPr>
              <a:t>    putere_n(numar,inp)</a:t>
            </a:r>
            <a:endParaRPr sz="13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
        <p:nvSpPr>
          <p:cNvPr id="262" name="Google Shape;262;p26"/>
          <p:cNvSpPr/>
          <p:nvPr/>
        </p:nvSpPr>
        <p:spPr>
          <a:xfrm>
            <a:off x="377025" y="1027450"/>
            <a:ext cx="3944400" cy="3417000"/>
          </a:xfrm>
          <a:prstGeom prst="rect">
            <a:avLst/>
          </a:prstGeom>
          <a:solidFill>
            <a:srgbClr val="124191"/>
          </a:solidFill>
          <a:ln w="9525"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342900" marR="0" lvl="1" indent="0" algn="l" rtl="0">
              <a:spcBef>
                <a:spcPts val="0"/>
              </a:spcBef>
              <a:spcAft>
                <a:spcPts val="0"/>
              </a:spcAft>
              <a:buNone/>
            </a:pPr>
            <a:r>
              <a:rPr lang="en" sz="2400">
                <a:solidFill>
                  <a:srgbClr val="00C9FF"/>
                </a:solidFill>
                <a:latin typeface="Lato"/>
                <a:ea typeface="Lato"/>
                <a:cs typeface="Lato"/>
                <a:sym typeface="Lato"/>
              </a:rPr>
              <a:t>Functiile </a:t>
            </a:r>
            <a:r>
              <a:rPr lang="en" sz="1600">
                <a:solidFill>
                  <a:schemeClr val="lt1"/>
                </a:solidFill>
                <a:latin typeface="Lato"/>
                <a:ea typeface="Lato"/>
                <a:cs typeface="Lato"/>
                <a:sym typeface="Lato"/>
              </a:rPr>
              <a:t>pot contine parametrii care trebuie specificati in momentul in care</a:t>
            </a:r>
            <a:r>
              <a:rPr lang="en" sz="1200">
                <a:solidFill>
                  <a:schemeClr val="lt1"/>
                </a:solidFill>
                <a:latin typeface="Lato"/>
                <a:ea typeface="Lato"/>
                <a:cs typeface="Lato"/>
                <a:sym typeface="Lato"/>
              </a:rPr>
              <a:t> </a:t>
            </a:r>
            <a:r>
              <a:rPr lang="en" sz="1800">
                <a:solidFill>
                  <a:srgbClr val="00C9FF"/>
                </a:solidFill>
                <a:latin typeface="Lato"/>
                <a:ea typeface="Lato"/>
                <a:cs typeface="Lato"/>
                <a:sym typeface="Lato"/>
              </a:rPr>
              <a:t> </a:t>
            </a:r>
            <a:r>
              <a:rPr lang="en" sz="2400">
                <a:solidFill>
                  <a:srgbClr val="00C9FF"/>
                </a:solidFill>
                <a:latin typeface="Lato"/>
                <a:ea typeface="Lato"/>
                <a:cs typeface="Lato"/>
                <a:sym typeface="Lato"/>
              </a:rPr>
              <a:t>se apeleaza functia</a:t>
            </a:r>
            <a:r>
              <a:rPr lang="en" sz="1800">
                <a:solidFill>
                  <a:srgbClr val="00C9FF"/>
                </a:solidFill>
                <a:latin typeface="Lato"/>
                <a:ea typeface="Lato"/>
                <a:cs typeface="Lato"/>
                <a:sym typeface="Lato"/>
              </a:rPr>
              <a:t>. </a:t>
            </a:r>
            <a:endParaRPr sz="1800">
              <a:solidFill>
                <a:srgbClr val="00C9FF"/>
              </a:solidFill>
              <a:latin typeface="Lato"/>
              <a:ea typeface="Lato"/>
              <a:cs typeface="Lato"/>
              <a:sym typeface="Lato"/>
            </a:endParaRPr>
          </a:p>
          <a:p>
            <a:pPr marL="0" marR="0" lvl="1" indent="457200" algn="l" rtl="0">
              <a:spcBef>
                <a:spcPts val="0"/>
              </a:spcBef>
              <a:spcAft>
                <a:spcPts val="0"/>
              </a:spcAft>
              <a:buNone/>
            </a:pPr>
            <a:endParaRPr sz="1800">
              <a:solidFill>
                <a:srgbClr val="00C9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4.1 Functii</a:t>
            </a:r>
            <a:endParaRPr sz="1100"/>
          </a:p>
        </p:txBody>
      </p:sp>
      <p:sp>
        <p:nvSpPr>
          <p:cNvPr id="269" name="Google Shape;269;p27"/>
          <p:cNvSpPr txBox="1"/>
          <p:nvPr/>
        </p:nvSpPr>
        <p:spPr>
          <a:xfrm>
            <a:off x="376286" y="55543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Return si print</a:t>
            </a:r>
            <a:endParaRPr sz="1800">
              <a:solidFill>
                <a:srgbClr val="4A4A4A"/>
              </a:solidFill>
              <a:latin typeface="Lato"/>
              <a:ea typeface="Lato"/>
              <a:cs typeface="Lato"/>
              <a:sym typeface="Lato"/>
            </a:endParaRPr>
          </a:p>
        </p:txBody>
      </p:sp>
      <p:sp>
        <p:nvSpPr>
          <p:cNvPr id="270" name="Google Shape;270;p27"/>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271" name="Google Shape;271;p27"/>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272" name="Google Shape;272;p27"/>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273" name="Google Shape;273;p27"/>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274" name="Google Shape;274;p27"/>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275" name="Google Shape;275;p27"/>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276" name="Google Shape;276;p27"/>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277" name="Google Shape;277;p27"/>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278" name="Google Shape;278;p27"/>
          <p:cNvSpPr/>
          <p:nvPr/>
        </p:nvSpPr>
        <p:spPr>
          <a:xfrm>
            <a:off x="4572000" y="960150"/>
            <a:ext cx="3819300" cy="2339700"/>
          </a:xfrm>
          <a:prstGeom prst="rect">
            <a:avLst/>
          </a:prstGeom>
          <a:solidFill>
            <a:srgbClr val="0095EB"/>
          </a:solidFill>
          <a:ln>
            <a:noFill/>
          </a:ln>
        </p:spPr>
        <p:txBody>
          <a:bodyPr spcFirstLastPara="1" wrap="square" lIns="68575" tIns="34275" rIns="68575" bIns="34275" anchor="ctr" anchorCtr="0">
            <a:noAutofit/>
          </a:bodyPr>
          <a:lstStyle/>
          <a:p>
            <a:pPr marL="342900" marR="0" lvl="0" indent="0" algn="l" rtl="0">
              <a:spcBef>
                <a:spcPts val="0"/>
              </a:spcBef>
              <a:spcAft>
                <a:spcPts val="0"/>
              </a:spcAft>
              <a:buSzPts val="1100"/>
              <a:buNone/>
            </a:pPr>
            <a:endParaRPr sz="1300" i="1">
              <a:solidFill>
                <a:srgbClr val="FFFFFF"/>
              </a:solidFill>
              <a:latin typeface="Calibri"/>
              <a:ea typeface="Calibri"/>
              <a:cs typeface="Calibri"/>
              <a:sym typeface="Calibri"/>
            </a:endParaRPr>
          </a:p>
          <a:p>
            <a:pPr marL="342900" marR="0" lvl="0" indent="0" algn="l" rtl="0">
              <a:spcBef>
                <a:spcPts val="0"/>
              </a:spcBef>
              <a:spcAft>
                <a:spcPts val="0"/>
              </a:spcAft>
              <a:buSzPts val="1100"/>
              <a:buNone/>
            </a:pPr>
            <a:r>
              <a:rPr lang="en" b="1">
                <a:solidFill>
                  <a:srgbClr val="FFFFFF"/>
                </a:solidFill>
                <a:latin typeface="Lato"/>
                <a:ea typeface="Lato"/>
                <a:cs typeface="Lato"/>
                <a:sym typeface="Lato"/>
              </a:rPr>
              <a:t>Print:</a:t>
            </a:r>
            <a:endParaRPr b="1">
              <a:solidFill>
                <a:srgbClr val="FFFFFF"/>
              </a:solidFill>
              <a:latin typeface="Lato"/>
              <a:ea typeface="Lato"/>
              <a:cs typeface="Lato"/>
              <a:sym typeface="Lato"/>
            </a:endParaRPr>
          </a:p>
          <a:p>
            <a:pPr marL="457200" marR="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Functie apelata</a:t>
            </a:r>
            <a:endParaRPr>
              <a:solidFill>
                <a:srgbClr val="FFFFFF"/>
              </a:solidFill>
              <a:latin typeface="Lato"/>
              <a:ea typeface="Lato"/>
              <a:cs typeface="Lato"/>
              <a:sym typeface="Lato"/>
            </a:endParaRPr>
          </a:p>
          <a:p>
            <a:pPr marL="457200" marR="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Afiseaza textul pe ecran</a:t>
            </a:r>
            <a:endParaRPr>
              <a:solidFill>
                <a:srgbClr val="FFFFFF"/>
              </a:solidFill>
              <a:latin typeface="Lato"/>
              <a:ea typeface="Lato"/>
              <a:cs typeface="Lato"/>
              <a:sym typeface="Lato"/>
            </a:endParaRPr>
          </a:p>
          <a:p>
            <a:pPr marL="457200" marR="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 modifica fluxul programului</a:t>
            </a:r>
            <a:endParaRPr>
              <a:solidFill>
                <a:srgbClr val="FFFFFF"/>
              </a:solidFill>
              <a:latin typeface="Lato"/>
              <a:ea typeface="Lato"/>
              <a:cs typeface="Lato"/>
              <a:sym typeface="Lato"/>
            </a:endParaRPr>
          </a:p>
          <a:p>
            <a:pPr marL="0" marR="0" lvl="0" indent="0" algn="l" rtl="0">
              <a:spcBef>
                <a:spcPts val="0"/>
              </a:spcBef>
              <a:spcAft>
                <a:spcPts val="0"/>
              </a:spcAft>
              <a:buNone/>
            </a:pPr>
            <a:endParaRPr>
              <a:solidFill>
                <a:srgbClr val="FFFFFF"/>
              </a:solidFill>
              <a:latin typeface="Lato"/>
              <a:ea typeface="Lato"/>
              <a:cs typeface="Lato"/>
              <a:sym typeface="Lato"/>
            </a:endParaRPr>
          </a:p>
          <a:p>
            <a:pPr marL="0" marR="0" lvl="0" indent="0" algn="l" rtl="0">
              <a:spcBef>
                <a:spcPts val="0"/>
              </a:spcBef>
              <a:spcAft>
                <a:spcPts val="0"/>
              </a:spcAft>
              <a:buNone/>
            </a:pPr>
            <a:r>
              <a:rPr lang="en" b="1">
                <a:solidFill>
                  <a:srgbClr val="FFFFFF"/>
                </a:solidFill>
                <a:latin typeface="Lato"/>
                <a:ea typeface="Lato"/>
                <a:cs typeface="Lato"/>
                <a:sym typeface="Lato"/>
              </a:rPr>
              <a:t>       Return:</a:t>
            </a:r>
            <a:endParaRPr b="1">
              <a:solidFill>
                <a:srgbClr val="FFFFFF"/>
              </a:solidFill>
              <a:latin typeface="Lato"/>
              <a:ea typeface="Lato"/>
              <a:cs typeface="Lato"/>
              <a:sym typeface="Lato"/>
            </a:endParaRPr>
          </a:p>
          <a:p>
            <a:pPr marL="457200" marR="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Cuvant cheie</a:t>
            </a:r>
            <a:endParaRPr>
              <a:solidFill>
                <a:srgbClr val="FFFFFF"/>
              </a:solidFill>
              <a:latin typeface="Lato"/>
              <a:ea typeface="Lato"/>
              <a:cs typeface="Lato"/>
              <a:sym typeface="Lato"/>
            </a:endParaRPr>
          </a:p>
          <a:p>
            <a:pPr marL="457200" marR="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Opreste executia si trimite valoarea la functia apelata</a:t>
            </a:r>
            <a:endParaRPr>
              <a:solidFill>
                <a:srgbClr val="FFFFFF"/>
              </a:solidFill>
              <a:latin typeface="Lato"/>
              <a:ea typeface="Lato"/>
              <a:cs typeface="Lato"/>
              <a:sym typeface="Lato"/>
            </a:endParaRPr>
          </a:p>
          <a:p>
            <a:pPr marL="685800" marR="0" lvl="0" indent="0" algn="l" rtl="0">
              <a:spcBef>
                <a:spcPts val="0"/>
              </a:spcBef>
              <a:spcAft>
                <a:spcPts val="0"/>
              </a:spcAft>
              <a:buNone/>
            </a:pPr>
            <a:endParaRPr sz="900"/>
          </a:p>
          <a:p>
            <a:pPr marL="558800" marR="0" lvl="1" indent="-101600" algn="l" rtl="0">
              <a:spcBef>
                <a:spcPts val="0"/>
              </a:spcBef>
              <a:spcAft>
                <a:spcPts val="0"/>
              </a:spcAft>
              <a:buClr>
                <a:srgbClr val="000000"/>
              </a:buClr>
              <a:buSzPts val="1800"/>
              <a:buFont typeface="Noto Sans Symbols"/>
              <a:buNone/>
            </a:pPr>
            <a:endParaRPr sz="1600" b="0" i="0" u="none" strike="noStrike" cap="none">
              <a:solidFill>
                <a:srgbClr val="FFFFFF"/>
              </a:solidFill>
              <a:latin typeface="Calibri"/>
              <a:ea typeface="Calibri"/>
              <a:cs typeface="Calibri"/>
              <a:sym typeface="Calibri"/>
            </a:endParaRPr>
          </a:p>
        </p:txBody>
      </p:sp>
      <p:sp>
        <p:nvSpPr>
          <p:cNvPr id="279" name="Google Shape;279;p27"/>
          <p:cNvSpPr/>
          <p:nvPr/>
        </p:nvSpPr>
        <p:spPr>
          <a:xfrm>
            <a:off x="468825" y="3585175"/>
            <a:ext cx="7922400" cy="539700"/>
          </a:xfrm>
          <a:prstGeom prst="rect">
            <a:avLst/>
          </a:prstGeom>
          <a:solidFill>
            <a:srgbClr val="124191"/>
          </a:solidFill>
          <a:ln>
            <a:noFill/>
          </a:ln>
        </p:spPr>
        <p:txBody>
          <a:bodyPr spcFirstLastPara="1" wrap="square" lIns="68575" tIns="34275" rIns="68575" bIns="34275" anchor="ctr" anchorCtr="0">
            <a:noAutofit/>
          </a:bodyPr>
          <a:lstStyle/>
          <a:p>
            <a:pPr marL="342900" marR="0" lvl="1" indent="0" algn="l" rtl="0">
              <a:spcBef>
                <a:spcPts val="0"/>
              </a:spcBef>
              <a:spcAft>
                <a:spcPts val="0"/>
              </a:spcAft>
              <a:buNone/>
            </a:pPr>
            <a:endParaRPr sz="1800">
              <a:solidFill>
                <a:srgbClr val="00C9FF"/>
              </a:solidFill>
              <a:latin typeface="Lato"/>
              <a:ea typeface="Lato"/>
              <a:cs typeface="Lato"/>
              <a:sym typeface="Lato"/>
            </a:endParaRPr>
          </a:p>
          <a:p>
            <a:pPr marL="342900" marR="0" lvl="1" indent="0" algn="ctr" rtl="0">
              <a:spcBef>
                <a:spcPts val="0"/>
              </a:spcBef>
              <a:spcAft>
                <a:spcPts val="0"/>
              </a:spcAft>
              <a:buNone/>
            </a:pPr>
            <a:r>
              <a:rPr lang="en" sz="1600">
                <a:solidFill>
                  <a:srgbClr val="00C9FF"/>
                </a:solidFill>
                <a:latin typeface="Lato"/>
                <a:ea typeface="Lato"/>
                <a:cs typeface="Lato"/>
                <a:sym typeface="Lato"/>
              </a:rPr>
              <a:t>Ce se va intampla daca printam valoarea </a:t>
            </a:r>
            <a:r>
              <a:rPr lang="en" sz="1600" i="1">
                <a:solidFill>
                  <a:srgbClr val="00C9FF"/>
                </a:solidFill>
                <a:latin typeface="Lato"/>
                <a:ea typeface="Lato"/>
                <a:cs typeface="Lato"/>
                <a:sym typeface="Lato"/>
              </a:rPr>
              <a:t>functie_1 </a:t>
            </a:r>
            <a:r>
              <a:rPr lang="en" sz="1600">
                <a:solidFill>
                  <a:srgbClr val="00C9FF"/>
                </a:solidFill>
                <a:latin typeface="Lato"/>
                <a:ea typeface="Lato"/>
                <a:cs typeface="Lato"/>
                <a:sym typeface="Lato"/>
              </a:rPr>
              <a:t>si </a:t>
            </a:r>
            <a:r>
              <a:rPr lang="en" sz="1600" i="1">
                <a:solidFill>
                  <a:srgbClr val="00C9FF"/>
                </a:solidFill>
                <a:latin typeface="Lato"/>
                <a:ea typeface="Lato"/>
                <a:cs typeface="Lato"/>
                <a:sym typeface="Lato"/>
              </a:rPr>
              <a:t>functie_2?</a:t>
            </a:r>
            <a:endParaRPr sz="1600">
              <a:solidFill>
                <a:srgbClr val="00C9FF"/>
              </a:solidFill>
              <a:latin typeface="Lato"/>
              <a:ea typeface="Lato"/>
              <a:cs typeface="Lato"/>
              <a:sym typeface="Lato"/>
            </a:endParaRPr>
          </a:p>
          <a:p>
            <a:pPr marL="0" marR="0" lvl="1" indent="457200" algn="l" rtl="0">
              <a:spcBef>
                <a:spcPts val="0"/>
              </a:spcBef>
              <a:spcAft>
                <a:spcPts val="0"/>
              </a:spcAft>
              <a:buNone/>
            </a:pPr>
            <a:endParaRPr sz="1800">
              <a:solidFill>
                <a:srgbClr val="00C9FF"/>
              </a:solidFill>
              <a:latin typeface="Lato"/>
              <a:ea typeface="Lato"/>
              <a:cs typeface="Lato"/>
              <a:sym typeface="Lato"/>
            </a:endParaRPr>
          </a:p>
        </p:txBody>
      </p:sp>
      <p:sp>
        <p:nvSpPr>
          <p:cNvPr id="280" name="Google Shape;280;p27"/>
          <p:cNvSpPr txBox="1"/>
          <p:nvPr/>
        </p:nvSpPr>
        <p:spPr>
          <a:xfrm>
            <a:off x="468825" y="971875"/>
            <a:ext cx="3819300" cy="23397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def 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print(“Salut”)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def functie2():</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return “Salut”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functie_1 = 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functie_2 = functie2()</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28"/>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4.1 Functii</a:t>
            </a:r>
            <a:endParaRPr sz="1100"/>
          </a:p>
        </p:txBody>
      </p:sp>
      <p:sp>
        <p:nvSpPr>
          <p:cNvPr id="287" name="Google Shape;287;p28"/>
          <p:cNvSpPr txBox="1"/>
          <p:nvPr/>
        </p:nvSpPr>
        <p:spPr>
          <a:xfrm>
            <a:off x="412036" y="566408"/>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Exemplu de functie - Ce face codul de mai jos? </a:t>
            </a:r>
            <a:endParaRPr sz="1800">
              <a:solidFill>
                <a:srgbClr val="124191"/>
              </a:solidFill>
              <a:latin typeface="Lato"/>
              <a:ea typeface="Lato"/>
              <a:cs typeface="Lato"/>
              <a:sym typeface="Lato"/>
            </a:endParaRPr>
          </a:p>
        </p:txBody>
      </p:sp>
      <p:sp>
        <p:nvSpPr>
          <p:cNvPr id="288" name="Google Shape;288;p28"/>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289" name="Google Shape;289;p28"/>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290" name="Google Shape;290;p28"/>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291" name="Google Shape;291;p28"/>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292" name="Google Shape;292;p28"/>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293" name="Google Shape;293;p28"/>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294" name="Google Shape;294;p28"/>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295" name="Google Shape;295;p28"/>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296" name="Google Shape;296;p28"/>
          <p:cNvSpPr txBox="1"/>
          <p:nvPr/>
        </p:nvSpPr>
        <p:spPr>
          <a:xfrm>
            <a:off x="412025" y="982100"/>
            <a:ext cx="8348100" cy="32016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def tip_echipament(echipament):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if echipament == ‘1800’:</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return “Este un router Cisco1800”</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else:</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return “Nu este un router 1800.”</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while True:</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ce_echipament = input(“Introduceti un echipament: “)</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raspuns = tip_echipament(ce_echipament)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print(raspuns)</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if ce_echipament == “q”:</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break</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4.1 Functii</a:t>
            </a:r>
            <a:endParaRPr sz="1100"/>
          </a:p>
        </p:txBody>
      </p:sp>
      <p:sp>
        <p:nvSpPr>
          <p:cNvPr id="303" name="Google Shape;303;p29"/>
          <p:cNvSpPr txBox="1"/>
          <p:nvPr/>
        </p:nvSpPr>
        <p:spPr>
          <a:xfrm>
            <a:off x="412036" y="566408"/>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Global</a:t>
            </a:r>
            <a:endParaRPr sz="1800">
              <a:solidFill>
                <a:srgbClr val="124191"/>
              </a:solidFill>
              <a:latin typeface="Lato"/>
              <a:ea typeface="Lato"/>
              <a:cs typeface="Lato"/>
              <a:sym typeface="Lato"/>
            </a:endParaRPr>
          </a:p>
        </p:txBody>
      </p:sp>
      <p:sp>
        <p:nvSpPr>
          <p:cNvPr id="304" name="Google Shape;304;p29"/>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05" name="Google Shape;305;p29"/>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06" name="Google Shape;306;p29"/>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307" name="Google Shape;307;p29"/>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308" name="Google Shape;308;p29"/>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309" name="Google Shape;309;p29"/>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310" name="Google Shape;310;p29"/>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311" name="Google Shape;311;p29"/>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312" name="Google Shape;312;p29"/>
          <p:cNvSpPr txBox="1"/>
          <p:nvPr/>
        </p:nvSpPr>
        <p:spPr>
          <a:xfrm>
            <a:off x="4188075" y="982100"/>
            <a:ext cx="4572300" cy="30477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def 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    global n</a:t>
            </a: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    print("Numarul ales este: ", n)</a:t>
            </a: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n = 1</a:t>
            </a: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functie1()</a:t>
            </a:r>
            <a:endParaRPr b="1">
              <a:solidFill>
                <a:srgbClr val="12419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124191"/>
                </a:solidFill>
                <a:latin typeface="Courier New"/>
                <a:ea typeface="Courier New"/>
                <a:cs typeface="Courier New"/>
                <a:sym typeface="Courier New"/>
              </a:rPr>
              <a:t>print(n)</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
        <p:nvSpPr>
          <p:cNvPr id="313" name="Google Shape;313;p29"/>
          <p:cNvSpPr/>
          <p:nvPr/>
        </p:nvSpPr>
        <p:spPr>
          <a:xfrm>
            <a:off x="412025" y="982100"/>
            <a:ext cx="3658800" cy="3047700"/>
          </a:xfrm>
          <a:prstGeom prst="rect">
            <a:avLst/>
          </a:prstGeom>
          <a:solidFill>
            <a:srgbClr val="124191"/>
          </a:solidFill>
          <a:ln w="9525"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342900" marR="0" lvl="1" indent="0" algn="l" rtl="0">
              <a:spcBef>
                <a:spcPts val="0"/>
              </a:spcBef>
              <a:spcAft>
                <a:spcPts val="0"/>
              </a:spcAft>
              <a:buNone/>
            </a:pPr>
            <a:r>
              <a:rPr lang="en" sz="2400">
                <a:solidFill>
                  <a:srgbClr val="00C9FF"/>
                </a:solidFill>
                <a:latin typeface="Lato"/>
                <a:ea typeface="Lato"/>
                <a:cs typeface="Lato"/>
                <a:sym typeface="Lato"/>
              </a:rPr>
              <a:t>Cuvantul cheie global </a:t>
            </a:r>
            <a:r>
              <a:rPr lang="en" sz="1600">
                <a:solidFill>
                  <a:schemeClr val="lt1"/>
                </a:solidFill>
                <a:latin typeface="Lato"/>
                <a:ea typeface="Lato"/>
                <a:cs typeface="Lato"/>
                <a:sym typeface="Lato"/>
              </a:rPr>
              <a:t>extinde domeniul de aplicare al unei variabile in afara functiei in care este declarata aceasta.</a:t>
            </a:r>
            <a:r>
              <a:rPr lang="en" sz="1200">
                <a:solidFill>
                  <a:schemeClr val="lt1"/>
                </a:solidFill>
                <a:latin typeface="Lato"/>
                <a:ea typeface="Lato"/>
                <a:cs typeface="Lato"/>
                <a:sym typeface="Lato"/>
              </a:rPr>
              <a:t> </a:t>
            </a:r>
            <a:endParaRPr sz="1800">
              <a:solidFill>
                <a:srgbClr val="00C9FF"/>
              </a:solidFill>
              <a:latin typeface="Lato"/>
              <a:ea typeface="Lato"/>
              <a:cs typeface="Lato"/>
              <a:sym typeface="Lato"/>
            </a:endParaRPr>
          </a:p>
          <a:p>
            <a:pPr marL="0" marR="0" lvl="1" indent="457200" algn="l" rtl="0">
              <a:spcBef>
                <a:spcPts val="0"/>
              </a:spcBef>
              <a:spcAft>
                <a:spcPts val="0"/>
              </a:spcAft>
              <a:buNone/>
            </a:pPr>
            <a:endParaRPr sz="1800">
              <a:solidFill>
                <a:srgbClr val="00C9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p:nvPr/>
        </p:nvSpPr>
        <p:spPr>
          <a:xfrm>
            <a:off x="340653" y="3191807"/>
            <a:ext cx="8462700" cy="608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500">
                <a:solidFill>
                  <a:srgbClr val="124191"/>
                </a:solidFill>
                <a:latin typeface="Lato"/>
                <a:ea typeface="Lato"/>
                <a:cs typeface="Lato"/>
                <a:sym typeface="Lato"/>
              </a:rPr>
              <a:t>4.2:	Tupluri</a:t>
            </a:r>
            <a:endParaRPr sz="600"/>
          </a:p>
        </p:txBody>
      </p:sp>
      <p:sp>
        <p:nvSpPr>
          <p:cNvPr id="320" name="Google Shape;320;p30"/>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21" name="Google Shape;321;p30"/>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22" name="Google Shape;322;p30"/>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323" name="Google Shape;323;p30"/>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324" name="Google Shape;324;p30"/>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pentru fiecare subcapitol.</a:t>
            </a:r>
            <a:endParaRPr sz="1100"/>
          </a:p>
        </p:txBody>
      </p:sp>
      <p:sp>
        <p:nvSpPr>
          <p:cNvPr id="325" name="Google Shape;325;p30"/>
          <p:cNvSpPr txBox="1"/>
          <p:nvPr/>
        </p:nvSpPr>
        <p:spPr>
          <a:xfrm>
            <a:off x="340653" y="4077669"/>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Instructor materials</a:t>
            </a:r>
            <a:endParaRPr sz="1100"/>
          </a:p>
        </p:txBody>
      </p:sp>
      <p:pic>
        <p:nvPicPr>
          <p:cNvPr id="326" name="Google Shape;326;p30"/>
          <p:cNvPicPr preferRelativeResize="0"/>
          <p:nvPr/>
        </p:nvPicPr>
        <p:blipFill rotWithShape="1">
          <a:blip r:embed="rId3">
            <a:alphaModFix/>
          </a:blip>
          <a:srcRect/>
          <a:stretch/>
        </p:blipFill>
        <p:spPr>
          <a:xfrm>
            <a:off x="-1" y="0"/>
            <a:ext cx="9144002" cy="2751269"/>
          </a:xfrm>
          <a:prstGeom prst="rect">
            <a:avLst/>
          </a:prstGeom>
          <a:noFill/>
          <a:ln>
            <a:noFill/>
          </a:ln>
        </p:spPr>
      </p:pic>
      <p:pic>
        <p:nvPicPr>
          <p:cNvPr id="327" name="Google Shape;327;p30"/>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328" name="Google Shape;328;p30"/>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329" name="Google Shape;329;p30"/>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Ce sunt tuplurile?</a:t>
            </a:r>
            <a:endParaRPr sz="1800">
              <a:solidFill>
                <a:srgbClr val="4A4A4A"/>
              </a:solidFill>
              <a:latin typeface="Lato"/>
              <a:ea typeface="Lato"/>
              <a:cs typeface="Lato"/>
              <a:sym typeface="Lato"/>
            </a:endParaRPr>
          </a:p>
        </p:txBody>
      </p:sp>
      <p:sp>
        <p:nvSpPr>
          <p:cNvPr id="336" name="Google Shape;336;p31"/>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37" name="Google Shape;337;p31"/>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38" name="Google Shape;338;p31"/>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339" name="Google Shape;339;p31"/>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340" name="Google Shape;340;p31"/>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sp>
        <p:nvSpPr>
          <p:cNvPr id="341" name="Google Shape;341;p31"/>
          <p:cNvSpPr>
            <a:spLocks noGrp="1"/>
          </p:cNvSpPr>
          <p:nvPr>
            <p:ph type="pic" idx="2"/>
          </p:nvPr>
        </p:nvSpPr>
        <p:spPr>
          <a:xfrm>
            <a:off x="4572002" y="1060889"/>
            <a:ext cx="3816300" cy="3134700"/>
          </a:xfrm>
          <a:prstGeom prst="rect">
            <a:avLst/>
          </a:prstGeom>
          <a:solidFill>
            <a:srgbClr val="00C9FF"/>
          </a:solidFill>
          <a:ln>
            <a:noFill/>
          </a:ln>
        </p:spPr>
        <p:txBody>
          <a:bodyPr spcFirstLastPara="1" wrap="square" lIns="68575" tIns="34275" rIns="68575" bIns="34275" anchor="t" anchorCtr="0">
            <a:noAutofit/>
          </a:bodyPr>
          <a:lstStyle/>
          <a:p>
            <a:pPr marL="457200" lvl="0" indent="0" algn="l" rtl="0">
              <a:spcBef>
                <a:spcPts val="800"/>
              </a:spcBef>
              <a:spcAft>
                <a:spcPts val="0"/>
              </a:spcAft>
              <a:buNone/>
            </a:pPr>
            <a:endParaRPr>
              <a:solidFill>
                <a:schemeClr val="lt1"/>
              </a:solidFill>
            </a:endParaRPr>
          </a:p>
          <a:p>
            <a:pPr marL="457200" lvl="0" indent="-361950" algn="l" rtl="0">
              <a:spcBef>
                <a:spcPts val="800"/>
              </a:spcBef>
              <a:spcAft>
                <a:spcPts val="0"/>
              </a:spcAft>
              <a:buClr>
                <a:schemeClr val="lt1"/>
              </a:buClr>
              <a:buSzPts val="2100"/>
              <a:buChar char="•"/>
            </a:pPr>
            <a:r>
              <a:rPr lang="en">
                <a:solidFill>
                  <a:schemeClr val="lt1"/>
                </a:solidFill>
              </a:rPr>
              <a:t>Nu sunt modificabile</a:t>
            </a:r>
            <a:endParaRPr>
              <a:solidFill>
                <a:schemeClr val="lt1"/>
              </a:solidFill>
            </a:endParaRPr>
          </a:p>
          <a:p>
            <a:pPr marL="457200" lvl="0" indent="-361950" algn="l" rtl="0">
              <a:spcBef>
                <a:spcPts val="0"/>
              </a:spcBef>
              <a:spcAft>
                <a:spcPts val="0"/>
              </a:spcAft>
              <a:buClr>
                <a:schemeClr val="lt1"/>
              </a:buClr>
              <a:buSzPts val="2100"/>
              <a:buChar char="•"/>
            </a:pPr>
            <a:r>
              <a:rPr lang="en">
                <a:solidFill>
                  <a:schemeClr val="lt1"/>
                </a:solidFill>
              </a:rPr>
              <a:t>Se declara in felul urmator:</a:t>
            </a:r>
            <a:endParaRPr>
              <a:solidFill>
                <a:schemeClr val="lt1"/>
              </a:solidFill>
            </a:endParaRPr>
          </a:p>
          <a:p>
            <a:pPr marL="0" lvl="0" indent="0" algn="l" rtl="0">
              <a:spcBef>
                <a:spcPts val="800"/>
              </a:spcBef>
              <a:spcAft>
                <a:spcPts val="0"/>
              </a:spcAft>
              <a:buNone/>
            </a:pPr>
            <a:r>
              <a:rPr lang="en">
                <a:solidFill>
                  <a:schemeClr val="lt1"/>
                </a:solidFill>
              </a:rPr>
              <a:t>	</a:t>
            </a:r>
            <a:r>
              <a:rPr lang="en" sz="1500" b="1">
                <a:solidFill>
                  <a:schemeClr val="lt1"/>
                </a:solidFill>
                <a:latin typeface="Courier New"/>
                <a:ea typeface="Courier New"/>
                <a:cs typeface="Courier New"/>
                <a:sym typeface="Courier New"/>
              </a:rPr>
              <a:t>&gt;&gt;&gt;tuplu1 = ‘1’, 2, ‘3’</a:t>
            </a:r>
            <a:endParaRPr sz="1500" b="1">
              <a:solidFill>
                <a:schemeClr val="lt1"/>
              </a:solidFill>
              <a:latin typeface="Courier New"/>
              <a:ea typeface="Courier New"/>
              <a:cs typeface="Courier New"/>
              <a:sym typeface="Courier New"/>
            </a:endParaRPr>
          </a:p>
          <a:p>
            <a:pPr marL="0" lvl="0" indent="0" algn="l" rtl="0">
              <a:spcBef>
                <a:spcPts val="800"/>
              </a:spcBef>
              <a:spcAft>
                <a:spcPts val="0"/>
              </a:spcAft>
              <a:buNone/>
            </a:pPr>
            <a:r>
              <a:rPr lang="en" sz="1500" b="1">
                <a:solidFill>
                  <a:schemeClr val="lt1"/>
                </a:solidFill>
                <a:latin typeface="Courier New"/>
                <a:ea typeface="Courier New"/>
                <a:cs typeface="Courier New"/>
                <a:sym typeface="Courier New"/>
              </a:rPr>
              <a:t>	&gt;&gt;&gt;tuplu1</a:t>
            </a:r>
            <a:endParaRPr sz="1500" b="1">
              <a:solidFill>
                <a:schemeClr val="lt1"/>
              </a:solidFill>
              <a:latin typeface="Courier New"/>
              <a:ea typeface="Courier New"/>
              <a:cs typeface="Courier New"/>
              <a:sym typeface="Courier New"/>
            </a:endParaRPr>
          </a:p>
          <a:p>
            <a:pPr marL="0" lvl="0" indent="0" algn="l" rtl="0">
              <a:spcBef>
                <a:spcPts val="800"/>
              </a:spcBef>
              <a:spcAft>
                <a:spcPts val="0"/>
              </a:spcAft>
              <a:buNone/>
            </a:pPr>
            <a:r>
              <a:rPr lang="en" sz="1500" b="1">
                <a:solidFill>
                  <a:schemeClr val="lt1"/>
                </a:solidFill>
                <a:latin typeface="Courier New"/>
                <a:ea typeface="Courier New"/>
                <a:cs typeface="Courier New"/>
                <a:sym typeface="Courier New"/>
              </a:rPr>
              <a:t>	</a:t>
            </a:r>
            <a:endParaRPr sz="1500" b="1">
              <a:solidFill>
                <a:schemeClr val="lt1"/>
              </a:solidFill>
              <a:latin typeface="Courier New"/>
              <a:ea typeface="Courier New"/>
              <a:cs typeface="Courier New"/>
              <a:sym typeface="Courier New"/>
            </a:endParaRPr>
          </a:p>
          <a:p>
            <a:pPr marL="0" lvl="0" indent="0" algn="l" rtl="0">
              <a:spcBef>
                <a:spcPts val="800"/>
              </a:spcBef>
              <a:spcAft>
                <a:spcPts val="0"/>
              </a:spcAft>
              <a:buNone/>
            </a:pPr>
            <a:r>
              <a:rPr lang="en" sz="1500" b="1">
                <a:solidFill>
                  <a:schemeClr val="lt1"/>
                </a:solidFill>
                <a:latin typeface="Courier New"/>
                <a:ea typeface="Courier New"/>
                <a:cs typeface="Courier New"/>
                <a:sym typeface="Courier New"/>
              </a:rPr>
              <a:t>	Output:</a:t>
            </a:r>
            <a:endParaRPr sz="1500" b="1">
              <a:solidFill>
                <a:schemeClr val="lt1"/>
              </a:solidFill>
              <a:latin typeface="Courier New"/>
              <a:ea typeface="Courier New"/>
              <a:cs typeface="Courier New"/>
              <a:sym typeface="Courier New"/>
            </a:endParaRPr>
          </a:p>
          <a:p>
            <a:pPr marL="0" lvl="0" indent="0" algn="l" rtl="0">
              <a:spcBef>
                <a:spcPts val="800"/>
              </a:spcBef>
              <a:spcAft>
                <a:spcPts val="0"/>
              </a:spcAft>
              <a:buNone/>
            </a:pPr>
            <a:r>
              <a:rPr lang="en" b="1">
                <a:solidFill>
                  <a:schemeClr val="lt1"/>
                </a:solidFill>
              </a:rPr>
              <a:t>	</a:t>
            </a:r>
            <a:r>
              <a:rPr lang="en" sz="1500" b="1">
                <a:solidFill>
                  <a:schemeClr val="lt1"/>
                </a:solidFill>
                <a:latin typeface="Courier New"/>
                <a:ea typeface="Courier New"/>
                <a:cs typeface="Courier New"/>
                <a:sym typeface="Courier New"/>
              </a:rPr>
              <a:t>(‘R1’,’R2’,R3’)</a:t>
            </a:r>
            <a:endParaRPr sz="1500" b="1">
              <a:solidFill>
                <a:schemeClr val="lt1"/>
              </a:solidFill>
              <a:latin typeface="Courier New"/>
              <a:ea typeface="Courier New"/>
              <a:cs typeface="Courier New"/>
              <a:sym typeface="Courier New"/>
            </a:endParaRPr>
          </a:p>
        </p:txBody>
      </p:sp>
      <p:sp>
        <p:nvSpPr>
          <p:cNvPr id="342" name="Google Shape;342;p31"/>
          <p:cNvSpPr/>
          <p:nvPr/>
        </p:nvSpPr>
        <p:spPr>
          <a:xfrm>
            <a:off x="377036" y="1054289"/>
            <a:ext cx="3944400" cy="3147900"/>
          </a:xfrm>
          <a:prstGeom prst="rect">
            <a:avLst/>
          </a:prstGeom>
          <a:solidFill>
            <a:srgbClr val="124191"/>
          </a:solidFill>
          <a:ln>
            <a:noFill/>
          </a:ln>
        </p:spPr>
        <p:txBody>
          <a:bodyPr spcFirstLastPara="1" wrap="square" lIns="68575" tIns="34275" rIns="68575" bIns="34275" anchor="ctr" anchorCtr="0">
            <a:noAutofit/>
          </a:bodyPr>
          <a:lstStyle/>
          <a:p>
            <a:pPr marL="342900" marR="0" lvl="1" indent="0" algn="l" rtl="0">
              <a:spcBef>
                <a:spcPts val="0"/>
              </a:spcBef>
              <a:spcAft>
                <a:spcPts val="0"/>
              </a:spcAft>
              <a:buNone/>
            </a:pPr>
            <a:r>
              <a:rPr lang="en" sz="1800">
                <a:solidFill>
                  <a:srgbClr val="00C9FF"/>
                </a:solidFill>
                <a:latin typeface="Lato"/>
                <a:ea typeface="Lato"/>
                <a:cs typeface="Lato"/>
                <a:sym typeface="Lato"/>
              </a:rPr>
              <a:t>Tuplurile </a:t>
            </a:r>
            <a:r>
              <a:rPr lang="en" sz="1200">
                <a:solidFill>
                  <a:schemeClr val="lt1"/>
                </a:solidFill>
                <a:latin typeface="Lato"/>
                <a:ea typeface="Lato"/>
                <a:cs typeface="Lato"/>
                <a:sym typeface="Lato"/>
              </a:rPr>
              <a:t>sunt asemanatoare cu listele, dar odata ce sunt create,</a:t>
            </a:r>
            <a:r>
              <a:rPr lang="en" sz="1800">
                <a:solidFill>
                  <a:srgbClr val="00C9FF"/>
                </a:solidFill>
                <a:latin typeface="Lato"/>
                <a:ea typeface="Lato"/>
                <a:cs typeface="Lato"/>
                <a:sym typeface="Lato"/>
              </a:rPr>
              <a:t> nu pot fi schimbate.</a:t>
            </a:r>
            <a:endParaRPr sz="1100"/>
          </a:p>
        </p:txBody>
      </p:sp>
      <p:pic>
        <p:nvPicPr>
          <p:cNvPr id="343" name="Google Shape;343;p31"/>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344" name="Google Shape;344;p31"/>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345" name="Google Shape;345;p31"/>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346" name="Google Shape;346;p31"/>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4.2 Tupluri</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p:nvPr/>
        </p:nvSpPr>
        <p:spPr>
          <a:xfrm>
            <a:off x="528686" y="703458"/>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Cum lucram cu tupluri?</a:t>
            </a:r>
            <a:endParaRPr sz="1800">
              <a:solidFill>
                <a:srgbClr val="4A4A4A"/>
              </a:solidFill>
              <a:latin typeface="Lato"/>
              <a:ea typeface="Lato"/>
              <a:cs typeface="Lato"/>
              <a:sym typeface="Lato"/>
            </a:endParaRPr>
          </a:p>
        </p:txBody>
      </p:sp>
      <p:sp>
        <p:nvSpPr>
          <p:cNvPr id="353" name="Google Shape;353;p32"/>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54" name="Google Shape;354;p32"/>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55" name="Google Shape;355;p32"/>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356" name="Google Shape;356;p32"/>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357" name="Google Shape;357;p32"/>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358" name="Google Shape;358;p32"/>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359" name="Google Shape;359;p32"/>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360" name="Google Shape;360;p32"/>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361" name="Google Shape;361;p32"/>
          <p:cNvSpPr/>
          <p:nvPr/>
        </p:nvSpPr>
        <p:spPr>
          <a:xfrm>
            <a:off x="541350" y="1103800"/>
            <a:ext cx="4007400" cy="580500"/>
          </a:xfrm>
          <a:prstGeom prst="rect">
            <a:avLst/>
          </a:prstGeom>
          <a:solidFill>
            <a:srgbClr val="BEC8D2"/>
          </a:solidFill>
          <a:ln>
            <a:noFill/>
          </a:ln>
        </p:spPr>
        <p:txBody>
          <a:bodyPr spcFirstLastPara="1" wrap="square" lIns="68575" tIns="34275" rIns="68575" bIns="34275" anchor="ctr" anchorCtr="0">
            <a:noAutofit/>
          </a:bodyPr>
          <a:lstStyle/>
          <a:p>
            <a:pPr marL="0" lvl="0" indent="0" algn="ctr" rtl="0">
              <a:lnSpc>
                <a:spcPct val="90000"/>
              </a:lnSpc>
              <a:spcBef>
                <a:spcPts val="800"/>
              </a:spcBef>
              <a:spcAft>
                <a:spcPts val="0"/>
              </a:spcAft>
              <a:buNone/>
            </a:pPr>
            <a:r>
              <a:rPr lang="en" sz="1600">
                <a:solidFill>
                  <a:schemeClr val="lt1"/>
                </a:solidFill>
                <a:latin typeface="Lato"/>
                <a:ea typeface="Lato"/>
                <a:cs typeface="Lato"/>
                <a:sym typeface="Lato"/>
              </a:rPr>
              <a:t>Putem transforma o lista intr-un tuplu</a:t>
            </a:r>
            <a:endParaRPr sz="600">
              <a:solidFill>
                <a:schemeClr val="lt1"/>
              </a:solidFill>
              <a:latin typeface="Lato"/>
              <a:ea typeface="Lato"/>
              <a:cs typeface="Lato"/>
              <a:sym typeface="Lato"/>
            </a:endParaRPr>
          </a:p>
        </p:txBody>
      </p:sp>
      <p:sp>
        <p:nvSpPr>
          <p:cNvPr id="362" name="Google Shape;362;p32"/>
          <p:cNvSpPr/>
          <p:nvPr/>
        </p:nvSpPr>
        <p:spPr>
          <a:xfrm>
            <a:off x="541350" y="1811850"/>
            <a:ext cx="4007400" cy="580500"/>
          </a:xfrm>
          <a:prstGeom prst="rect">
            <a:avLst/>
          </a:prstGeom>
          <a:solidFill>
            <a:srgbClr val="8CB7D4"/>
          </a:solidFill>
          <a:ln>
            <a:noFill/>
          </a:ln>
        </p:spPr>
        <p:txBody>
          <a:bodyPr spcFirstLastPara="1" wrap="square" lIns="68575" tIns="34275" rIns="68575" bIns="34275" anchor="ctr" anchorCtr="0">
            <a:noAutofit/>
          </a:bodyPr>
          <a:lstStyle/>
          <a:p>
            <a:pPr marL="0" lvl="0" indent="0" algn="ctr" rtl="0">
              <a:lnSpc>
                <a:spcPct val="90000"/>
              </a:lnSpc>
              <a:spcBef>
                <a:spcPts val="800"/>
              </a:spcBef>
              <a:spcAft>
                <a:spcPts val="0"/>
              </a:spcAft>
              <a:buNone/>
            </a:pPr>
            <a:r>
              <a:rPr lang="en" sz="1600">
                <a:solidFill>
                  <a:schemeClr val="lt1"/>
                </a:solidFill>
                <a:latin typeface="Calibri"/>
                <a:ea typeface="Calibri"/>
                <a:cs typeface="Calibri"/>
                <a:sym typeface="Calibri"/>
              </a:rPr>
              <a:t>Putem separa elementele unui tuplu declarand a,b,c = tuplu1</a:t>
            </a:r>
            <a:endParaRPr sz="1600">
              <a:solidFill>
                <a:schemeClr val="lt1"/>
              </a:solidFill>
            </a:endParaRPr>
          </a:p>
        </p:txBody>
      </p:sp>
      <p:sp>
        <p:nvSpPr>
          <p:cNvPr id="363" name="Google Shape;363;p32"/>
          <p:cNvSpPr txBox="1"/>
          <p:nvPr/>
        </p:nvSpPr>
        <p:spPr>
          <a:xfrm>
            <a:off x="529436" y="3954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4.2 Tupluri</a:t>
            </a:r>
            <a:endParaRPr sz="1100"/>
          </a:p>
        </p:txBody>
      </p:sp>
      <p:sp>
        <p:nvSpPr>
          <p:cNvPr id="364" name="Google Shape;364;p32"/>
          <p:cNvSpPr/>
          <p:nvPr/>
        </p:nvSpPr>
        <p:spPr>
          <a:xfrm>
            <a:off x="541350" y="2519900"/>
            <a:ext cx="4007400" cy="580500"/>
          </a:xfrm>
          <a:prstGeom prst="rect">
            <a:avLst/>
          </a:prstGeom>
          <a:solidFill>
            <a:srgbClr val="0095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lt1"/>
                </a:solidFill>
                <a:latin typeface="Lato"/>
                <a:ea typeface="Lato"/>
                <a:cs typeface="Lato"/>
                <a:sym typeface="Lato"/>
              </a:rPr>
              <a:t>Extragerea elementelor din tuplu.</a:t>
            </a:r>
            <a:endParaRPr sz="1600">
              <a:solidFill>
                <a:schemeClr val="lt1"/>
              </a:solidFill>
              <a:latin typeface="Lato"/>
              <a:ea typeface="Lato"/>
              <a:cs typeface="Lato"/>
              <a:sym typeface="Lato"/>
            </a:endParaRPr>
          </a:p>
        </p:txBody>
      </p:sp>
      <p:sp>
        <p:nvSpPr>
          <p:cNvPr id="365" name="Google Shape;365;p32"/>
          <p:cNvSpPr txBox="1"/>
          <p:nvPr/>
        </p:nvSpPr>
        <p:spPr>
          <a:xfrm>
            <a:off x="4762650" y="1092550"/>
            <a:ext cx="3920700" cy="28323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lista1 = [‘a’, 2, ‘b’]</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tuplu1 = tuple(lista1)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print(tuplu1)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Output: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(‘a’, 2, ‘b’)</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
        <p:nvSpPr>
          <p:cNvPr id="366" name="Google Shape;366;p32"/>
          <p:cNvSpPr/>
          <p:nvPr/>
        </p:nvSpPr>
        <p:spPr>
          <a:xfrm>
            <a:off x="541350" y="1103800"/>
            <a:ext cx="4007400" cy="580500"/>
          </a:xfrm>
          <a:prstGeom prst="rect">
            <a:avLst/>
          </a:prstGeom>
          <a:solidFill>
            <a:srgbClr val="BEC8D2"/>
          </a:solidFill>
          <a:ln w="38100"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0" lvl="0" indent="0" algn="ctr" rtl="0">
              <a:lnSpc>
                <a:spcPct val="90000"/>
              </a:lnSpc>
              <a:spcBef>
                <a:spcPts val="800"/>
              </a:spcBef>
              <a:spcAft>
                <a:spcPts val="0"/>
              </a:spcAft>
              <a:buNone/>
            </a:pPr>
            <a:r>
              <a:rPr lang="en" sz="1600">
                <a:solidFill>
                  <a:schemeClr val="lt1"/>
                </a:solidFill>
                <a:latin typeface="Lato"/>
                <a:ea typeface="Lato"/>
                <a:cs typeface="Lato"/>
                <a:sym typeface="Lato"/>
              </a:rPr>
              <a:t>Putem transforma o lista intr-un tuplu</a:t>
            </a:r>
            <a:endParaRPr sz="600">
              <a:solidFill>
                <a:schemeClr val="lt1"/>
              </a:solidFill>
              <a:latin typeface="Lato"/>
              <a:ea typeface="Lato"/>
              <a:cs typeface="Lato"/>
              <a:sym typeface="Lato"/>
            </a:endParaRPr>
          </a:p>
        </p:txBody>
      </p:sp>
      <p:graphicFrame>
        <p:nvGraphicFramePr>
          <p:cNvPr id="367" name="Google Shape;367;p32"/>
          <p:cNvGraphicFramePr/>
          <p:nvPr/>
        </p:nvGraphicFramePr>
        <p:xfrm>
          <a:off x="529413" y="3227957"/>
          <a:ext cx="4007400" cy="640475"/>
        </p:xfrm>
        <a:graphic>
          <a:graphicData uri="http://schemas.openxmlformats.org/drawingml/2006/table">
            <a:tbl>
              <a:tblPr firstRow="1" bandRow="1">
                <a:noFill/>
                <a:tableStyleId>{58D60FB9-F42F-4DA5-B193-D3E72101D671}</a:tableStyleId>
              </a:tblPr>
              <a:tblGrid>
                <a:gridCol w="4007400">
                  <a:extLst>
                    <a:ext uri="{9D8B030D-6E8A-4147-A177-3AD203B41FA5}">
                      <a16:colId xmlns:a16="http://schemas.microsoft.com/office/drawing/2014/main" val="20000"/>
                    </a:ext>
                  </a:extLst>
                </a:gridCol>
              </a:tblGrid>
              <a:tr h="640475">
                <a:tc>
                  <a:txBody>
                    <a:bodyPr/>
                    <a:lstStyle/>
                    <a:p>
                      <a:pPr marL="0" marR="0" lvl="0" indent="0" algn="ctr" rtl="0">
                        <a:spcBef>
                          <a:spcPts val="0"/>
                        </a:spcBef>
                        <a:spcAft>
                          <a:spcPts val="0"/>
                        </a:spcAft>
                        <a:buNone/>
                      </a:pPr>
                      <a:r>
                        <a:rPr lang="en" sz="1600">
                          <a:latin typeface="Lato"/>
                          <a:ea typeface="Lato"/>
                          <a:cs typeface="Lato"/>
                          <a:sym typeface="Lato"/>
                        </a:rPr>
                        <a:t>Adaugarea, multiplicarea tuplurilor</a:t>
                      </a:r>
                      <a:endParaRPr sz="1600">
                        <a:latin typeface="Lato"/>
                        <a:ea typeface="Lato"/>
                        <a:cs typeface="Lato"/>
                        <a:sym typeface="Lato"/>
                      </a:endParaRPr>
                    </a:p>
                  </a:txBody>
                  <a:tcPr marL="91450" marR="91450" marT="45725" marB="45725" anchor="ctr">
                    <a:solidFill>
                      <a:srgbClr val="00C9FF"/>
                    </a:solidFill>
                  </a:tcPr>
                </a:tc>
                <a:extLst>
                  <a:ext uri="{0D108BD9-81ED-4DB2-BD59-A6C34878D82A}">
                    <a16:rowId xmlns:a16="http://schemas.microsoft.com/office/drawing/2014/main" val="10000"/>
                  </a:ext>
                </a:extLst>
              </a:tr>
            </a:tbl>
          </a:graphicData>
        </a:graphic>
      </p:graphicFrame>
      <p:sp>
        <p:nvSpPr>
          <p:cNvPr id="368" name="Google Shape;368;p32"/>
          <p:cNvSpPr/>
          <p:nvPr/>
        </p:nvSpPr>
        <p:spPr>
          <a:xfrm>
            <a:off x="541350" y="1811850"/>
            <a:ext cx="4007400" cy="580500"/>
          </a:xfrm>
          <a:prstGeom prst="rect">
            <a:avLst/>
          </a:prstGeom>
          <a:solidFill>
            <a:srgbClr val="8CB7D4"/>
          </a:solidFill>
          <a:ln w="38100"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0" lvl="0" indent="0" algn="ctr" rtl="0">
              <a:lnSpc>
                <a:spcPct val="90000"/>
              </a:lnSpc>
              <a:spcBef>
                <a:spcPts val="800"/>
              </a:spcBef>
              <a:spcAft>
                <a:spcPts val="0"/>
              </a:spcAft>
              <a:buNone/>
            </a:pPr>
            <a:r>
              <a:rPr lang="en" sz="1600">
                <a:solidFill>
                  <a:schemeClr val="lt1"/>
                </a:solidFill>
                <a:latin typeface="Calibri"/>
                <a:ea typeface="Calibri"/>
                <a:cs typeface="Calibri"/>
                <a:sym typeface="Calibri"/>
              </a:rPr>
              <a:t>Putem separa elementele unui tuplu declarand a,b,c = tuplu1</a:t>
            </a:r>
            <a:endParaRPr sz="1600">
              <a:solidFill>
                <a:schemeClr val="lt1"/>
              </a:solidFill>
            </a:endParaRPr>
          </a:p>
        </p:txBody>
      </p:sp>
      <p:sp>
        <p:nvSpPr>
          <p:cNvPr id="369" name="Google Shape;369;p32"/>
          <p:cNvSpPr txBox="1"/>
          <p:nvPr/>
        </p:nvSpPr>
        <p:spPr>
          <a:xfrm>
            <a:off x="4762650" y="1103800"/>
            <a:ext cx="3920700" cy="28014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tuplu1 = (‘a’, 2, ‘b’)</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a, b, c = tuplu1</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print(a,b,c)</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Output:</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r>
              <a:rPr lang="en" b="1">
                <a:solidFill>
                  <a:srgbClr val="124191"/>
                </a:solidFill>
                <a:latin typeface="Courier New"/>
                <a:ea typeface="Courier New"/>
                <a:cs typeface="Courier New"/>
                <a:sym typeface="Courier New"/>
              </a:rPr>
              <a:t>	‘a’, 2, ‘b’</a:t>
            </a: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
        <p:nvSpPr>
          <p:cNvPr id="370" name="Google Shape;370;p32"/>
          <p:cNvSpPr txBox="1"/>
          <p:nvPr/>
        </p:nvSpPr>
        <p:spPr>
          <a:xfrm>
            <a:off x="4762650" y="1103800"/>
            <a:ext cx="3920700" cy="28014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my_tuple = (1, 10, 100, 1000)</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print(my_tuple[0])</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print(my_tuple[-1])</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print(my_tuple[1:])</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print(my_tuple[:-2])</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for elem in my_tuple:</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    print(elem)</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
        <p:nvSpPr>
          <p:cNvPr id="371" name="Google Shape;371;p32"/>
          <p:cNvSpPr/>
          <p:nvPr/>
        </p:nvSpPr>
        <p:spPr>
          <a:xfrm>
            <a:off x="541350" y="2519900"/>
            <a:ext cx="4007400" cy="580500"/>
          </a:xfrm>
          <a:prstGeom prst="rect">
            <a:avLst/>
          </a:prstGeom>
          <a:solidFill>
            <a:srgbClr val="0095EB"/>
          </a:solidFill>
          <a:ln w="38100" cap="flat" cmpd="sng">
            <a:solidFill>
              <a:srgbClr val="1241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lt1"/>
                </a:solidFill>
                <a:latin typeface="Lato"/>
                <a:ea typeface="Lato"/>
                <a:cs typeface="Lato"/>
                <a:sym typeface="Lato"/>
              </a:rPr>
              <a:t>Extragerea elementelor din tuplu.</a:t>
            </a:r>
            <a:endParaRPr sz="1600">
              <a:solidFill>
                <a:schemeClr val="lt1"/>
              </a:solidFill>
              <a:latin typeface="Lato"/>
              <a:ea typeface="Lato"/>
              <a:cs typeface="Lato"/>
              <a:sym typeface="Lato"/>
            </a:endParaRPr>
          </a:p>
        </p:txBody>
      </p:sp>
      <p:graphicFrame>
        <p:nvGraphicFramePr>
          <p:cNvPr id="372" name="Google Shape;372;p32"/>
          <p:cNvGraphicFramePr/>
          <p:nvPr/>
        </p:nvGraphicFramePr>
        <p:xfrm>
          <a:off x="529413" y="3227957"/>
          <a:ext cx="4007400" cy="640475"/>
        </p:xfrm>
        <a:graphic>
          <a:graphicData uri="http://schemas.openxmlformats.org/drawingml/2006/table">
            <a:tbl>
              <a:tblPr firstRow="1" bandRow="1">
                <a:noFill/>
                <a:tableStyleId>{58D60FB9-F42F-4DA5-B193-D3E72101D671}</a:tableStyleId>
              </a:tblPr>
              <a:tblGrid>
                <a:gridCol w="4007400">
                  <a:extLst>
                    <a:ext uri="{9D8B030D-6E8A-4147-A177-3AD203B41FA5}">
                      <a16:colId xmlns:a16="http://schemas.microsoft.com/office/drawing/2014/main" val="20000"/>
                    </a:ext>
                  </a:extLst>
                </a:gridCol>
              </a:tblGrid>
              <a:tr h="640475">
                <a:tc>
                  <a:txBody>
                    <a:bodyPr/>
                    <a:lstStyle/>
                    <a:p>
                      <a:pPr marL="0" marR="0" lvl="0" indent="0" algn="ctr" rtl="0">
                        <a:spcBef>
                          <a:spcPts val="0"/>
                        </a:spcBef>
                        <a:spcAft>
                          <a:spcPts val="0"/>
                        </a:spcAft>
                        <a:buNone/>
                      </a:pPr>
                      <a:r>
                        <a:rPr lang="en" sz="1600">
                          <a:latin typeface="Lato"/>
                          <a:ea typeface="Lato"/>
                          <a:cs typeface="Lato"/>
                          <a:sym typeface="Lato"/>
                        </a:rPr>
                        <a:t>Adaugarea, multiplicarea tuplurilor</a:t>
                      </a:r>
                      <a:endParaRPr sz="1600">
                        <a:latin typeface="Lato"/>
                        <a:ea typeface="Lato"/>
                        <a:cs typeface="Lato"/>
                        <a:sym typeface="Lato"/>
                      </a:endParaRPr>
                    </a:p>
                  </a:txBody>
                  <a:tcPr marL="91450" marR="91450" marT="45725" marB="45725" anchor="ctr">
                    <a:lnL w="38100" cap="flat" cmpd="sng">
                      <a:solidFill>
                        <a:srgbClr val="124191"/>
                      </a:solidFill>
                      <a:prstDash val="solid"/>
                      <a:round/>
                      <a:headEnd type="none" w="sm" len="sm"/>
                      <a:tailEnd type="none" w="sm" len="sm"/>
                    </a:lnL>
                    <a:lnR w="38100" cap="flat" cmpd="sng">
                      <a:solidFill>
                        <a:srgbClr val="124191"/>
                      </a:solidFill>
                      <a:prstDash val="solid"/>
                      <a:round/>
                      <a:headEnd type="none" w="sm" len="sm"/>
                      <a:tailEnd type="none" w="sm" len="sm"/>
                    </a:lnR>
                    <a:lnT w="38100" cap="flat" cmpd="sng">
                      <a:solidFill>
                        <a:srgbClr val="124191"/>
                      </a:solidFill>
                      <a:prstDash val="solid"/>
                      <a:round/>
                      <a:headEnd type="none" w="sm" len="sm"/>
                      <a:tailEnd type="none" w="sm" len="sm"/>
                    </a:lnT>
                    <a:lnB w="38100" cap="flat" cmpd="sng">
                      <a:solidFill>
                        <a:srgbClr val="124191"/>
                      </a:solidFill>
                      <a:prstDash val="solid"/>
                      <a:round/>
                      <a:headEnd type="none" w="sm" len="sm"/>
                      <a:tailEnd type="none" w="sm" len="sm"/>
                    </a:lnB>
                    <a:solidFill>
                      <a:srgbClr val="00C9FF"/>
                    </a:solidFill>
                  </a:tcPr>
                </a:tc>
                <a:extLst>
                  <a:ext uri="{0D108BD9-81ED-4DB2-BD59-A6C34878D82A}">
                    <a16:rowId xmlns:a16="http://schemas.microsoft.com/office/drawing/2014/main" val="10000"/>
                  </a:ext>
                </a:extLst>
              </a:tr>
            </a:tbl>
          </a:graphicData>
        </a:graphic>
      </p:graphicFrame>
      <p:sp>
        <p:nvSpPr>
          <p:cNvPr id="373" name="Google Shape;373;p32"/>
          <p:cNvSpPr txBox="1"/>
          <p:nvPr/>
        </p:nvSpPr>
        <p:spPr>
          <a:xfrm>
            <a:off x="4762650" y="1103800"/>
            <a:ext cx="3920700" cy="2801400"/>
          </a:xfrm>
          <a:prstGeom prst="rect">
            <a:avLst/>
          </a:prstGeom>
          <a:solidFill>
            <a:srgbClr val="FFFFFF"/>
          </a:solidFill>
          <a:ln w="9525" cap="flat" cmpd="sng">
            <a:solidFill>
              <a:srgbClr val="12419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rgbClr val="124191"/>
              </a:solidFill>
              <a:latin typeface="Courier New"/>
              <a:ea typeface="Courier New"/>
              <a:cs typeface="Courier New"/>
              <a:sym typeface="Courier New"/>
            </a:endParaRPr>
          </a:p>
          <a:p>
            <a:pPr marL="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my_tuple = (1, 10, 100)</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t1 = my_tuple + (1000, 10000)</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t2 = my_tuple * 3</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print(len(t2))</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print(t1)</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r>
              <a:rPr lang="en" b="1">
                <a:solidFill>
                  <a:srgbClr val="124191"/>
                </a:solidFill>
                <a:latin typeface="Courier New"/>
                <a:ea typeface="Courier New"/>
                <a:cs typeface="Courier New"/>
                <a:sym typeface="Courier New"/>
              </a:rPr>
              <a:t>print(t2)</a:t>
            </a: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a:p>
            <a:pPr marL="457200" lvl="0" indent="0" algn="l" rtl="0">
              <a:spcBef>
                <a:spcPts val="0"/>
              </a:spcBef>
              <a:spcAft>
                <a:spcPts val="0"/>
              </a:spcAft>
              <a:buNone/>
            </a:pPr>
            <a:endParaRPr b="1">
              <a:solidFill>
                <a:srgbClr val="12419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Effect transition="in" filter="fade">
                                      <p:cBhvr>
                                        <p:cTn id="7" dur="1000"/>
                                        <p:tgtEl>
                                          <p:spTgt spid="366"/>
                                        </p:tgtEl>
                                      </p:cBhvr>
                                    </p:animEffect>
                                  </p:childTnLst>
                                </p:cTn>
                              </p:par>
                              <p:par>
                                <p:cTn id="8" presetID="10" presetClass="entr" presetSubtype="0" fill="hold" nodeType="withEffect">
                                  <p:stCondLst>
                                    <p:cond delay="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1000"/>
                                        <p:tgtEl>
                                          <p:spTgt spid="3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66"/>
                                        </p:tgtEl>
                                      </p:cBhvr>
                                    </p:animEffect>
                                    <p:set>
                                      <p:cBhvr>
                                        <p:cTn id="15" dur="1" fill="hold">
                                          <p:stCondLst>
                                            <p:cond delay="1000"/>
                                          </p:stCondLst>
                                        </p:cTn>
                                        <p:tgtEl>
                                          <p:spTgt spid="36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0"/>
                                        <p:tgtEl>
                                          <p:spTgt spid="365"/>
                                        </p:tgtEl>
                                      </p:cBhvr>
                                    </p:animEffect>
                                    <p:set>
                                      <p:cBhvr>
                                        <p:cTn id="18" dur="1" fill="hold">
                                          <p:stCondLst>
                                            <p:cond delay="1000"/>
                                          </p:stCondLst>
                                        </p:cTn>
                                        <p:tgtEl>
                                          <p:spTgt spid="3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8"/>
                                        </p:tgtEl>
                                        <p:attrNameLst>
                                          <p:attrName>style.visibility</p:attrName>
                                        </p:attrNameLst>
                                      </p:cBhvr>
                                      <p:to>
                                        <p:strVal val="visible"/>
                                      </p:to>
                                    </p:set>
                                    <p:animEffect transition="in" filter="fade">
                                      <p:cBhvr>
                                        <p:cTn id="23" dur="1000"/>
                                        <p:tgtEl>
                                          <p:spTgt spid="368"/>
                                        </p:tgtEl>
                                      </p:cBhvr>
                                    </p:animEffect>
                                  </p:childTnLst>
                                </p:cTn>
                              </p:par>
                              <p:par>
                                <p:cTn id="24" presetID="10" presetClass="entr" presetSubtype="0" fill="hold" nodeType="withEffect">
                                  <p:stCondLst>
                                    <p:cond delay="0"/>
                                  </p:stCondLst>
                                  <p:childTnLst>
                                    <p:set>
                                      <p:cBhvr>
                                        <p:cTn id="25" dur="1" fill="hold">
                                          <p:stCondLst>
                                            <p:cond delay="0"/>
                                          </p:stCondLst>
                                        </p:cTn>
                                        <p:tgtEl>
                                          <p:spTgt spid="369"/>
                                        </p:tgtEl>
                                        <p:attrNameLst>
                                          <p:attrName>style.visibility</p:attrName>
                                        </p:attrNameLst>
                                      </p:cBhvr>
                                      <p:to>
                                        <p:strVal val="visible"/>
                                      </p:to>
                                    </p:set>
                                    <p:animEffect transition="in" filter="fade">
                                      <p:cBhvr>
                                        <p:cTn id="26" dur="1000"/>
                                        <p:tgtEl>
                                          <p:spTgt spid="36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68"/>
                                        </p:tgtEl>
                                      </p:cBhvr>
                                    </p:animEffect>
                                    <p:set>
                                      <p:cBhvr>
                                        <p:cTn id="31" dur="1" fill="hold">
                                          <p:stCondLst>
                                            <p:cond delay="1000"/>
                                          </p:stCondLst>
                                        </p:cTn>
                                        <p:tgtEl>
                                          <p:spTgt spid="36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369"/>
                                        </p:tgtEl>
                                      </p:cBhvr>
                                    </p:animEffect>
                                    <p:set>
                                      <p:cBhvr>
                                        <p:cTn id="34" dur="1" fill="hold">
                                          <p:stCondLst>
                                            <p:cond delay="1000"/>
                                          </p:stCondLst>
                                        </p:cTn>
                                        <p:tgtEl>
                                          <p:spTgt spid="36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1"/>
                                        </p:tgtEl>
                                        <p:attrNameLst>
                                          <p:attrName>style.visibility</p:attrName>
                                        </p:attrNameLst>
                                      </p:cBhvr>
                                      <p:to>
                                        <p:strVal val="visible"/>
                                      </p:to>
                                    </p:set>
                                    <p:animEffect transition="in" filter="fade">
                                      <p:cBhvr>
                                        <p:cTn id="39" dur="1100"/>
                                        <p:tgtEl>
                                          <p:spTgt spid="371"/>
                                        </p:tgtEl>
                                      </p:cBhvr>
                                    </p:animEffect>
                                  </p:childTnLst>
                                </p:cTn>
                              </p:par>
                              <p:par>
                                <p:cTn id="40" presetID="10" presetClass="entr" presetSubtype="0" fill="hold" nodeType="withEffect">
                                  <p:stCondLst>
                                    <p:cond delay="0"/>
                                  </p:stCondLst>
                                  <p:childTnLst>
                                    <p:set>
                                      <p:cBhvr>
                                        <p:cTn id="41" dur="1" fill="hold">
                                          <p:stCondLst>
                                            <p:cond delay="0"/>
                                          </p:stCondLst>
                                        </p:cTn>
                                        <p:tgtEl>
                                          <p:spTgt spid="370"/>
                                        </p:tgtEl>
                                        <p:attrNameLst>
                                          <p:attrName>style.visibility</p:attrName>
                                        </p:attrNameLst>
                                      </p:cBhvr>
                                      <p:to>
                                        <p:strVal val="visible"/>
                                      </p:to>
                                    </p:set>
                                    <p:animEffect transition="in" filter="fade">
                                      <p:cBhvr>
                                        <p:cTn id="42" dur="1000"/>
                                        <p:tgtEl>
                                          <p:spTgt spid="37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0"/>
                                        <p:tgtEl>
                                          <p:spTgt spid="371"/>
                                        </p:tgtEl>
                                      </p:cBhvr>
                                    </p:animEffect>
                                    <p:set>
                                      <p:cBhvr>
                                        <p:cTn id="47" dur="1" fill="hold">
                                          <p:stCondLst>
                                            <p:cond delay="1000"/>
                                          </p:stCondLst>
                                        </p:cTn>
                                        <p:tgtEl>
                                          <p:spTgt spid="37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1000"/>
                                        <p:tgtEl>
                                          <p:spTgt spid="370"/>
                                        </p:tgtEl>
                                      </p:cBhvr>
                                    </p:animEffect>
                                    <p:set>
                                      <p:cBhvr>
                                        <p:cTn id="50" dur="1" fill="hold">
                                          <p:stCondLst>
                                            <p:cond delay="1000"/>
                                          </p:stCondLst>
                                        </p:cTn>
                                        <p:tgtEl>
                                          <p:spTgt spid="37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72"/>
                                        </p:tgtEl>
                                        <p:attrNameLst>
                                          <p:attrName>style.visibility</p:attrName>
                                        </p:attrNameLst>
                                      </p:cBhvr>
                                      <p:to>
                                        <p:strVal val="visible"/>
                                      </p:to>
                                    </p:set>
                                    <p:animEffect transition="in" filter="fade">
                                      <p:cBhvr>
                                        <p:cTn id="55" dur="1000"/>
                                        <p:tgtEl>
                                          <p:spTgt spid="372"/>
                                        </p:tgtEl>
                                      </p:cBhvr>
                                    </p:animEffect>
                                  </p:childTnLst>
                                </p:cTn>
                              </p:par>
                              <p:par>
                                <p:cTn id="56" presetID="10" presetClass="entr" presetSubtype="0" fill="hold" nodeType="withEffect">
                                  <p:stCondLst>
                                    <p:cond delay="0"/>
                                  </p:stCondLst>
                                  <p:childTnLst>
                                    <p:set>
                                      <p:cBhvr>
                                        <p:cTn id="57" dur="1" fill="hold">
                                          <p:stCondLst>
                                            <p:cond delay="0"/>
                                          </p:stCondLst>
                                        </p:cTn>
                                        <p:tgtEl>
                                          <p:spTgt spid="373"/>
                                        </p:tgtEl>
                                        <p:attrNameLst>
                                          <p:attrName>style.visibility</p:attrName>
                                        </p:attrNameLst>
                                      </p:cBhvr>
                                      <p:to>
                                        <p:strVal val="visible"/>
                                      </p:to>
                                    </p:set>
                                    <p:animEffect transition="in" filter="fade">
                                      <p:cBhvr>
                                        <p:cTn id="58"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3"/>
          <p:cNvSpPr txBox="1"/>
          <p:nvPr/>
        </p:nvSpPr>
        <p:spPr>
          <a:xfrm>
            <a:off x="340653" y="3191807"/>
            <a:ext cx="8462700" cy="608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500">
                <a:solidFill>
                  <a:srgbClr val="124191"/>
                </a:solidFill>
                <a:latin typeface="Lato"/>
                <a:ea typeface="Lato"/>
                <a:cs typeface="Lato"/>
                <a:sym typeface="Lato"/>
              </a:rPr>
              <a:t>4.3:	Dictionare</a:t>
            </a:r>
            <a:endParaRPr sz="600"/>
          </a:p>
        </p:txBody>
      </p:sp>
      <p:sp>
        <p:nvSpPr>
          <p:cNvPr id="380" name="Google Shape;380;p33"/>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81" name="Google Shape;381;p33"/>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82" name="Google Shape;382;p33"/>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383" name="Google Shape;383;p33"/>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384" name="Google Shape;384;p33"/>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pentru fiecare subcapitol.</a:t>
            </a:r>
            <a:endParaRPr sz="1100"/>
          </a:p>
        </p:txBody>
      </p:sp>
      <p:sp>
        <p:nvSpPr>
          <p:cNvPr id="385" name="Google Shape;385;p33"/>
          <p:cNvSpPr txBox="1"/>
          <p:nvPr/>
        </p:nvSpPr>
        <p:spPr>
          <a:xfrm>
            <a:off x="340653" y="4077669"/>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Instructor materials</a:t>
            </a:r>
            <a:endParaRPr sz="1100"/>
          </a:p>
        </p:txBody>
      </p:sp>
      <p:pic>
        <p:nvPicPr>
          <p:cNvPr id="386" name="Google Shape;386;p33"/>
          <p:cNvPicPr preferRelativeResize="0"/>
          <p:nvPr/>
        </p:nvPicPr>
        <p:blipFill rotWithShape="1">
          <a:blip r:embed="rId3">
            <a:alphaModFix/>
          </a:blip>
          <a:srcRect/>
          <a:stretch/>
        </p:blipFill>
        <p:spPr>
          <a:xfrm>
            <a:off x="-1" y="0"/>
            <a:ext cx="9144002" cy="2751269"/>
          </a:xfrm>
          <a:prstGeom prst="rect">
            <a:avLst/>
          </a:prstGeom>
          <a:noFill/>
          <a:ln>
            <a:noFill/>
          </a:ln>
        </p:spPr>
      </p:pic>
      <p:pic>
        <p:nvPicPr>
          <p:cNvPr id="387" name="Google Shape;387;p33"/>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388" name="Google Shape;388;p33"/>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389" name="Google Shape;389;p33"/>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a:stretch/>
        </p:blipFill>
        <p:spPr>
          <a:xfrm>
            <a:off x="-1" y="0"/>
            <a:ext cx="9144001" cy="2757195"/>
          </a:xfrm>
          <a:prstGeom prst="rect">
            <a:avLst/>
          </a:prstGeom>
          <a:noFill/>
          <a:ln>
            <a:noFill/>
          </a:ln>
        </p:spPr>
      </p:pic>
      <p:sp>
        <p:nvSpPr>
          <p:cNvPr id="75" name="Google Shape;75;p16"/>
          <p:cNvSpPr txBox="1"/>
          <p:nvPr/>
        </p:nvSpPr>
        <p:spPr>
          <a:xfrm>
            <a:off x="340606" y="3109819"/>
            <a:ext cx="84627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700">
                <a:solidFill>
                  <a:srgbClr val="124191"/>
                </a:solidFill>
                <a:latin typeface="Lato"/>
                <a:ea typeface="Lato"/>
                <a:cs typeface="Lato"/>
                <a:sym typeface="Lato"/>
              </a:rPr>
              <a:t>Chapter 4: Functions, tuples, dictionaries, data-processing</a:t>
            </a:r>
            <a:endParaRPr sz="300"/>
          </a:p>
        </p:txBody>
      </p:sp>
      <p:sp>
        <p:nvSpPr>
          <p:cNvPr id="76" name="Google Shape;76;p16"/>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77" name="Google Shape;77;p16"/>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78" name="Google Shape;78;p16"/>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79" name="Google Shape;79;p16"/>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80" name="Google Shape;80;p16"/>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2 din fiecare capitol.</a:t>
            </a:r>
            <a:endParaRPr sz="1100"/>
          </a:p>
        </p:txBody>
      </p:sp>
      <p:sp>
        <p:nvSpPr>
          <p:cNvPr id="81" name="Google Shape;81;p16"/>
          <p:cNvSpPr txBox="1"/>
          <p:nvPr/>
        </p:nvSpPr>
        <p:spPr>
          <a:xfrm>
            <a:off x="340606" y="4005292"/>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Instructor materials</a:t>
            </a:r>
            <a:endParaRPr sz="1100"/>
          </a:p>
        </p:txBody>
      </p:sp>
      <p:pic>
        <p:nvPicPr>
          <p:cNvPr id="82" name="Google Shape;82;p16"/>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83" name="Google Shape;83;p16"/>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84" name="Google Shape;84;p16"/>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4"/>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4.3 Dictionare</a:t>
            </a:r>
            <a:endParaRPr sz="1100"/>
          </a:p>
        </p:txBody>
      </p:sp>
      <p:sp>
        <p:nvSpPr>
          <p:cNvPr id="396" name="Google Shape;396;p34"/>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Ce este un dictionar in Python?</a:t>
            </a:r>
            <a:endParaRPr sz="1800">
              <a:solidFill>
                <a:srgbClr val="4A4A4A"/>
              </a:solidFill>
              <a:latin typeface="Lato"/>
              <a:ea typeface="Lato"/>
              <a:cs typeface="Lato"/>
              <a:sym typeface="Lato"/>
            </a:endParaRPr>
          </a:p>
        </p:txBody>
      </p:sp>
      <p:sp>
        <p:nvSpPr>
          <p:cNvPr id="397" name="Google Shape;397;p34"/>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398" name="Google Shape;398;p34"/>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399" name="Google Shape;399;p34"/>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00" name="Google Shape;400;p34"/>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01" name="Google Shape;401;p34"/>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sp>
        <p:nvSpPr>
          <p:cNvPr id="402" name="Google Shape;402;p34"/>
          <p:cNvSpPr/>
          <p:nvPr/>
        </p:nvSpPr>
        <p:spPr>
          <a:xfrm>
            <a:off x="377036" y="1054289"/>
            <a:ext cx="3944400" cy="3147900"/>
          </a:xfrm>
          <a:prstGeom prst="rect">
            <a:avLst/>
          </a:prstGeom>
          <a:solidFill>
            <a:srgbClr val="124191"/>
          </a:solidFill>
          <a:ln>
            <a:noFill/>
          </a:ln>
        </p:spPr>
        <p:txBody>
          <a:bodyPr spcFirstLastPara="1" wrap="square" lIns="68575" tIns="34275" rIns="68575" bIns="34275" anchor="ctr" anchorCtr="0">
            <a:noAutofit/>
          </a:bodyPr>
          <a:lstStyle/>
          <a:p>
            <a:pPr marL="342900" marR="0" lvl="1" indent="0" algn="l" rtl="0">
              <a:spcBef>
                <a:spcPts val="0"/>
              </a:spcBef>
              <a:spcAft>
                <a:spcPts val="0"/>
              </a:spcAft>
              <a:buNone/>
            </a:pPr>
            <a:r>
              <a:rPr lang="en" sz="1800">
                <a:solidFill>
                  <a:srgbClr val="00C9FF"/>
                </a:solidFill>
                <a:latin typeface="Lato"/>
                <a:ea typeface="Lato"/>
                <a:cs typeface="Lato"/>
                <a:sym typeface="Lato"/>
              </a:rPr>
              <a:t>Dictionarele </a:t>
            </a:r>
            <a:r>
              <a:rPr lang="en" sz="1200">
                <a:solidFill>
                  <a:schemeClr val="lt1"/>
                </a:solidFill>
                <a:latin typeface="Lato"/>
                <a:ea typeface="Lato"/>
                <a:cs typeface="Lato"/>
                <a:sym typeface="Lato"/>
              </a:rPr>
              <a:t>sunt similare listelor, dar </a:t>
            </a:r>
            <a:r>
              <a:rPr lang="en" sz="1800">
                <a:solidFill>
                  <a:srgbClr val="00C9FF"/>
                </a:solidFill>
                <a:latin typeface="Lato"/>
                <a:ea typeface="Lato"/>
                <a:cs typeface="Lato"/>
                <a:sym typeface="Lato"/>
              </a:rPr>
              <a:t> ordinea nu conteaza. </a:t>
            </a:r>
            <a:endParaRPr sz="1800">
              <a:solidFill>
                <a:srgbClr val="00C9FF"/>
              </a:solidFill>
              <a:latin typeface="Lato"/>
              <a:ea typeface="Lato"/>
              <a:cs typeface="Lato"/>
              <a:sym typeface="Lato"/>
            </a:endParaRPr>
          </a:p>
          <a:p>
            <a:pPr marL="0" marR="0" lvl="1" indent="457200" algn="l" rtl="0">
              <a:spcBef>
                <a:spcPts val="0"/>
              </a:spcBef>
              <a:spcAft>
                <a:spcPts val="0"/>
              </a:spcAft>
              <a:buNone/>
            </a:pPr>
            <a:endParaRPr sz="1800">
              <a:solidFill>
                <a:srgbClr val="00C9FF"/>
              </a:solidFill>
              <a:latin typeface="Lato"/>
              <a:ea typeface="Lato"/>
              <a:cs typeface="Lato"/>
              <a:sym typeface="Lato"/>
            </a:endParaRPr>
          </a:p>
        </p:txBody>
      </p:sp>
      <p:pic>
        <p:nvPicPr>
          <p:cNvPr id="403" name="Google Shape;403;p34"/>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404" name="Google Shape;404;p34"/>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405" name="Google Shape;405;p34"/>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406" name="Google Shape;406;p34"/>
          <p:cNvSpPr/>
          <p:nvPr/>
        </p:nvSpPr>
        <p:spPr>
          <a:xfrm>
            <a:off x="4632350" y="1054300"/>
            <a:ext cx="3944400" cy="3147900"/>
          </a:xfrm>
          <a:prstGeom prst="rect">
            <a:avLst/>
          </a:prstGeom>
          <a:solidFill>
            <a:srgbClr val="0095EB"/>
          </a:solidFill>
          <a:ln>
            <a:noFill/>
          </a:ln>
        </p:spPr>
        <p:txBody>
          <a:bodyPr spcFirstLastPara="1" wrap="square" lIns="68575" tIns="34275" rIns="68575" bIns="34275" anchor="ctr" anchorCtr="0">
            <a:noAutofit/>
          </a:bodyPr>
          <a:lstStyle/>
          <a:p>
            <a:pPr marL="342900" marR="0" lvl="0" indent="0" algn="l" rtl="0">
              <a:spcBef>
                <a:spcPts val="0"/>
              </a:spcBef>
              <a:spcAft>
                <a:spcPts val="0"/>
              </a:spcAft>
              <a:buSzPts val="1100"/>
              <a:buNone/>
            </a:pPr>
            <a:r>
              <a:rPr lang="en" sz="1500">
                <a:solidFill>
                  <a:srgbClr val="FFFFFF"/>
                </a:solidFill>
                <a:latin typeface="Courier New"/>
                <a:ea typeface="Courier New"/>
                <a:cs typeface="Courier New"/>
                <a:sym typeface="Courier New"/>
              </a:rPr>
              <a:t>dict1 = {</a:t>
            </a:r>
            <a:endParaRPr sz="1500">
              <a:solidFill>
                <a:srgbClr val="FFFFFF"/>
              </a:solidFill>
              <a:latin typeface="Courier New"/>
              <a:ea typeface="Courier New"/>
              <a:cs typeface="Courier New"/>
              <a:sym typeface="Courier New"/>
            </a:endParaRPr>
          </a:p>
          <a:p>
            <a:pPr marL="342900" marR="0" lvl="0" indent="0" algn="l" rtl="0">
              <a:spcBef>
                <a:spcPts val="0"/>
              </a:spcBef>
              <a:spcAft>
                <a:spcPts val="0"/>
              </a:spcAft>
              <a:buSzPts val="1100"/>
              <a:buNone/>
            </a:pPr>
            <a:r>
              <a:rPr lang="en" sz="1500">
                <a:solidFill>
                  <a:srgbClr val="FFFFFF"/>
                </a:solidFill>
                <a:latin typeface="Courier New"/>
                <a:ea typeface="Courier New"/>
                <a:cs typeface="Courier New"/>
                <a:sym typeface="Courier New"/>
              </a:rPr>
              <a:t>    ‘produs’: ‘masa’,</a:t>
            </a:r>
            <a:endParaRPr sz="1500">
              <a:solidFill>
                <a:srgbClr val="FFFFFF"/>
              </a:solidFill>
              <a:latin typeface="Courier New"/>
              <a:ea typeface="Courier New"/>
              <a:cs typeface="Courier New"/>
              <a:sym typeface="Courier New"/>
            </a:endParaRPr>
          </a:p>
          <a:p>
            <a:pPr marL="342900" marR="0" lvl="0" indent="0" algn="l" rtl="0">
              <a:spcBef>
                <a:spcPts val="0"/>
              </a:spcBef>
              <a:spcAft>
                <a:spcPts val="0"/>
              </a:spcAft>
              <a:buSzPts val="1100"/>
              <a:buNone/>
            </a:pPr>
            <a:r>
              <a:rPr lang="en" sz="1500">
                <a:solidFill>
                  <a:srgbClr val="FFFFFF"/>
                </a:solidFill>
                <a:latin typeface="Courier New"/>
                <a:ea typeface="Courier New"/>
                <a:cs typeface="Courier New"/>
                <a:sym typeface="Courier New"/>
              </a:rPr>
              <a:t>    ‘pret’: 125,</a:t>
            </a:r>
            <a:endParaRPr sz="1500">
              <a:solidFill>
                <a:srgbClr val="FFFFFF"/>
              </a:solidFill>
              <a:latin typeface="Courier New"/>
              <a:ea typeface="Courier New"/>
              <a:cs typeface="Courier New"/>
              <a:sym typeface="Courier New"/>
            </a:endParaRPr>
          </a:p>
          <a:p>
            <a:pPr marL="342900" marR="0" lvl="0" indent="0" algn="l" rtl="0">
              <a:spcBef>
                <a:spcPts val="0"/>
              </a:spcBef>
              <a:spcAft>
                <a:spcPts val="0"/>
              </a:spcAft>
              <a:buSzPts val="1100"/>
              <a:buNone/>
            </a:pPr>
            <a:r>
              <a:rPr lang="en" sz="1500">
                <a:solidFill>
                  <a:srgbClr val="FFFFFF"/>
                </a:solidFill>
                <a:latin typeface="Courier New"/>
                <a:ea typeface="Courier New"/>
                <a:cs typeface="Courier New"/>
                <a:sym typeface="Courier New"/>
              </a:rPr>
              <a:t>    ‘disponibil’: True</a:t>
            </a:r>
            <a:endParaRPr sz="1500">
              <a:solidFill>
                <a:srgbClr val="FFFFFF"/>
              </a:solidFill>
              <a:latin typeface="Courier New"/>
              <a:ea typeface="Courier New"/>
              <a:cs typeface="Courier New"/>
              <a:sym typeface="Courier New"/>
            </a:endParaRPr>
          </a:p>
          <a:p>
            <a:pPr marL="342900" marR="0" lvl="0" indent="0" algn="l" rtl="0">
              <a:spcBef>
                <a:spcPts val="0"/>
              </a:spcBef>
              <a:spcAft>
                <a:spcPts val="0"/>
              </a:spcAft>
              <a:buSzPts val="1100"/>
              <a:buNone/>
            </a:pPr>
            <a:r>
              <a:rPr lang="en" sz="1500">
                <a:solidFill>
                  <a:srgbClr val="FFFFFF"/>
                </a:solidFill>
                <a:latin typeface="Courier New"/>
                <a:ea typeface="Courier New"/>
                <a:cs typeface="Courier New"/>
                <a:sym typeface="Courier New"/>
              </a:rPr>
              <a:t> }</a:t>
            </a: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4.3 Dictionare</a:t>
            </a:r>
            <a:endParaRPr sz="1100"/>
          </a:p>
        </p:txBody>
      </p:sp>
      <p:sp>
        <p:nvSpPr>
          <p:cNvPr id="413" name="Google Shape;413;p35"/>
          <p:cNvSpPr txBox="1"/>
          <p:nvPr/>
        </p:nvSpPr>
        <p:spPr>
          <a:xfrm>
            <a:off x="376286" y="496908"/>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Ce putem face cu dictionarele?</a:t>
            </a:r>
            <a:endParaRPr sz="1800">
              <a:solidFill>
                <a:srgbClr val="4A4A4A"/>
              </a:solidFill>
              <a:latin typeface="Lato"/>
              <a:ea typeface="Lato"/>
              <a:cs typeface="Lato"/>
              <a:sym typeface="Lato"/>
            </a:endParaRPr>
          </a:p>
        </p:txBody>
      </p:sp>
      <p:sp>
        <p:nvSpPr>
          <p:cNvPr id="414" name="Google Shape;414;p35"/>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15" name="Google Shape;415;p35"/>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16" name="Google Shape;416;p35"/>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17" name="Google Shape;417;p35"/>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18" name="Google Shape;418;p35"/>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419" name="Google Shape;419;p35"/>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420" name="Google Shape;420;p35"/>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421" name="Google Shape;421;p35"/>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graphicFrame>
        <p:nvGraphicFramePr>
          <p:cNvPr id="422" name="Google Shape;422;p35"/>
          <p:cNvGraphicFramePr/>
          <p:nvPr>
            <p:extLst>
              <p:ext uri="{D42A27DB-BD31-4B8C-83A1-F6EECF244321}">
                <p14:modId xmlns:p14="http://schemas.microsoft.com/office/powerpoint/2010/main" val="3391783987"/>
              </p:ext>
            </p:extLst>
          </p:nvPr>
        </p:nvGraphicFramePr>
        <p:xfrm>
          <a:off x="412764" y="843110"/>
          <a:ext cx="8383200" cy="3616970"/>
        </p:xfrm>
        <a:graphic>
          <a:graphicData uri="http://schemas.openxmlformats.org/drawingml/2006/table">
            <a:tbl>
              <a:tblPr firstRow="1" bandRow="1">
                <a:solidFill>
                  <a:srgbClr val="124191"/>
                </a:solidFill>
                <a:tableStyleId>{58D60FB9-F42F-4DA5-B193-D3E72101D671}</a:tableStyleId>
              </a:tblPr>
              <a:tblGrid>
                <a:gridCol w="2794400">
                  <a:extLst>
                    <a:ext uri="{9D8B030D-6E8A-4147-A177-3AD203B41FA5}">
                      <a16:colId xmlns:a16="http://schemas.microsoft.com/office/drawing/2014/main" val="20000"/>
                    </a:ext>
                  </a:extLst>
                </a:gridCol>
                <a:gridCol w="2260825">
                  <a:extLst>
                    <a:ext uri="{9D8B030D-6E8A-4147-A177-3AD203B41FA5}">
                      <a16:colId xmlns:a16="http://schemas.microsoft.com/office/drawing/2014/main" val="20001"/>
                    </a:ext>
                  </a:extLst>
                </a:gridCol>
                <a:gridCol w="3327975">
                  <a:extLst>
                    <a:ext uri="{9D8B030D-6E8A-4147-A177-3AD203B41FA5}">
                      <a16:colId xmlns:a16="http://schemas.microsoft.com/office/drawing/2014/main" val="20002"/>
                    </a:ext>
                  </a:extLst>
                </a:gridCol>
              </a:tblGrid>
              <a:tr h="321050">
                <a:tc>
                  <a:txBody>
                    <a:bodyPr/>
                    <a:lstStyle/>
                    <a:p>
                      <a:pPr marL="0" marR="0" lvl="0" indent="0" algn="ctr" rtl="0">
                        <a:spcBef>
                          <a:spcPts val="0"/>
                        </a:spcBef>
                        <a:spcAft>
                          <a:spcPts val="0"/>
                        </a:spcAft>
                        <a:buNone/>
                      </a:pPr>
                      <a:r>
                        <a:rPr lang="en">
                          <a:solidFill>
                            <a:schemeClr val="lt1"/>
                          </a:solidFill>
                        </a:rPr>
                        <a:t>Actiune</a:t>
                      </a:r>
                      <a:endParaRPr>
                        <a:solidFill>
                          <a:schemeClr val="lt1"/>
                        </a:solidFill>
                      </a:endParaRPr>
                    </a:p>
                  </a:txBody>
                  <a:tcPr marL="91450" marR="91450" marT="45725" marB="45725" anchor="ctr">
                    <a:solidFill>
                      <a:srgbClr val="124191"/>
                    </a:solidFill>
                  </a:tcPr>
                </a:tc>
                <a:tc>
                  <a:txBody>
                    <a:bodyPr/>
                    <a:lstStyle/>
                    <a:p>
                      <a:pPr marL="0" marR="0" lvl="0" indent="0" algn="l" rtl="0">
                        <a:lnSpc>
                          <a:spcPct val="100000"/>
                        </a:lnSpc>
                        <a:spcBef>
                          <a:spcPts val="0"/>
                        </a:spcBef>
                        <a:spcAft>
                          <a:spcPts val="0"/>
                        </a:spcAft>
                        <a:buClr>
                          <a:srgbClr val="124191"/>
                        </a:buClr>
                        <a:buSzPts val="1200"/>
                        <a:buFont typeface="Lato"/>
                        <a:buNone/>
                      </a:pPr>
                      <a:r>
                        <a:rPr lang="en" sz="1200" b="0">
                          <a:solidFill>
                            <a:schemeClr val="lt1"/>
                          </a:solidFill>
                          <a:latin typeface="Lato"/>
                          <a:ea typeface="Lato"/>
                          <a:cs typeface="Lato"/>
                          <a:sym typeface="Lato"/>
                        </a:rPr>
                        <a:t>Exemplu</a:t>
                      </a:r>
                      <a:endParaRPr sz="1200" b="0">
                        <a:solidFill>
                          <a:schemeClr val="lt1"/>
                        </a:solidFill>
                        <a:latin typeface="Lato"/>
                        <a:ea typeface="Lato"/>
                        <a:cs typeface="Lato"/>
                        <a:sym typeface="Lato"/>
                      </a:endParaRPr>
                    </a:p>
                  </a:txBody>
                  <a:tcPr marL="91450" marR="91450" marT="45725" marB="45725" anchor="ctr">
                    <a:solidFill>
                      <a:srgbClr val="124191"/>
                    </a:solidFill>
                  </a:tcPr>
                </a:tc>
                <a:tc>
                  <a:txBody>
                    <a:bodyPr/>
                    <a:lstStyle/>
                    <a:p>
                      <a:pPr marL="0" marR="0" lvl="0" indent="0" algn="l" rtl="0">
                        <a:lnSpc>
                          <a:spcPct val="100000"/>
                        </a:lnSpc>
                        <a:spcBef>
                          <a:spcPts val="0"/>
                        </a:spcBef>
                        <a:spcAft>
                          <a:spcPts val="0"/>
                        </a:spcAft>
                        <a:buNone/>
                      </a:pPr>
                      <a:r>
                        <a:rPr lang="en" sz="1200" b="0">
                          <a:solidFill>
                            <a:schemeClr val="lt1"/>
                          </a:solidFill>
                          <a:latin typeface="Lato"/>
                          <a:ea typeface="Lato"/>
                          <a:cs typeface="Lato"/>
                          <a:sym typeface="Lato"/>
                        </a:rPr>
                        <a:t>Output</a:t>
                      </a:r>
                      <a:endParaRPr sz="1200" b="0">
                        <a:solidFill>
                          <a:schemeClr val="lt1"/>
                        </a:solidFill>
                        <a:latin typeface="Lato"/>
                        <a:ea typeface="Lato"/>
                        <a:cs typeface="Lato"/>
                        <a:sym typeface="Lato"/>
                      </a:endParaRPr>
                    </a:p>
                  </a:txBody>
                  <a:tcPr marL="91450" marR="91450" marT="45725" marB="45725" anchor="ctr">
                    <a:solidFill>
                      <a:srgbClr val="124191"/>
                    </a:solidFill>
                  </a:tcPr>
                </a:tc>
                <a:extLst>
                  <a:ext uri="{0D108BD9-81ED-4DB2-BD59-A6C34878D82A}">
                    <a16:rowId xmlns:a16="http://schemas.microsoft.com/office/drawing/2014/main" val="10000"/>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Extragerea valorilor asociate unei chei</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dict1[‘produs’]</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‘masa’</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1"/>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Adaugarea unei chei + valoare</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dict1[‘stoc’] = 56</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2"/>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Stergerea unei chei</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del </a:t>
                      </a:r>
                      <a:r>
                        <a:rPr lang="en" sz="1200">
                          <a:solidFill>
                            <a:srgbClr val="124191"/>
                          </a:solidFill>
                          <a:latin typeface="Courier New"/>
                          <a:ea typeface="Courier New"/>
                          <a:cs typeface="Courier New"/>
                        </a:rPr>
                        <a:t>dict1[‘stoc’]</a:t>
                      </a:r>
                      <a:endParaRPr lang="en"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3"/>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Verificarea existentei unei chei in dictionar</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‘stoc’ in dict1</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False</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4"/>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Extragerea cheilor din dictionar</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dict1.keys()</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dict_keys(['produs', 'pret', 'disponibil'])</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5"/>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Extragerea valorilor</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dict1.values()</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dict_values(['masa', 125, True])</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6"/>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Extragerea itemelor din dictionar</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dict1.items()</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dict_items([('produs', 'masa'), ('pret', 125), ('disponibil', True)])</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7"/>
                  </a:ext>
                </a:extLst>
              </a:tr>
              <a:tr h="32105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Update la dictionar cu cheile altui dictionar</a:t>
                      </a:r>
                      <a:endParaRPr sz="1200">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dict1.update(dict2)</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tc>
                  <a:txBody>
                    <a:bodyPr/>
                    <a:lstStyle/>
                    <a:p>
                      <a:pPr marL="0" marR="0" lvl="0" indent="0" algn="l" rtl="0">
                        <a:spcBef>
                          <a:spcPts val="0"/>
                        </a:spcBef>
                        <a:spcAft>
                          <a:spcPts val="0"/>
                        </a:spcAft>
                        <a:buNone/>
                      </a:pPr>
                      <a:r>
                        <a:rPr lang="en" sz="1200">
                          <a:solidFill>
                            <a:srgbClr val="124191"/>
                          </a:solidFill>
                          <a:latin typeface="Courier New"/>
                          <a:ea typeface="Courier New"/>
                          <a:cs typeface="Courier New"/>
                          <a:sym typeface="Courier New"/>
                        </a:rPr>
                        <a:t>{'produs': 'scaun', 'pret': 125, 'disponibil': True, 'stoc': 56}</a:t>
                      </a:r>
                      <a:endParaRPr sz="1200">
                        <a:solidFill>
                          <a:srgbClr val="124191"/>
                        </a:solidFill>
                        <a:latin typeface="Courier New"/>
                        <a:ea typeface="Courier New"/>
                        <a:cs typeface="Courier New"/>
                        <a:sym typeface="Courier New"/>
                      </a:endParaRPr>
                    </a:p>
                  </a:txBody>
                  <a:tcPr marL="91450" marR="91450" marT="45725" marB="45725" anchor="ctr">
                    <a:solidFill>
                      <a:srgbClr val="CBEB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p:nvPr/>
        </p:nvSpPr>
        <p:spPr>
          <a:xfrm>
            <a:off x="340653" y="3191807"/>
            <a:ext cx="8462700" cy="608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500">
                <a:solidFill>
                  <a:srgbClr val="124191"/>
                </a:solidFill>
                <a:latin typeface="Lato"/>
                <a:ea typeface="Lato"/>
                <a:cs typeface="Lato"/>
                <a:sym typeface="Lato"/>
              </a:rPr>
              <a:t>4.4:	Exceptii</a:t>
            </a:r>
            <a:endParaRPr sz="600"/>
          </a:p>
        </p:txBody>
      </p:sp>
      <p:sp>
        <p:nvSpPr>
          <p:cNvPr id="429" name="Google Shape;429;p36"/>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30" name="Google Shape;430;p36"/>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31" name="Google Shape;431;p36"/>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32" name="Google Shape;432;p36"/>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33" name="Google Shape;433;p36"/>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pentru fiecare subcapitol.</a:t>
            </a:r>
            <a:endParaRPr sz="1100"/>
          </a:p>
        </p:txBody>
      </p:sp>
      <p:sp>
        <p:nvSpPr>
          <p:cNvPr id="434" name="Google Shape;434;p36"/>
          <p:cNvSpPr txBox="1"/>
          <p:nvPr/>
        </p:nvSpPr>
        <p:spPr>
          <a:xfrm>
            <a:off x="340653" y="4077669"/>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Instructor materials</a:t>
            </a:r>
            <a:endParaRPr sz="1100"/>
          </a:p>
        </p:txBody>
      </p:sp>
      <p:pic>
        <p:nvPicPr>
          <p:cNvPr id="435" name="Google Shape;435;p36"/>
          <p:cNvPicPr preferRelativeResize="0"/>
          <p:nvPr/>
        </p:nvPicPr>
        <p:blipFill rotWithShape="1">
          <a:blip r:embed="rId3">
            <a:alphaModFix/>
          </a:blip>
          <a:srcRect/>
          <a:stretch/>
        </p:blipFill>
        <p:spPr>
          <a:xfrm>
            <a:off x="-1" y="0"/>
            <a:ext cx="9144002" cy="2751269"/>
          </a:xfrm>
          <a:prstGeom prst="rect">
            <a:avLst/>
          </a:prstGeom>
          <a:noFill/>
          <a:ln>
            <a:noFill/>
          </a:ln>
        </p:spPr>
      </p:pic>
      <p:pic>
        <p:nvPicPr>
          <p:cNvPr id="436" name="Google Shape;436;p36"/>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437" name="Google Shape;437;p36"/>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438" name="Google Shape;438;p36"/>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5.3 Tratarea exceptiilor</a:t>
            </a:r>
            <a:endParaRPr sz="1100"/>
          </a:p>
        </p:txBody>
      </p:sp>
      <p:sp>
        <p:nvSpPr>
          <p:cNvPr id="445" name="Google Shape;445;p37"/>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Exceptiile</a:t>
            </a:r>
            <a:endParaRPr sz="1800">
              <a:solidFill>
                <a:srgbClr val="4A4A4A"/>
              </a:solidFill>
              <a:latin typeface="Lato"/>
              <a:ea typeface="Lato"/>
              <a:cs typeface="Lato"/>
              <a:sym typeface="Lato"/>
            </a:endParaRPr>
          </a:p>
        </p:txBody>
      </p:sp>
      <p:sp>
        <p:nvSpPr>
          <p:cNvPr id="446" name="Google Shape;446;p37"/>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47" name="Google Shape;447;p37"/>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48" name="Google Shape;448;p37"/>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49" name="Google Shape;449;p37"/>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50" name="Google Shape;450;p37"/>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sp>
        <p:nvSpPr>
          <p:cNvPr id="451" name="Google Shape;451;p37"/>
          <p:cNvSpPr/>
          <p:nvPr/>
        </p:nvSpPr>
        <p:spPr>
          <a:xfrm>
            <a:off x="377025" y="1054301"/>
            <a:ext cx="3944400" cy="3379200"/>
          </a:xfrm>
          <a:prstGeom prst="rect">
            <a:avLst/>
          </a:prstGeom>
          <a:solidFill>
            <a:srgbClr val="124191"/>
          </a:solidFill>
          <a:ln>
            <a:noFill/>
          </a:ln>
        </p:spPr>
        <p:txBody>
          <a:bodyPr spcFirstLastPara="1" wrap="square" lIns="68575" tIns="34275" rIns="68575" bIns="34275" anchor="ctr" anchorCtr="0">
            <a:noAutofit/>
          </a:bodyPr>
          <a:lstStyle/>
          <a:p>
            <a:pPr marL="0" marR="0" lvl="1" indent="0" algn="ctr" rtl="0">
              <a:spcBef>
                <a:spcPts val="0"/>
              </a:spcBef>
              <a:spcAft>
                <a:spcPts val="0"/>
              </a:spcAft>
              <a:buNone/>
            </a:pPr>
            <a:r>
              <a:rPr lang="en" sz="2400">
                <a:solidFill>
                  <a:srgbClr val="00C9FF"/>
                </a:solidFill>
                <a:latin typeface="Lato"/>
                <a:ea typeface="Lato"/>
                <a:cs typeface="Lato"/>
                <a:sym typeface="Lato"/>
              </a:rPr>
              <a:t>Erorile detectate</a:t>
            </a:r>
            <a:r>
              <a:rPr lang="en" sz="1800">
                <a:solidFill>
                  <a:srgbClr val="00C9FF"/>
                </a:solidFill>
                <a:latin typeface="Lato"/>
                <a:ea typeface="Lato"/>
                <a:cs typeface="Lato"/>
                <a:sym typeface="Lato"/>
              </a:rPr>
              <a:t> </a:t>
            </a:r>
            <a:r>
              <a:rPr lang="en" sz="1600">
                <a:solidFill>
                  <a:schemeClr val="lt1"/>
                </a:solidFill>
                <a:latin typeface="Lato"/>
                <a:ea typeface="Lato"/>
                <a:cs typeface="Lato"/>
                <a:sym typeface="Lato"/>
              </a:rPr>
              <a:t>in timpul executarii programului se numesc</a:t>
            </a:r>
            <a:r>
              <a:rPr lang="en">
                <a:solidFill>
                  <a:schemeClr val="lt1"/>
                </a:solidFill>
                <a:latin typeface="Lato"/>
                <a:ea typeface="Lato"/>
                <a:cs typeface="Lato"/>
                <a:sym typeface="Lato"/>
              </a:rPr>
              <a:t> </a:t>
            </a:r>
            <a:r>
              <a:rPr lang="en" sz="2400">
                <a:solidFill>
                  <a:srgbClr val="00C9FF"/>
                </a:solidFill>
                <a:latin typeface="Lato"/>
                <a:ea typeface="Lato"/>
                <a:cs typeface="Lato"/>
                <a:sym typeface="Lato"/>
              </a:rPr>
              <a:t>exceptii</a:t>
            </a:r>
            <a:r>
              <a:rPr lang="en" sz="1800">
                <a:solidFill>
                  <a:srgbClr val="00C9FF"/>
                </a:solidFill>
                <a:latin typeface="Lato"/>
                <a:ea typeface="Lato"/>
                <a:cs typeface="Lato"/>
                <a:sym typeface="Lato"/>
              </a:rPr>
              <a:t>.</a:t>
            </a:r>
            <a:endParaRPr>
              <a:solidFill>
                <a:schemeClr val="lt1"/>
              </a:solidFill>
              <a:latin typeface="Lato"/>
              <a:ea typeface="Lato"/>
              <a:cs typeface="Lato"/>
              <a:sym typeface="Lato"/>
            </a:endParaRPr>
          </a:p>
        </p:txBody>
      </p:sp>
      <p:pic>
        <p:nvPicPr>
          <p:cNvPr id="452" name="Google Shape;452;p37"/>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453" name="Google Shape;453;p37"/>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454" name="Google Shape;454;p37"/>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455" name="Google Shape;455;p37"/>
          <p:cNvSpPr/>
          <p:nvPr/>
        </p:nvSpPr>
        <p:spPr>
          <a:xfrm>
            <a:off x="4413200" y="1054301"/>
            <a:ext cx="3944400" cy="3379200"/>
          </a:xfrm>
          <a:prstGeom prst="rect">
            <a:avLst/>
          </a:prstGeom>
          <a:solidFill>
            <a:srgbClr val="0095EB"/>
          </a:solidFill>
          <a:ln>
            <a:noFill/>
          </a:ln>
        </p:spPr>
        <p:txBody>
          <a:bodyPr spcFirstLastPara="1" wrap="square" lIns="68575" tIns="34275" rIns="68575" bIns="34275" anchor="ctr" anchorCtr="0">
            <a:noAutofit/>
          </a:bodyPr>
          <a:lstStyle/>
          <a:p>
            <a:pPr marL="457200" lvl="0" indent="0" algn="l" rtl="0">
              <a:spcBef>
                <a:spcPts val="0"/>
              </a:spcBef>
              <a:spcAft>
                <a:spcPts val="0"/>
              </a:spcAft>
              <a:buNone/>
            </a:pPr>
            <a:r>
              <a:rPr lang="en" sz="2200" b="1">
                <a:solidFill>
                  <a:schemeClr val="lt1"/>
                </a:solidFill>
                <a:latin typeface="Courier New"/>
                <a:ea typeface="Courier New"/>
                <a:cs typeface="Courier New"/>
                <a:sym typeface="Courier New"/>
              </a:rPr>
              <a:t>try:</a:t>
            </a:r>
            <a:endParaRPr sz="2200" b="1">
              <a:solidFill>
                <a:schemeClr val="lt1"/>
              </a:solidFill>
              <a:latin typeface="Courier New"/>
              <a:ea typeface="Courier New"/>
              <a:cs typeface="Courier New"/>
              <a:sym typeface="Courier New"/>
            </a:endParaRPr>
          </a:p>
          <a:p>
            <a:pPr marL="457200" lvl="0" indent="0" algn="l" rtl="0">
              <a:spcBef>
                <a:spcPts val="0"/>
              </a:spcBef>
              <a:spcAft>
                <a:spcPts val="0"/>
              </a:spcAft>
              <a:buNone/>
            </a:pPr>
            <a:r>
              <a:rPr lang="en" sz="2200" i="1">
                <a:solidFill>
                  <a:schemeClr val="lt1"/>
                </a:solidFill>
                <a:latin typeface="Courier New"/>
                <a:ea typeface="Courier New"/>
                <a:cs typeface="Courier New"/>
                <a:sym typeface="Courier New"/>
              </a:rPr>
              <a:t>    actiune1</a:t>
            </a:r>
            <a:endParaRPr sz="2200" i="1">
              <a:solidFill>
                <a:schemeClr val="lt1"/>
              </a:solidFill>
              <a:latin typeface="Courier New"/>
              <a:ea typeface="Courier New"/>
              <a:cs typeface="Courier New"/>
              <a:sym typeface="Courier New"/>
            </a:endParaRPr>
          </a:p>
          <a:p>
            <a:pPr marL="457200" lvl="0" indent="0" algn="l" rtl="0">
              <a:spcBef>
                <a:spcPts val="0"/>
              </a:spcBef>
              <a:spcAft>
                <a:spcPts val="0"/>
              </a:spcAft>
              <a:buNone/>
            </a:pPr>
            <a:r>
              <a:rPr lang="en" sz="2200" b="1">
                <a:solidFill>
                  <a:schemeClr val="lt1"/>
                </a:solidFill>
                <a:latin typeface="Courier New"/>
                <a:ea typeface="Courier New"/>
                <a:cs typeface="Courier New"/>
                <a:sym typeface="Courier New"/>
              </a:rPr>
              <a:t>except </a:t>
            </a:r>
            <a:r>
              <a:rPr lang="en" sz="2200" i="1">
                <a:solidFill>
                  <a:schemeClr val="lt1"/>
                </a:solidFill>
                <a:latin typeface="Courier New"/>
                <a:ea typeface="Courier New"/>
                <a:cs typeface="Courier New"/>
                <a:sym typeface="Courier New"/>
              </a:rPr>
              <a:t>exceptie1:</a:t>
            </a:r>
            <a:endParaRPr sz="2200" i="1">
              <a:solidFill>
                <a:schemeClr val="lt1"/>
              </a:solidFill>
              <a:latin typeface="Courier New"/>
              <a:ea typeface="Courier New"/>
              <a:cs typeface="Courier New"/>
              <a:sym typeface="Courier New"/>
            </a:endParaRPr>
          </a:p>
          <a:p>
            <a:pPr marL="457200" lvl="0" indent="0" algn="l" rtl="0">
              <a:spcBef>
                <a:spcPts val="0"/>
              </a:spcBef>
              <a:spcAft>
                <a:spcPts val="0"/>
              </a:spcAft>
              <a:buNone/>
            </a:pPr>
            <a:r>
              <a:rPr lang="en" sz="2200" i="1">
                <a:solidFill>
                  <a:schemeClr val="lt1"/>
                </a:solidFill>
                <a:latin typeface="Courier New"/>
                <a:ea typeface="Courier New"/>
                <a:cs typeface="Courier New"/>
                <a:sym typeface="Courier New"/>
              </a:rPr>
              <a:t>    actiune2</a:t>
            </a:r>
            <a:endParaRPr sz="2700">
              <a:solidFill>
                <a:srgbClr val="FFFFFF"/>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8"/>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5.3 Tratarea exceptiilor</a:t>
            </a:r>
            <a:endParaRPr sz="1100"/>
          </a:p>
        </p:txBody>
      </p:sp>
      <p:sp>
        <p:nvSpPr>
          <p:cNvPr id="462" name="Google Shape;462;p38"/>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Exceptiile</a:t>
            </a:r>
            <a:endParaRPr sz="1800">
              <a:solidFill>
                <a:srgbClr val="4A4A4A"/>
              </a:solidFill>
              <a:latin typeface="Lato"/>
              <a:ea typeface="Lato"/>
              <a:cs typeface="Lato"/>
              <a:sym typeface="Lato"/>
            </a:endParaRPr>
          </a:p>
        </p:txBody>
      </p:sp>
      <p:sp>
        <p:nvSpPr>
          <p:cNvPr id="463" name="Google Shape;463;p38"/>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64" name="Google Shape;464;p38"/>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65" name="Google Shape;465;p38"/>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66" name="Google Shape;466;p38"/>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67" name="Google Shape;467;p38"/>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sp>
        <p:nvSpPr>
          <p:cNvPr id="468" name="Google Shape;468;p38"/>
          <p:cNvSpPr/>
          <p:nvPr/>
        </p:nvSpPr>
        <p:spPr>
          <a:xfrm>
            <a:off x="377025" y="1054301"/>
            <a:ext cx="3944400" cy="3379200"/>
          </a:xfrm>
          <a:prstGeom prst="rect">
            <a:avLst/>
          </a:prstGeom>
          <a:solidFill>
            <a:schemeClr val="lt1"/>
          </a:solidFill>
          <a:ln w="9525"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0" marR="0" lvl="1" indent="0" algn="l" rtl="0">
              <a:spcBef>
                <a:spcPts val="0"/>
              </a:spcBef>
              <a:spcAft>
                <a:spcPts val="0"/>
              </a:spcAft>
              <a:buNone/>
            </a:pPr>
            <a:r>
              <a:rPr lang="en" sz="1600">
                <a:solidFill>
                  <a:srgbClr val="124191"/>
                </a:solidFill>
                <a:latin typeface="Courier New"/>
                <a:ea typeface="Courier New"/>
                <a:cs typeface="Courier New"/>
                <a:sym typeface="Courier New"/>
              </a:rPr>
              <a:t>	</a:t>
            </a:r>
            <a:endParaRPr>
              <a:solidFill>
                <a:srgbClr val="124191"/>
              </a:solidFill>
              <a:latin typeface="Courier New"/>
              <a:ea typeface="Courier New"/>
              <a:cs typeface="Courier New"/>
              <a:sym typeface="Courier New"/>
            </a:endParaRPr>
          </a:p>
          <a:p>
            <a:pPr marL="0" marR="0" lvl="1" indent="0" algn="l" rtl="0">
              <a:spcBef>
                <a:spcPts val="0"/>
              </a:spcBef>
              <a:spcAft>
                <a:spcPts val="0"/>
              </a:spcAft>
              <a:buNone/>
            </a:pPr>
            <a:r>
              <a:rPr lang="en">
                <a:solidFill>
                  <a:srgbClr val="124191"/>
                </a:solidFill>
                <a:latin typeface="Courier New"/>
                <a:ea typeface="Courier New"/>
                <a:cs typeface="Courier New"/>
                <a:sym typeface="Courier New"/>
              </a:rPr>
              <a:t>    val = int(input(“Nr: “)</a:t>
            </a:r>
            <a:endParaRPr>
              <a:solidFill>
                <a:srgbClr val="124191"/>
              </a:solidFill>
              <a:latin typeface="Courier New"/>
              <a:ea typeface="Courier New"/>
              <a:cs typeface="Courier New"/>
              <a:sym typeface="Courier New"/>
            </a:endParaRPr>
          </a:p>
          <a:p>
            <a:pPr marL="0" marR="0" lvl="1" indent="0" algn="l" rtl="0">
              <a:spcBef>
                <a:spcPts val="0"/>
              </a:spcBef>
              <a:spcAft>
                <a:spcPts val="0"/>
              </a:spcAft>
              <a:buNone/>
            </a:pPr>
            <a:r>
              <a:rPr lang="en">
                <a:solidFill>
                  <a:srgbClr val="124191"/>
                </a:solidFill>
                <a:latin typeface="Courier New"/>
                <a:ea typeface="Courier New"/>
                <a:cs typeface="Courier New"/>
                <a:sym typeface="Courier New"/>
              </a:rPr>
              <a:t>    print(“Rezultat: “ + 1/val)</a:t>
            </a:r>
            <a:endParaRPr>
              <a:solidFill>
                <a:srgbClr val="124191"/>
              </a:solidFill>
              <a:latin typeface="Courier New"/>
              <a:ea typeface="Courier New"/>
              <a:cs typeface="Courier New"/>
              <a:sym typeface="Courier New"/>
            </a:endParaRPr>
          </a:p>
        </p:txBody>
      </p:sp>
      <p:pic>
        <p:nvPicPr>
          <p:cNvPr id="469" name="Google Shape;469;p38"/>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470" name="Google Shape;470;p38"/>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471" name="Google Shape;471;p38"/>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472" name="Google Shape;472;p38"/>
          <p:cNvSpPr/>
          <p:nvPr/>
        </p:nvSpPr>
        <p:spPr>
          <a:xfrm>
            <a:off x="4506875" y="1054300"/>
            <a:ext cx="3850800" cy="1577100"/>
          </a:xfrm>
          <a:prstGeom prst="rect">
            <a:avLst/>
          </a:prstGeom>
          <a:solidFill>
            <a:srgbClr val="0095EB"/>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sz="1700">
                <a:solidFill>
                  <a:srgbClr val="FFFFFF"/>
                </a:solidFill>
                <a:latin typeface="Lato"/>
                <a:ea typeface="Lato"/>
                <a:cs typeface="Lato"/>
                <a:sym typeface="Lato"/>
              </a:rPr>
              <a:t>Daca utilizatorul introduce 0, executia codului va rezulta intr-o eroare</a:t>
            </a:r>
            <a:endParaRPr sz="1700">
              <a:solidFill>
                <a:srgbClr val="FFFFFF"/>
              </a:solidFill>
              <a:latin typeface="Lato"/>
              <a:ea typeface="Lato"/>
              <a:cs typeface="Lato"/>
              <a:sym typeface="Lato"/>
            </a:endParaRPr>
          </a:p>
        </p:txBody>
      </p:sp>
      <p:sp>
        <p:nvSpPr>
          <p:cNvPr id="473" name="Google Shape;473;p38"/>
          <p:cNvSpPr/>
          <p:nvPr/>
        </p:nvSpPr>
        <p:spPr>
          <a:xfrm>
            <a:off x="4506800" y="2856325"/>
            <a:ext cx="3850800" cy="1577100"/>
          </a:xfrm>
          <a:prstGeom prst="rect">
            <a:avLst/>
          </a:prstGeom>
          <a:solidFill>
            <a:srgbClr val="124191"/>
          </a:solidFill>
          <a:ln>
            <a:noFill/>
          </a:ln>
        </p:spPr>
        <p:txBody>
          <a:bodyPr spcFirstLastPara="1" wrap="square" lIns="68575" tIns="34275" rIns="68575" bIns="34275" anchor="ctr" anchorCtr="0">
            <a:noAutofit/>
          </a:bodyPr>
          <a:lstStyle/>
          <a:p>
            <a:pPr marL="0" marR="0" lvl="1" indent="0" algn="ctr" rtl="0">
              <a:spcBef>
                <a:spcPts val="0"/>
              </a:spcBef>
              <a:spcAft>
                <a:spcPts val="0"/>
              </a:spcAft>
              <a:buNone/>
            </a:pPr>
            <a:r>
              <a:rPr lang="en" sz="2400">
                <a:solidFill>
                  <a:srgbClr val="00C9FF"/>
                </a:solidFill>
                <a:latin typeface="Lato"/>
                <a:ea typeface="Lato"/>
                <a:cs typeface="Lato"/>
                <a:sym typeface="Lato"/>
              </a:rPr>
              <a:t>ZeroDivisionError: division by zero</a:t>
            </a:r>
            <a:endParaRPr>
              <a:solidFill>
                <a:schemeClr val="lt1"/>
              </a:solidFill>
              <a:latin typeface="Lato"/>
              <a:ea typeface="Lato"/>
              <a:cs typeface="Lato"/>
              <a:sym typeface="Lato"/>
            </a:endParaRPr>
          </a:p>
        </p:txBody>
      </p:sp>
      <p:sp>
        <p:nvSpPr>
          <p:cNvPr id="474" name="Google Shape;474;p38"/>
          <p:cNvSpPr/>
          <p:nvPr/>
        </p:nvSpPr>
        <p:spPr>
          <a:xfrm>
            <a:off x="377025" y="1055300"/>
            <a:ext cx="3944400" cy="3379200"/>
          </a:xfrm>
          <a:prstGeom prst="rect">
            <a:avLst/>
          </a:prstGeom>
          <a:solidFill>
            <a:schemeClr val="lt1"/>
          </a:solidFill>
          <a:ln w="9525" cap="flat" cmpd="sng">
            <a:solidFill>
              <a:srgbClr val="124191"/>
            </a:solidFill>
            <a:prstDash val="solid"/>
            <a:round/>
            <a:headEnd type="none" w="sm" len="sm"/>
            <a:tailEnd type="none" w="sm" len="sm"/>
          </a:ln>
        </p:spPr>
        <p:txBody>
          <a:bodyPr spcFirstLastPara="1" wrap="square" lIns="68575" tIns="34275" rIns="68575" bIns="34275" anchor="ctr" anchorCtr="0">
            <a:noAutofit/>
          </a:bodyPr>
          <a:lstStyle/>
          <a:p>
            <a:pPr marL="0" marR="0" lvl="1" indent="0" algn="l" rtl="0">
              <a:spcBef>
                <a:spcPts val="0"/>
              </a:spcBef>
              <a:spcAft>
                <a:spcPts val="0"/>
              </a:spcAft>
              <a:buNone/>
            </a:pPr>
            <a:r>
              <a:rPr lang="en" sz="1600">
                <a:solidFill>
                  <a:srgbClr val="124191"/>
                </a:solidFill>
                <a:latin typeface="Courier New"/>
                <a:ea typeface="Courier New"/>
                <a:cs typeface="Courier New"/>
                <a:sym typeface="Courier New"/>
              </a:rPr>
              <a:t>	</a:t>
            </a:r>
            <a:endParaRPr>
              <a:solidFill>
                <a:srgbClr val="124191"/>
              </a:solidFill>
              <a:latin typeface="Courier New"/>
              <a:ea typeface="Courier New"/>
              <a:cs typeface="Courier New"/>
              <a:sym typeface="Courier New"/>
            </a:endParaRPr>
          </a:p>
          <a:p>
            <a:pPr marL="0" marR="0" lvl="1" indent="457200" algn="l" rtl="0">
              <a:spcBef>
                <a:spcPts val="0"/>
              </a:spcBef>
              <a:spcAft>
                <a:spcPts val="0"/>
              </a:spcAft>
              <a:buNone/>
            </a:pPr>
            <a:r>
              <a:rPr lang="en">
                <a:solidFill>
                  <a:srgbClr val="124191"/>
                </a:solidFill>
                <a:latin typeface="Courier New"/>
                <a:ea typeface="Courier New"/>
                <a:cs typeface="Courier New"/>
                <a:sym typeface="Courier New"/>
              </a:rPr>
              <a:t>try:     </a:t>
            </a:r>
            <a:endParaRPr>
              <a:solidFill>
                <a:srgbClr val="124191"/>
              </a:solidFill>
              <a:latin typeface="Courier New"/>
              <a:ea typeface="Courier New"/>
              <a:cs typeface="Courier New"/>
              <a:sym typeface="Courier New"/>
            </a:endParaRPr>
          </a:p>
          <a:p>
            <a:pPr marL="0" marR="0" lvl="1" indent="457200" algn="l" rtl="0">
              <a:spcBef>
                <a:spcPts val="0"/>
              </a:spcBef>
              <a:spcAft>
                <a:spcPts val="0"/>
              </a:spcAft>
              <a:buNone/>
            </a:pPr>
            <a:r>
              <a:rPr lang="en">
                <a:solidFill>
                  <a:srgbClr val="124191"/>
                </a:solidFill>
                <a:latin typeface="Courier New"/>
                <a:ea typeface="Courier New"/>
                <a:cs typeface="Courier New"/>
                <a:sym typeface="Courier New"/>
              </a:rPr>
              <a:t>  val = int(input(“Nr: “)</a:t>
            </a:r>
            <a:endParaRPr>
              <a:solidFill>
                <a:srgbClr val="124191"/>
              </a:solidFill>
              <a:latin typeface="Courier New"/>
              <a:ea typeface="Courier New"/>
              <a:cs typeface="Courier New"/>
              <a:sym typeface="Courier New"/>
            </a:endParaRPr>
          </a:p>
          <a:p>
            <a:pPr marL="0" marR="0" lvl="1" indent="457200" algn="l" rtl="0">
              <a:spcBef>
                <a:spcPts val="0"/>
              </a:spcBef>
              <a:spcAft>
                <a:spcPts val="0"/>
              </a:spcAft>
              <a:buNone/>
            </a:pPr>
            <a:r>
              <a:rPr lang="en">
                <a:solidFill>
                  <a:srgbClr val="124191"/>
                </a:solidFill>
                <a:latin typeface="Courier New"/>
                <a:ea typeface="Courier New"/>
                <a:cs typeface="Courier New"/>
                <a:sym typeface="Courier New"/>
              </a:rPr>
              <a:t>  print(“Rezultat: “ + 1/val)</a:t>
            </a:r>
            <a:endParaRPr>
              <a:solidFill>
                <a:srgbClr val="124191"/>
              </a:solidFill>
              <a:latin typeface="Courier New"/>
              <a:ea typeface="Courier New"/>
              <a:cs typeface="Courier New"/>
              <a:sym typeface="Courier New"/>
            </a:endParaRPr>
          </a:p>
          <a:p>
            <a:pPr marL="0" marR="0" lvl="1" indent="457200" algn="l" rtl="0">
              <a:spcBef>
                <a:spcPts val="0"/>
              </a:spcBef>
              <a:spcAft>
                <a:spcPts val="0"/>
              </a:spcAft>
              <a:buNone/>
            </a:pPr>
            <a:r>
              <a:rPr lang="en">
                <a:solidFill>
                  <a:srgbClr val="124191"/>
                </a:solidFill>
                <a:latin typeface="Courier New"/>
                <a:ea typeface="Courier New"/>
                <a:cs typeface="Courier New"/>
                <a:sym typeface="Courier New"/>
              </a:rPr>
              <a:t>except ZeroDivisionError:</a:t>
            </a:r>
            <a:endParaRPr>
              <a:solidFill>
                <a:srgbClr val="124191"/>
              </a:solidFill>
              <a:latin typeface="Courier New"/>
              <a:ea typeface="Courier New"/>
              <a:cs typeface="Courier New"/>
              <a:sym typeface="Courier New"/>
            </a:endParaRPr>
          </a:p>
          <a:p>
            <a:pPr marL="0" marR="0" lvl="1" indent="0" algn="l" rtl="0">
              <a:spcBef>
                <a:spcPts val="0"/>
              </a:spcBef>
              <a:spcAft>
                <a:spcPts val="0"/>
              </a:spcAft>
              <a:buNone/>
            </a:pPr>
            <a:r>
              <a:rPr lang="en">
                <a:solidFill>
                  <a:srgbClr val="124191"/>
                </a:solidFill>
                <a:latin typeface="Courier New"/>
                <a:ea typeface="Courier New"/>
                <a:cs typeface="Courier New"/>
                <a:sym typeface="Courier New"/>
              </a:rPr>
              <a:t>	  print(“Divizia cu 0 nepermisa.”)</a:t>
            </a:r>
            <a:endParaRPr>
              <a:solidFill>
                <a:srgbClr val="12419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9"/>
          <p:cNvSpPr txBox="1"/>
          <p:nvPr/>
        </p:nvSpPr>
        <p:spPr>
          <a:xfrm>
            <a:off x="377036" y="243090"/>
            <a:ext cx="83832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4A4A4A"/>
                </a:solidFill>
                <a:latin typeface="Lato"/>
                <a:ea typeface="Lato"/>
                <a:cs typeface="Lato"/>
                <a:sym typeface="Lato"/>
              </a:rPr>
              <a:t>5.3 Tratarea exceptiilor</a:t>
            </a:r>
            <a:endParaRPr sz="1100"/>
          </a:p>
        </p:txBody>
      </p:sp>
      <p:sp>
        <p:nvSpPr>
          <p:cNvPr id="481" name="Google Shape;481;p39"/>
          <p:cNvSpPr txBox="1"/>
          <p:nvPr/>
        </p:nvSpPr>
        <p:spPr>
          <a:xfrm>
            <a:off x="377036" y="560083"/>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124191"/>
                </a:solidFill>
                <a:latin typeface="Lato"/>
                <a:ea typeface="Lato"/>
                <a:cs typeface="Lato"/>
                <a:sym typeface="Lato"/>
              </a:rPr>
              <a:t>Alte exceptii</a:t>
            </a:r>
            <a:endParaRPr sz="1800">
              <a:solidFill>
                <a:srgbClr val="4A4A4A"/>
              </a:solidFill>
              <a:latin typeface="Lato"/>
              <a:ea typeface="Lato"/>
              <a:cs typeface="Lato"/>
              <a:sym typeface="Lato"/>
            </a:endParaRPr>
          </a:p>
        </p:txBody>
      </p:sp>
      <p:sp>
        <p:nvSpPr>
          <p:cNvPr id="482" name="Google Shape;482;p39"/>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83" name="Google Shape;483;p39"/>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84" name="Google Shape;484;p39"/>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85" name="Google Shape;485;p39"/>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486" name="Google Shape;486;p39"/>
          <p:cNvSpPr/>
          <p:nvPr/>
        </p:nvSpPr>
        <p:spPr>
          <a:xfrm>
            <a:off x="-1973897" y="87310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Write your text here.</a:t>
            </a:r>
            <a:endParaRPr sz="1100"/>
          </a:p>
        </p:txBody>
      </p:sp>
      <p:pic>
        <p:nvPicPr>
          <p:cNvPr id="487" name="Google Shape;487;p39"/>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488" name="Google Shape;488;p39"/>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rgbClr val="000C23"/>
                </a:solidFill>
                <a:latin typeface="Lato"/>
                <a:ea typeface="Lato"/>
                <a:cs typeface="Lato"/>
                <a:sym typeface="Lato"/>
                <a:hlinkClick r:id="rId4">
                  <a:extLst>
                    <a:ext uri="{A12FA001-AC4F-418D-AE19-62706E023703}">
                      <ahyp:hlinkClr xmlns:ahyp="http://schemas.microsoft.com/office/drawing/2018/hyperlinkcolor" val="tx"/>
                    </a:ext>
                  </a:extLst>
                </a:hlinkClick>
              </a:rPr>
              <a:t>https://savnet.ro</a:t>
            </a:r>
            <a:r>
              <a:rPr lang="en" sz="900">
                <a:solidFill>
                  <a:srgbClr val="000C23"/>
                </a:solidFill>
                <a:latin typeface="Lato"/>
                <a:ea typeface="Lato"/>
                <a:cs typeface="Lato"/>
                <a:sym typeface="Lato"/>
              </a:rPr>
              <a:t> </a:t>
            </a:r>
            <a:endParaRPr sz="1100"/>
          </a:p>
        </p:txBody>
      </p:sp>
      <p:sp>
        <p:nvSpPr>
          <p:cNvPr id="489" name="Google Shape;489;p39"/>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graphicFrame>
        <p:nvGraphicFramePr>
          <p:cNvPr id="490" name="Google Shape;490;p39"/>
          <p:cNvGraphicFramePr/>
          <p:nvPr/>
        </p:nvGraphicFramePr>
        <p:xfrm>
          <a:off x="412764" y="969460"/>
          <a:ext cx="8285725" cy="2949415"/>
        </p:xfrm>
        <a:graphic>
          <a:graphicData uri="http://schemas.openxmlformats.org/drawingml/2006/table">
            <a:tbl>
              <a:tblPr firstRow="1" bandRow="1">
                <a:solidFill>
                  <a:srgbClr val="124191"/>
                </a:solidFill>
                <a:tableStyleId>{58D60FB9-F42F-4DA5-B193-D3E72101D671}</a:tableStyleId>
              </a:tblPr>
              <a:tblGrid>
                <a:gridCol w="3020225">
                  <a:extLst>
                    <a:ext uri="{9D8B030D-6E8A-4147-A177-3AD203B41FA5}">
                      <a16:colId xmlns:a16="http://schemas.microsoft.com/office/drawing/2014/main" val="20000"/>
                    </a:ext>
                  </a:extLst>
                </a:gridCol>
                <a:gridCol w="5265500">
                  <a:extLst>
                    <a:ext uri="{9D8B030D-6E8A-4147-A177-3AD203B41FA5}">
                      <a16:colId xmlns:a16="http://schemas.microsoft.com/office/drawing/2014/main" val="20001"/>
                    </a:ext>
                  </a:extLst>
                </a:gridCol>
              </a:tblGrid>
              <a:tr h="497125">
                <a:tc>
                  <a:txBody>
                    <a:bodyPr/>
                    <a:lstStyle/>
                    <a:p>
                      <a:pPr marL="0" marR="0" lvl="0" indent="0" algn="ctr" rtl="0">
                        <a:spcBef>
                          <a:spcPts val="0"/>
                        </a:spcBef>
                        <a:spcAft>
                          <a:spcPts val="0"/>
                        </a:spcAft>
                        <a:buNone/>
                      </a:pPr>
                      <a:r>
                        <a:rPr lang="en">
                          <a:solidFill>
                            <a:schemeClr val="lt1"/>
                          </a:solidFill>
                        </a:rPr>
                        <a:t>Exceptie</a:t>
                      </a:r>
                      <a:endParaRPr>
                        <a:solidFill>
                          <a:schemeClr val="lt1"/>
                        </a:solidFill>
                      </a:endParaRPr>
                    </a:p>
                  </a:txBody>
                  <a:tcPr marL="91450" marR="91450" marT="45725" marB="45725" anchor="ctr">
                    <a:solidFill>
                      <a:srgbClr val="124191"/>
                    </a:solidFill>
                  </a:tcPr>
                </a:tc>
                <a:tc>
                  <a:txBody>
                    <a:bodyPr/>
                    <a:lstStyle/>
                    <a:p>
                      <a:pPr marL="0" marR="0" lvl="0" indent="0" algn="l" rtl="0">
                        <a:lnSpc>
                          <a:spcPct val="100000"/>
                        </a:lnSpc>
                        <a:spcBef>
                          <a:spcPts val="0"/>
                        </a:spcBef>
                        <a:spcAft>
                          <a:spcPts val="0"/>
                        </a:spcAft>
                        <a:buClr>
                          <a:srgbClr val="124191"/>
                        </a:buClr>
                        <a:buSzPts val="1200"/>
                        <a:buFont typeface="Lato"/>
                        <a:buNone/>
                      </a:pPr>
                      <a:r>
                        <a:rPr lang="en" sz="1200" b="0">
                          <a:solidFill>
                            <a:schemeClr val="lt1"/>
                          </a:solidFill>
                          <a:latin typeface="Lato"/>
                          <a:ea typeface="Lato"/>
                          <a:cs typeface="Lato"/>
                          <a:sym typeface="Lato"/>
                        </a:rPr>
                        <a:t>Descriere</a:t>
                      </a:r>
                      <a:endParaRPr sz="1200" b="0">
                        <a:solidFill>
                          <a:schemeClr val="lt1"/>
                        </a:solidFill>
                        <a:latin typeface="Lato"/>
                        <a:ea typeface="Lato"/>
                        <a:cs typeface="Lato"/>
                        <a:sym typeface="Lato"/>
                      </a:endParaRPr>
                    </a:p>
                  </a:txBody>
                  <a:tcPr marL="91450" marR="91450" marT="45725" marB="45725" anchor="ctr">
                    <a:solidFill>
                      <a:srgbClr val="124191"/>
                    </a:solidFill>
                  </a:tcPr>
                </a:tc>
                <a:extLst>
                  <a:ext uri="{0D108BD9-81ED-4DB2-BD59-A6C34878D82A}">
                    <a16:rowId xmlns:a16="http://schemas.microsoft.com/office/drawing/2014/main" val="10000"/>
                  </a:ext>
                </a:extLst>
              </a:tr>
              <a:tr h="707975">
                <a:tc>
                  <a:txBody>
                    <a:bodyPr/>
                    <a:lstStyle/>
                    <a:p>
                      <a:pPr marL="0" marR="0" lvl="0" indent="0" algn="ctr" rtl="0">
                        <a:spcBef>
                          <a:spcPts val="0"/>
                        </a:spcBef>
                        <a:spcAft>
                          <a:spcPts val="0"/>
                        </a:spcAft>
                        <a:buNone/>
                      </a:pPr>
                      <a:r>
                        <a:rPr lang="en">
                          <a:solidFill>
                            <a:srgbClr val="124191"/>
                          </a:solidFill>
                          <a:latin typeface="Lato"/>
                          <a:ea typeface="Lato"/>
                          <a:cs typeface="Lato"/>
                          <a:sym typeface="Lato"/>
                        </a:rPr>
                        <a:t>ZeroDivisionError</a:t>
                      </a:r>
                      <a:endParaRPr>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a:solidFill>
                            <a:srgbClr val="124191"/>
                          </a:solidFill>
                          <a:latin typeface="Lato"/>
                          <a:ea typeface="Lato"/>
                          <a:cs typeface="Lato"/>
                          <a:sym typeface="Lato"/>
                        </a:rPr>
                        <a:t>Cand se incearca divizia cu 0</a:t>
                      </a:r>
                      <a:endParaRPr>
                        <a:solidFill>
                          <a:srgbClr val="124191"/>
                        </a:solidFill>
                        <a:latin typeface="Lato"/>
                        <a:ea typeface="Lato"/>
                        <a:cs typeface="Lato"/>
                        <a:sym typeface="Lato"/>
                      </a:endParaRPr>
                    </a:p>
                  </a:txBody>
                  <a:tcPr marL="91450" marR="91450" marT="45725" marB="45725" anchor="ctr">
                    <a:solidFill>
                      <a:srgbClr val="CBEBFF"/>
                    </a:solidFill>
                  </a:tcPr>
                </a:tc>
                <a:extLst>
                  <a:ext uri="{0D108BD9-81ED-4DB2-BD59-A6C34878D82A}">
                    <a16:rowId xmlns:a16="http://schemas.microsoft.com/office/drawing/2014/main" val="10001"/>
                  </a:ext>
                </a:extLst>
              </a:tr>
              <a:tr h="497125">
                <a:tc>
                  <a:txBody>
                    <a:bodyPr/>
                    <a:lstStyle/>
                    <a:p>
                      <a:pPr marL="0" marR="0" lvl="0" indent="0" algn="ctr" rtl="0">
                        <a:spcBef>
                          <a:spcPts val="0"/>
                        </a:spcBef>
                        <a:spcAft>
                          <a:spcPts val="0"/>
                        </a:spcAft>
                        <a:buNone/>
                      </a:pPr>
                      <a:r>
                        <a:rPr lang="en">
                          <a:solidFill>
                            <a:srgbClr val="124191"/>
                          </a:solidFill>
                          <a:latin typeface="Lato"/>
                          <a:ea typeface="Lato"/>
                          <a:cs typeface="Lato"/>
                          <a:sym typeface="Lato"/>
                        </a:rPr>
                        <a:t>ValueError</a:t>
                      </a:r>
                      <a:endParaRPr>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a:solidFill>
                            <a:srgbClr val="124191"/>
                          </a:solidFill>
                          <a:latin typeface="Lato"/>
                          <a:ea typeface="Lato"/>
                          <a:cs typeface="Lato"/>
                          <a:sym typeface="Lato"/>
                        </a:rPr>
                        <a:t>valori care pot fi utilizate în mod necorespunzător într-un anumit context</a:t>
                      </a:r>
                      <a:endParaRPr>
                        <a:solidFill>
                          <a:srgbClr val="124191"/>
                        </a:solidFill>
                        <a:latin typeface="Lato"/>
                        <a:ea typeface="Lato"/>
                        <a:cs typeface="Lato"/>
                        <a:sym typeface="Lato"/>
                      </a:endParaRPr>
                    </a:p>
                  </a:txBody>
                  <a:tcPr marL="91450" marR="91450" marT="45725" marB="45725" anchor="ctr">
                    <a:solidFill>
                      <a:srgbClr val="CBEBFF"/>
                    </a:solidFill>
                  </a:tcPr>
                </a:tc>
                <a:extLst>
                  <a:ext uri="{0D108BD9-81ED-4DB2-BD59-A6C34878D82A}">
                    <a16:rowId xmlns:a16="http://schemas.microsoft.com/office/drawing/2014/main" val="10002"/>
                  </a:ext>
                </a:extLst>
              </a:tr>
              <a:tr h="497125">
                <a:tc>
                  <a:txBody>
                    <a:bodyPr/>
                    <a:lstStyle/>
                    <a:p>
                      <a:pPr marL="0" marR="0" lvl="0" indent="0" algn="ctr" rtl="0">
                        <a:spcBef>
                          <a:spcPts val="0"/>
                        </a:spcBef>
                        <a:spcAft>
                          <a:spcPts val="0"/>
                        </a:spcAft>
                        <a:buNone/>
                      </a:pPr>
                      <a:r>
                        <a:rPr lang="en">
                          <a:solidFill>
                            <a:srgbClr val="124191"/>
                          </a:solidFill>
                          <a:latin typeface="Lato"/>
                          <a:ea typeface="Lato"/>
                          <a:cs typeface="Lato"/>
                          <a:sym typeface="Lato"/>
                        </a:rPr>
                        <a:t>TypeError</a:t>
                      </a:r>
                      <a:endParaRPr>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a:solidFill>
                            <a:srgbClr val="124191"/>
                          </a:solidFill>
                          <a:latin typeface="Lato"/>
                          <a:ea typeface="Lato"/>
                          <a:cs typeface="Lato"/>
                          <a:sym typeface="Lato"/>
                        </a:rPr>
                        <a:t>când încercați să aplicați date al căror tip nu poate fi acceptat în contextul actual</a:t>
                      </a:r>
                      <a:endParaRPr>
                        <a:solidFill>
                          <a:srgbClr val="124191"/>
                        </a:solidFill>
                        <a:latin typeface="Lato"/>
                        <a:ea typeface="Lato"/>
                        <a:cs typeface="Lato"/>
                        <a:sym typeface="Lato"/>
                      </a:endParaRPr>
                    </a:p>
                  </a:txBody>
                  <a:tcPr marL="91450" marR="91450" marT="45725" marB="45725" anchor="ctr">
                    <a:solidFill>
                      <a:srgbClr val="CBEBFF"/>
                    </a:solidFill>
                  </a:tcPr>
                </a:tc>
                <a:extLst>
                  <a:ext uri="{0D108BD9-81ED-4DB2-BD59-A6C34878D82A}">
                    <a16:rowId xmlns:a16="http://schemas.microsoft.com/office/drawing/2014/main" val="10003"/>
                  </a:ext>
                </a:extLst>
              </a:tr>
              <a:tr h="707975">
                <a:tc>
                  <a:txBody>
                    <a:bodyPr/>
                    <a:lstStyle/>
                    <a:p>
                      <a:pPr marL="0" marR="0" lvl="0" indent="0" algn="ctr" rtl="0">
                        <a:spcBef>
                          <a:spcPts val="0"/>
                        </a:spcBef>
                        <a:spcAft>
                          <a:spcPts val="0"/>
                        </a:spcAft>
                        <a:buNone/>
                      </a:pPr>
                      <a:r>
                        <a:rPr lang="en">
                          <a:solidFill>
                            <a:srgbClr val="124191"/>
                          </a:solidFill>
                          <a:latin typeface="Lato"/>
                          <a:ea typeface="Lato"/>
                          <a:cs typeface="Lato"/>
                          <a:sym typeface="Lato"/>
                        </a:rPr>
                        <a:t>AttributeError</a:t>
                      </a:r>
                      <a:endParaRPr>
                        <a:solidFill>
                          <a:srgbClr val="124191"/>
                        </a:solidFill>
                        <a:latin typeface="Lato"/>
                        <a:ea typeface="Lato"/>
                        <a:cs typeface="Lato"/>
                        <a:sym typeface="Lato"/>
                      </a:endParaRPr>
                    </a:p>
                  </a:txBody>
                  <a:tcPr marL="91450" marR="91450" marT="45725" marB="45725" anchor="ctr">
                    <a:solidFill>
                      <a:srgbClr val="EFF0F7"/>
                    </a:solidFill>
                  </a:tcPr>
                </a:tc>
                <a:tc>
                  <a:txBody>
                    <a:bodyPr/>
                    <a:lstStyle/>
                    <a:p>
                      <a:pPr marL="0" marR="0" lvl="0" indent="0" algn="l" rtl="0">
                        <a:spcBef>
                          <a:spcPts val="0"/>
                        </a:spcBef>
                        <a:spcAft>
                          <a:spcPts val="0"/>
                        </a:spcAft>
                        <a:buNone/>
                      </a:pPr>
                      <a:r>
                        <a:rPr lang="en">
                          <a:solidFill>
                            <a:srgbClr val="124191"/>
                          </a:solidFill>
                          <a:latin typeface="Lato"/>
                          <a:ea typeface="Lato"/>
                          <a:cs typeface="Lato"/>
                          <a:sym typeface="Lato"/>
                        </a:rPr>
                        <a:t>când încercați să activați o metodă care nu există într-un obiect cu care aveți de-a face</a:t>
                      </a:r>
                      <a:endParaRPr>
                        <a:solidFill>
                          <a:srgbClr val="124191"/>
                        </a:solidFill>
                        <a:latin typeface="Lato"/>
                        <a:ea typeface="Lato"/>
                        <a:cs typeface="Lato"/>
                        <a:sym typeface="Lato"/>
                      </a:endParaRPr>
                    </a:p>
                  </a:txBody>
                  <a:tcPr marL="91450" marR="91450" marT="45725" marB="45725" anchor="ctr">
                    <a:solidFill>
                      <a:srgbClr val="CBEB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0"/>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497" name="Google Shape;497;p40"/>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498" name="Google Shape;498;p40"/>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499" name="Google Shape;499;p40"/>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00" name="Google Shape;500;p40"/>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[n]-8 in fiecare capitol, unde [n] – ultimul slide din acel capitol. </a:t>
            </a:r>
            <a:endParaRPr sz="1100"/>
          </a:p>
        </p:txBody>
      </p:sp>
      <p:pic>
        <p:nvPicPr>
          <p:cNvPr id="501" name="Google Shape;501;p40"/>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502" name="Google Shape;502;p40"/>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503" name="Google Shape;503;p40"/>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graphicFrame>
        <p:nvGraphicFramePr>
          <p:cNvPr id="504" name="Google Shape;504;p40"/>
          <p:cNvGraphicFramePr/>
          <p:nvPr/>
        </p:nvGraphicFramePr>
        <p:xfrm>
          <a:off x="377036" y="1103933"/>
          <a:ext cx="8383050" cy="2572700"/>
        </p:xfrm>
        <a:graphic>
          <a:graphicData uri="http://schemas.openxmlformats.org/drawingml/2006/table">
            <a:tbl>
              <a:tblPr firstRow="1" bandRow="1">
                <a:solidFill>
                  <a:srgbClr val="124191"/>
                </a:solidFill>
                <a:tableStyleId>{9567CA90-E360-446E-9196-C26A0F6E45EB}</a:tableStyleId>
              </a:tblPr>
              <a:tblGrid>
                <a:gridCol w="1884875">
                  <a:extLst>
                    <a:ext uri="{9D8B030D-6E8A-4147-A177-3AD203B41FA5}">
                      <a16:colId xmlns:a16="http://schemas.microsoft.com/office/drawing/2014/main" val="20000"/>
                    </a:ext>
                  </a:extLst>
                </a:gridCol>
                <a:gridCol w="6498175">
                  <a:extLst>
                    <a:ext uri="{9D8B030D-6E8A-4147-A177-3AD203B41FA5}">
                      <a16:colId xmlns:a16="http://schemas.microsoft.com/office/drawing/2014/main" val="20001"/>
                    </a:ext>
                  </a:extLst>
                </a:gridCol>
              </a:tblGrid>
              <a:tr h="323300">
                <a:tc>
                  <a:txBody>
                    <a:bodyPr/>
                    <a:lstStyle/>
                    <a:p>
                      <a:pPr marL="0" marR="0" lvl="0" indent="0" algn="ctr" rtl="0">
                        <a:spcBef>
                          <a:spcPts val="0"/>
                        </a:spcBef>
                        <a:spcAft>
                          <a:spcPts val="0"/>
                        </a:spcAft>
                        <a:buNone/>
                      </a:pPr>
                      <a:r>
                        <a:rPr lang="en" sz="1500" b="1">
                          <a:latin typeface="Lato"/>
                          <a:ea typeface="Lato"/>
                          <a:cs typeface="Lato"/>
                          <a:sym typeface="Lato"/>
                        </a:rPr>
                        <a:t>Network Layer</a:t>
                      </a:r>
                      <a:endParaRPr sz="1100"/>
                    </a:p>
                  </a:txBody>
                  <a:tcPr marL="68600" marR="68600" marT="34300" marB="34300" anchor="ctr">
                    <a:solidFill>
                      <a:srgbClr val="124191"/>
                    </a:solidFill>
                  </a:tcPr>
                </a:tc>
                <a:tc>
                  <a:txBody>
                    <a:bodyPr/>
                    <a:lstStyle/>
                    <a:p>
                      <a:pPr marL="0" marR="0" lvl="0" indent="0" algn="ctr" rtl="0">
                        <a:spcBef>
                          <a:spcPts val="0"/>
                        </a:spcBef>
                        <a:spcAft>
                          <a:spcPts val="0"/>
                        </a:spcAft>
                        <a:buNone/>
                      </a:pPr>
                      <a:endParaRPr sz="1200" b="1">
                        <a:latin typeface="Lato"/>
                        <a:ea typeface="Lato"/>
                        <a:cs typeface="Lato"/>
                        <a:sym typeface="Lato"/>
                      </a:endParaRPr>
                    </a:p>
                  </a:txBody>
                  <a:tcPr marL="68600" marR="68600" marT="34300" marB="34300" anchor="ctr">
                    <a:solidFill>
                      <a:srgbClr val="CCCFDC"/>
                    </a:solidFill>
                  </a:tcPr>
                </a:tc>
                <a:extLst>
                  <a:ext uri="{0D108BD9-81ED-4DB2-BD59-A6C34878D82A}">
                    <a16:rowId xmlns:a16="http://schemas.microsoft.com/office/drawing/2014/main" val="10000"/>
                  </a:ext>
                </a:extLst>
              </a:tr>
              <a:tr h="562350">
                <a:tc>
                  <a:txBody>
                    <a:bodyPr/>
                    <a:lstStyle/>
                    <a:p>
                      <a:pPr marL="0" marR="0" lvl="0" indent="0" algn="ctr" rtl="0">
                        <a:spcBef>
                          <a:spcPts val="0"/>
                        </a:spcBef>
                        <a:spcAft>
                          <a:spcPts val="0"/>
                        </a:spcAft>
                        <a:buNone/>
                      </a:pPr>
                      <a:r>
                        <a:rPr lang="en" sz="1500">
                          <a:solidFill>
                            <a:schemeClr val="lt1"/>
                          </a:solidFill>
                          <a:latin typeface="Lato"/>
                          <a:ea typeface="Lato"/>
                          <a:cs typeface="Lato"/>
                          <a:sym typeface="Lato"/>
                        </a:rPr>
                        <a:t>Functii</a:t>
                      </a:r>
                      <a:endParaRPr sz="1100"/>
                    </a:p>
                  </a:txBody>
                  <a:tcPr marL="68600" marR="68600" marT="34300" marB="34300" anchor="ctr">
                    <a:solidFill>
                      <a:srgbClr val="00C9FF"/>
                    </a:solidFill>
                  </a:tcPr>
                </a:tc>
                <a:tc>
                  <a:txBody>
                    <a:bodyPr/>
                    <a:lstStyle/>
                    <a:p>
                      <a:pPr marL="0" lvl="0" indent="0" algn="l" rtl="0">
                        <a:spcBef>
                          <a:spcPts val="0"/>
                        </a:spcBef>
                        <a:spcAft>
                          <a:spcPts val="0"/>
                        </a:spcAft>
                        <a:buClr>
                          <a:schemeClr val="dk1"/>
                        </a:buClr>
                        <a:buSzPts val="1100"/>
                        <a:buFont typeface="Arial"/>
                        <a:buNone/>
                      </a:pPr>
                      <a:r>
                        <a:rPr lang="en" sz="1100">
                          <a:solidFill>
                            <a:srgbClr val="124191"/>
                          </a:solidFill>
                          <a:latin typeface="Lato"/>
                          <a:ea typeface="Lato"/>
                          <a:cs typeface="Lato"/>
                          <a:sym typeface="Lato"/>
                        </a:rPr>
                        <a:t>o bucată de cod definita separat de alte părți ale aplicației sau scriptului, care poate fi apelata oricand in cod.</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1"/>
                  </a:ext>
                </a:extLst>
              </a:tr>
              <a:tr h="562350">
                <a:tc>
                  <a:txBody>
                    <a:bodyPr/>
                    <a:lstStyle/>
                    <a:p>
                      <a:pPr marL="0" marR="0" lvl="0" indent="0" algn="ctr" rtl="0">
                        <a:spcBef>
                          <a:spcPts val="0"/>
                        </a:spcBef>
                        <a:spcAft>
                          <a:spcPts val="0"/>
                        </a:spcAft>
                        <a:buNone/>
                      </a:pPr>
                      <a:r>
                        <a:rPr lang="en" sz="1500">
                          <a:solidFill>
                            <a:schemeClr val="lt1"/>
                          </a:solidFill>
                          <a:latin typeface="Lato"/>
                          <a:ea typeface="Lato"/>
                          <a:cs typeface="Lato"/>
                          <a:sym typeface="Lato"/>
                        </a:rPr>
                        <a:t>Tupluri</a:t>
                      </a:r>
                      <a:endParaRPr sz="1500">
                        <a:solidFill>
                          <a:schemeClr val="lt1"/>
                        </a:solidFill>
                        <a:latin typeface="Lato"/>
                        <a:ea typeface="Lato"/>
                        <a:cs typeface="Lato"/>
                        <a:sym typeface="Lato"/>
                      </a:endParaRPr>
                    </a:p>
                  </a:txBody>
                  <a:tcPr marL="68600" marR="68600" marT="34300" marB="34300" anchor="ctr">
                    <a:solidFill>
                      <a:srgbClr val="124191"/>
                    </a:solidFill>
                  </a:tcPr>
                </a:tc>
                <a:tc>
                  <a:txBody>
                    <a:bodyPr/>
                    <a:lstStyle/>
                    <a:p>
                      <a:pPr marL="0" lvl="0" indent="0" algn="l" rtl="0">
                        <a:spcBef>
                          <a:spcPts val="0"/>
                        </a:spcBef>
                        <a:spcAft>
                          <a:spcPts val="0"/>
                        </a:spcAft>
                        <a:buSzPts val="1100"/>
                        <a:buNone/>
                      </a:pPr>
                      <a:r>
                        <a:rPr lang="en" sz="1100">
                          <a:solidFill>
                            <a:srgbClr val="124191"/>
                          </a:solidFill>
                          <a:latin typeface="Lato"/>
                          <a:ea typeface="Lato"/>
                          <a:cs typeface="Lato"/>
                          <a:sym typeface="Lato"/>
                        </a:rPr>
                        <a:t>secvențe de articole arbitrare.</a:t>
                      </a:r>
                      <a:endParaRPr sz="1100">
                        <a:solidFill>
                          <a:srgbClr val="124191"/>
                        </a:solidFill>
                        <a:latin typeface="Lato"/>
                        <a:ea typeface="Lato"/>
                        <a:cs typeface="Lato"/>
                        <a:sym typeface="Lato"/>
                      </a:endParaRPr>
                    </a:p>
                    <a:p>
                      <a:pPr marL="0" marR="0" lvl="0" indent="0" algn="l" rtl="0">
                        <a:spcBef>
                          <a:spcPts val="0"/>
                        </a:spcBef>
                        <a:spcAft>
                          <a:spcPts val="0"/>
                        </a:spcAft>
                        <a:buNone/>
                      </a:pP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2"/>
                  </a:ext>
                </a:extLst>
              </a:tr>
              <a:tr h="562350">
                <a:tc>
                  <a:txBody>
                    <a:bodyPr/>
                    <a:lstStyle/>
                    <a:p>
                      <a:pPr marL="0" marR="0" lvl="0" indent="0" algn="ctr" rtl="0">
                        <a:spcBef>
                          <a:spcPts val="0"/>
                        </a:spcBef>
                        <a:spcAft>
                          <a:spcPts val="0"/>
                        </a:spcAft>
                        <a:buNone/>
                      </a:pPr>
                      <a:r>
                        <a:rPr lang="en" sz="1500">
                          <a:solidFill>
                            <a:schemeClr val="lt1"/>
                          </a:solidFill>
                          <a:latin typeface="Lato"/>
                          <a:ea typeface="Lato"/>
                          <a:cs typeface="Lato"/>
                          <a:sym typeface="Lato"/>
                        </a:rPr>
                        <a:t>Dictionare</a:t>
                      </a:r>
                      <a:endParaRPr sz="1500">
                        <a:solidFill>
                          <a:schemeClr val="lt1"/>
                        </a:solidFill>
                        <a:latin typeface="Lato"/>
                        <a:ea typeface="Lato"/>
                        <a:cs typeface="Lato"/>
                        <a:sym typeface="Lato"/>
                      </a:endParaRPr>
                    </a:p>
                  </a:txBody>
                  <a:tcPr marL="68600" marR="68600" marT="34300" marB="34300" anchor="ctr">
                    <a:solidFill>
                      <a:srgbClr val="00C9FF"/>
                    </a:solidFill>
                  </a:tcPr>
                </a:tc>
                <a:tc>
                  <a:txBody>
                    <a:bodyPr/>
                    <a:lstStyle/>
                    <a:p>
                      <a:pPr marL="0" lvl="0" indent="0" algn="l" rtl="0">
                        <a:spcBef>
                          <a:spcPts val="0"/>
                        </a:spcBef>
                        <a:spcAft>
                          <a:spcPts val="0"/>
                        </a:spcAft>
                        <a:buSzPts val="1100"/>
                        <a:buNone/>
                      </a:pPr>
                      <a:r>
                        <a:rPr lang="en" sz="1100">
                          <a:solidFill>
                            <a:srgbClr val="124191"/>
                          </a:solidFill>
                          <a:latin typeface="Lato"/>
                          <a:ea typeface="Lato"/>
                          <a:cs typeface="Lato"/>
                          <a:sym typeface="Lato"/>
                        </a:rPr>
                        <a:t>similare listelor, dar ordinea articolelor nu contează.</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3"/>
                  </a:ext>
                </a:extLst>
              </a:tr>
              <a:tr h="562350">
                <a:tc>
                  <a:txBody>
                    <a:bodyPr/>
                    <a:lstStyle/>
                    <a:p>
                      <a:pPr marL="0" marR="0" lvl="0" indent="0" algn="ctr" rtl="0">
                        <a:spcBef>
                          <a:spcPts val="0"/>
                        </a:spcBef>
                        <a:spcAft>
                          <a:spcPts val="0"/>
                        </a:spcAft>
                        <a:buNone/>
                      </a:pPr>
                      <a:r>
                        <a:rPr lang="en" sz="1500">
                          <a:solidFill>
                            <a:schemeClr val="lt1"/>
                          </a:solidFill>
                          <a:latin typeface="Lato"/>
                          <a:ea typeface="Lato"/>
                          <a:cs typeface="Lato"/>
                          <a:sym typeface="Lato"/>
                        </a:rPr>
                        <a:t>Exceptii</a:t>
                      </a:r>
                      <a:endParaRPr sz="1500">
                        <a:solidFill>
                          <a:schemeClr val="lt1"/>
                        </a:solidFill>
                        <a:latin typeface="Lato"/>
                        <a:ea typeface="Lato"/>
                        <a:cs typeface="Lato"/>
                        <a:sym typeface="Lato"/>
                      </a:endParaRPr>
                    </a:p>
                  </a:txBody>
                  <a:tcPr marL="68600" marR="68600" marT="34300" marB="34300" anchor="ctr">
                    <a:solidFill>
                      <a:srgbClr val="124191"/>
                    </a:solidFill>
                  </a:tcPr>
                </a:tc>
                <a:tc>
                  <a:txBody>
                    <a:bodyPr/>
                    <a:lstStyle/>
                    <a:p>
                      <a:pPr marL="0" lvl="0" indent="0" algn="l" rtl="0">
                        <a:lnSpc>
                          <a:spcPct val="115000"/>
                        </a:lnSpc>
                        <a:spcBef>
                          <a:spcPts val="1200"/>
                        </a:spcBef>
                        <a:spcAft>
                          <a:spcPts val="1200"/>
                        </a:spcAft>
                        <a:buSzPts val="1100"/>
                        <a:buNone/>
                      </a:pPr>
                      <a:r>
                        <a:rPr lang="en" sz="1100">
                          <a:solidFill>
                            <a:srgbClr val="124191"/>
                          </a:solidFill>
                          <a:latin typeface="Lato"/>
                          <a:ea typeface="Lato"/>
                          <a:cs typeface="Lato"/>
                          <a:sym typeface="Lato"/>
                        </a:rPr>
                        <a:t>cod, care este executat atunci când apare o eroare asociată.</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4"/>
                  </a:ext>
                </a:extLst>
              </a:tr>
            </a:tbl>
          </a:graphicData>
        </a:graphic>
      </p:graphicFrame>
      <p:sp>
        <p:nvSpPr>
          <p:cNvPr id="505" name="Google Shape;505;p40"/>
          <p:cNvSpPr txBox="1"/>
          <p:nvPr/>
        </p:nvSpPr>
        <p:spPr>
          <a:xfrm>
            <a:off x="412036" y="627321"/>
            <a:ext cx="8384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800">
              <a:solidFill>
                <a:srgbClr val="4A4A4A"/>
              </a:solidFill>
              <a:latin typeface="Lato"/>
              <a:ea typeface="Lato"/>
              <a:cs typeface="Lato"/>
              <a:sym typeface="Lato"/>
            </a:endParaRPr>
          </a:p>
        </p:txBody>
      </p:sp>
      <p:sp>
        <p:nvSpPr>
          <p:cNvPr id="506" name="Google Shape;506;p40"/>
          <p:cNvSpPr txBox="1"/>
          <p:nvPr/>
        </p:nvSpPr>
        <p:spPr>
          <a:xfrm>
            <a:off x="377014" y="345270"/>
            <a:ext cx="11177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800">
                <a:solidFill>
                  <a:srgbClr val="124191"/>
                </a:solidFill>
                <a:latin typeface="Lato"/>
                <a:ea typeface="Lato"/>
                <a:cs typeface="Lato"/>
                <a:sym typeface="Lato"/>
              </a:rPr>
              <a:t>What did we learn in this chapter?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11"/>
        <p:cNvGrpSpPr/>
        <p:nvPr/>
      </p:nvGrpSpPr>
      <p:grpSpPr>
        <a:xfrm>
          <a:off x="0" y="0"/>
          <a:ext cx="0" cy="0"/>
          <a:chOff x="0" y="0"/>
          <a:chExt cx="0" cy="0"/>
        </a:xfrm>
      </p:grpSpPr>
      <p:sp>
        <p:nvSpPr>
          <p:cNvPr id="512" name="Google Shape;512;p41"/>
          <p:cNvSpPr txBox="1"/>
          <p:nvPr/>
        </p:nvSpPr>
        <p:spPr>
          <a:xfrm>
            <a:off x="667012" y="3264140"/>
            <a:ext cx="84627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500">
                <a:solidFill>
                  <a:srgbClr val="124191"/>
                </a:solidFill>
                <a:latin typeface="Lato"/>
                <a:ea typeface="Lato"/>
                <a:cs typeface="Lato"/>
                <a:sym typeface="Lato"/>
              </a:rPr>
              <a:t>Quiz</a:t>
            </a:r>
            <a:endParaRPr sz="1100"/>
          </a:p>
        </p:txBody>
      </p:sp>
      <p:sp>
        <p:nvSpPr>
          <p:cNvPr id="513" name="Google Shape;513;p41"/>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14" name="Google Shape;514;p41"/>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15" name="Google Shape;515;p41"/>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16" name="Google Shape;516;p41"/>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17" name="Google Shape;517;p41"/>
          <p:cNvSpPr/>
          <p:nvPr/>
        </p:nvSpPr>
        <p:spPr>
          <a:xfrm>
            <a:off x="-1973897" y="873100"/>
            <a:ext cx="1847700" cy="8772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 -7 in fiecare capitol, unde [n] – ultimul slide din acel capitol si va fi folosit pentru bibliografia suplimentara.</a:t>
            </a:r>
            <a:endParaRPr sz="1100"/>
          </a:p>
        </p:txBody>
      </p:sp>
      <p:pic>
        <p:nvPicPr>
          <p:cNvPr id="518" name="Google Shape;518;p41"/>
          <p:cNvPicPr preferRelativeResize="0"/>
          <p:nvPr/>
        </p:nvPicPr>
        <p:blipFill rotWithShape="1">
          <a:blip r:embed="rId3">
            <a:alphaModFix/>
          </a:blip>
          <a:srcRect/>
          <a:stretch/>
        </p:blipFill>
        <p:spPr>
          <a:xfrm>
            <a:off x="-1" y="18548"/>
            <a:ext cx="9129802" cy="2817100"/>
          </a:xfrm>
          <a:prstGeom prst="rect">
            <a:avLst/>
          </a:prstGeom>
          <a:noFill/>
          <a:ln>
            <a:noFill/>
          </a:ln>
        </p:spPr>
      </p:pic>
      <p:pic>
        <p:nvPicPr>
          <p:cNvPr id="519" name="Google Shape;519;p41"/>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520" name="Google Shape;520;p41"/>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521" name="Google Shape;521;p41"/>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42"/>
          <p:cNvSpPr txBox="1"/>
          <p:nvPr/>
        </p:nvSpPr>
        <p:spPr>
          <a:xfrm>
            <a:off x="377036" y="243090"/>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Quiz – part 1/2</a:t>
            </a:r>
            <a:endParaRPr sz="1100"/>
          </a:p>
        </p:txBody>
      </p:sp>
      <p:sp>
        <p:nvSpPr>
          <p:cNvPr id="528" name="Google Shape;528;p42"/>
          <p:cNvSpPr txBox="1"/>
          <p:nvPr/>
        </p:nvSpPr>
        <p:spPr>
          <a:xfrm>
            <a:off x="377036" y="1213718"/>
            <a:ext cx="8383200" cy="31785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999B99"/>
              </a:buClr>
              <a:buSzPts val="1500"/>
              <a:buFont typeface="Calibri"/>
              <a:buAutoNum type="arabicPeriod"/>
            </a:pPr>
            <a:r>
              <a:rPr lang="en" sz="1500" b="1">
                <a:solidFill>
                  <a:srgbClr val="001234"/>
                </a:solidFill>
                <a:latin typeface="Lato"/>
                <a:ea typeface="Lato"/>
                <a:cs typeface="Lato"/>
                <a:sym typeface="Lato"/>
              </a:rPr>
              <a:t>Pentru a parcurge un interval cu o bucla for, este nevoie de initializarea intervalului inainte de bucla?</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Adevarat</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Fals</a:t>
            </a:r>
            <a:endParaRPr sz="1100"/>
          </a:p>
          <a:p>
            <a:pPr marL="685800" marR="0" lvl="0" indent="0" algn="l" rtl="0">
              <a:spcBef>
                <a:spcPts val="0"/>
              </a:spcBef>
              <a:spcAft>
                <a:spcPts val="0"/>
              </a:spcAft>
              <a:buNone/>
            </a:pPr>
            <a:endParaRPr sz="1100"/>
          </a:p>
          <a:p>
            <a:pPr marL="342900" marR="0" lvl="1" indent="0" algn="l" rtl="0">
              <a:spcBef>
                <a:spcPts val="0"/>
              </a:spcBef>
              <a:spcAft>
                <a:spcPts val="0"/>
              </a:spcAft>
              <a:buNone/>
            </a:pPr>
            <a:endParaRPr sz="1500" b="0" i="0" u="none" strike="noStrike" cap="none">
              <a:solidFill>
                <a:srgbClr val="001234"/>
              </a:solidFill>
              <a:latin typeface="Lato"/>
              <a:ea typeface="Lato"/>
              <a:cs typeface="Lato"/>
              <a:sym typeface="Lato"/>
            </a:endParaRPr>
          </a:p>
          <a:p>
            <a:pPr marL="342900" marR="0" lvl="0" indent="-336550" algn="l" rtl="0">
              <a:spcBef>
                <a:spcPts val="0"/>
              </a:spcBef>
              <a:spcAft>
                <a:spcPts val="0"/>
              </a:spcAft>
              <a:buClr>
                <a:srgbClr val="999B99"/>
              </a:buClr>
              <a:buSzPts val="1500"/>
              <a:buFont typeface="Calibri"/>
              <a:buAutoNum type="arabicPeriod"/>
            </a:pPr>
            <a:r>
              <a:rPr lang="en" sz="1500" b="1">
                <a:solidFill>
                  <a:srgbClr val="001234"/>
                </a:solidFill>
                <a:latin typeface="Lato"/>
                <a:ea typeface="Lato"/>
                <a:cs typeface="Lato"/>
                <a:sym typeface="Lato"/>
              </a:rPr>
              <a:t>Conditia de break</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Intrerupe executia iteratiei curente de bucla</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Inrerupe executia buclei si continua cu restul codului</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Ofera o pauza interpretorului sa proceseze datele in mod corect</a:t>
            </a:r>
            <a:endParaRPr sz="1100"/>
          </a:p>
          <a:p>
            <a:pPr marL="685800" marR="0" lvl="0" indent="0" algn="l" rtl="0">
              <a:spcBef>
                <a:spcPts val="0"/>
              </a:spcBef>
              <a:spcAft>
                <a:spcPts val="0"/>
              </a:spcAft>
              <a:buNone/>
            </a:pPr>
            <a:endParaRPr sz="1100"/>
          </a:p>
          <a:p>
            <a:pPr marL="342900" marR="0" lvl="1" indent="0" algn="l" rtl="0">
              <a:spcBef>
                <a:spcPts val="0"/>
              </a:spcBef>
              <a:spcAft>
                <a:spcPts val="0"/>
              </a:spcAft>
              <a:buNone/>
            </a:pPr>
            <a:endParaRPr sz="1500" b="0" i="0" u="none" strike="noStrike" cap="none">
              <a:solidFill>
                <a:srgbClr val="001234"/>
              </a:solidFill>
              <a:latin typeface="Lato"/>
              <a:ea typeface="Lato"/>
              <a:cs typeface="Lato"/>
              <a:sym typeface="Lato"/>
            </a:endParaRPr>
          </a:p>
          <a:p>
            <a:pPr marL="685800" marR="0" lvl="1" indent="-254000" algn="l" rtl="0">
              <a:spcBef>
                <a:spcPts val="0"/>
              </a:spcBef>
              <a:spcAft>
                <a:spcPts val="0"/>
              </a:spcAft>
              <a:buClr>
                <a:srgbClr val="999B99"/>
              </a:buClr>
              <a:buSzPts val="1500"/>
              <a:buFont typeface="Calibri"/>
              <a:buNone/>
            </a:pPr>
            <a:endParaRPr sz="1500" b="0" i="0" u="none" strike="noStrike" cap="none">
              <a:solidFill>
                <a:srgbClr val="001234"/>
              </a:solidFill>
              <a:latin typeface="Lato"/>
              <a:ea typeface="Lato"/>
              <a:cs typeface="Lato"/>
              <a:sym typeface="Lato"/>
            </a:endParaRPr>
          </a:p>
          <a:p>
            <a:pPr marL="0" marR="0" lvl="0" indent="0" algn="l" rtl="0">
              <a:spcBef>
                <a:spcPts val="0"/>
              </a:spcBef>
              <a:spcAft>
                <a:spcPts val="0"/>
              </a:spcAft>
              <a:buNone/>
            </a:pPr>
            <a:endParaRPr sz="2000">
              <a:solidFill>
                <a:srgbClr val="124191"/>
              </a:solidFill>
              <a:latin typeface="Lato"/>
              <a:ea typeface="Lato"/>
              <a:cs typeface="Lato"/>
              <a:sym typeface="Lato"/>
            </a:endParaRPr>
          </a:p>
        </p:txBody>
      </p:sp>
      <p:sp>
        <p:nvSpPr>
          <p:cNvPr id="529" name="Google Shape;529;p42"/>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30" name="Google Shape;530;p42"/>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31" name="Google Shape;531;p42"/>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32" name="Google Shape;532;p42"/>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33" name="Google Shape;533;p42"/>
          <p:cNvSpPr/>
          <p:nvPr/>
        </p:nvSpPr>
        <p:spPr>
          <a:xfrm>
            <a:off x="-1973897" y="873100"/>
            <a:ext cx="1847700" cy="8772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 -6 in fiecare capitol, unde [n] – ultimul slide din acel capitol si va fi folosit pentru bibliografia suplimentara.</a:t>
            </a:r>
            <a:endParaRPr sz="1100"/>
          </a:p>
        </p:txBody>
      </p:sp>
      <p:pic>
        <p:nvPicPr>
          <p:cNvPr id="534" name="Google Shape;534;p42"/>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535" name="Google Shape;535;p42"/>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536" name="Google Shape;536;p42"/>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Google Shape;542;p43"/>
          <p:cNvSpPr txBox="1"/>
          <p:nvPr/>
        </p:nvSpPr>
        <p:spPr>
          <a:xfrm>
            <a:off x="377036" y="243090"/>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Quiz – part 2/2</a:t>
            </a:r>
            <a:endParaRPr sz="1100"/>
          </a:p>
        </p:txBody>
      </p:sp>
      <p:sp>
        <p:nvSpPr>
          <p:cNvPr id="543" name="Google Shape;543;p43"/>
          <p:cNvSpPr txBox="1"/>
          <p:nvPr/>
        </p:nvSpPr>
        <p:spPr>
          <a:xfrm>
            <a:off x="378602" y="560083"/>
            <a:ext cx="83832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A4A4A"/>
                </a:solidFill>
                <a:latin typeface="Lato"/>
                <a:ea typeface="Lato"/>
                <a:cs typeface="Lato"/>
                <a:sym typeface="Lato"/>
              </a:rPr>
              <a:t>Subtitle should use sentence case</a:t>
            </a:r>
            <a:endParaRPr sz="1100"/>
          </a:p>
        </p:txBody>
      </p:sp>
      <p:sp>
        <p:nvSpPr>
          <p:cNvPr id="544" name="Google Shape;544;p43"/>
          <p:cNvSpPr txBox="1"/>
          <p:nvPr/>
        </p:nvSpPr>
        <p:spPr>
          <a:xfrm>
            <a:off x="377036" y="1213718"/>
            <a:ext cx="8383200" cy="32094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999B99"/>
              </a:buClr>
              <a:buSzPts val="1500"/>
              <a:buFont typeface="Calibri"/>
              <a:buAutoNum type="arabicPeriod"/>
            </a:pPr>
            <a:r>
              <a:rPr lang="en" sz="1500" b="1">
                <a:solidFill>
                  <a:srgbClr val="001234"/>
                </a:solidFill>
                <a:latin typeface="Lato"/>
                <a:ea typeface="Lato"/>
                <a:cs typeface="Lato"/>
                <a:sym typeface="Lato"/>
              </a:rPr>
              <a:t>Codul intalnit dupa conditia de continue: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Este rulat in cazul in care nu se intalneste conditia data pentru cuvantul cheie continue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Este evaluata oricum, deoarece la intalnirea cuvantului cheie continue, codul ruleaza mai departe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Este ignorat si nu are nici un efect asupra scriptului.</a:t>
            </a:r>
            <a:endParaRPr sz="1100"/>
          </a:p>
          <a:p>
            <a:pPr marL="685800" marR="0" lvl="0" indent="0" algn="l" rtl="0">
              <a:spcBef>
                <a:spcPts val="0"/>
              </a:spcBef>
              <a:spcAft>
                <a:spcPts val="0"/>
              </a:spcAft>
              <a:buNone/>
            </a:pPr>
            <a:endParaRPr sz="1100"/>
          </a:p>
          <a:p>
            <a:pPr marL="342900" marR="0" lvl="1" indent="0" algn="l" rtl="0">
              <a:spcBef>
                <a:spcPts val="0"/>
              </a:spcBef>
              <a:spcAft>
                <a:spcPts val="0"/>
              </a:spcAft>
              <a:buNone/>
            </a:pPr>
            <a:endParaRPr sz="1500" b="0" i="0" u="none" strike="noStrike" cap="none">
              <a:solidFill>
                <a:srgbClr val="001234"/>
              </a:solidFill>
              <a:latin typeface="Lato"/>
              <a:ea typeface="Lato"/>
              <a:cs typeface="Lato"/>
              <a:sym typeface="Lato"/>
            </a:endParaRPr>
          </a:p>
          <a:p>
            <a:pPr marL="342900" marR="0" lvl="0" indent="-336550" algn="l" rtl="0">
              <a:spcBef>
                <a:spcPts val="0"/>
              </a:spcBef>
              <a:spcAft>
                <a:spcPts val="0"/>
              </a:spcAft>
              <a:buClr>
                <a:srgbClr val="999B99"/>
              </a:buClr>
              <a:buSzPts val="1500"/>
              <a:buFont typeface="Calibri"/>
              <a:buAutoNum type="arabicPeriod"/>
            </a:pPr>
            <a:r>
              <a:rPr lang="en" sz="1500" b="1">
                <a:solidFill>
                  <a:srgbClr val="001234"/>
                </a:solidFill>
                <a:latin typeface="Lato"/>
                <a:ea typeface="Lato"/>
                <a:cs typeface="Lato"/>
                <a:sym typeface="Lato"/>
              </a:rPr>
              <a:t>Care este recomandarea PEP-8 cu privinta la indentare?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2 spatii pe nivel de indentare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Tab pe fiecare nivel de indentare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4 spatii pe nivel de indentare</a:t>
            </a:r>
            <a:endParaRPr sz="1100"/>
          </a:p>
          <a:p>
            <a:pPr marL="685800" marR="0" lvl="1" indent="-342900" algn="l" rtl="0">
              <a:spcBef>
                <a:spcPts val="0"/>
              </a:spcBef>
              <a:spcAft>
                <a:spcPts val="0"/>
              </a:spcAft>
              <a:buClr>
                <a:srgbClr val="999B99"/>
              </a:buClr>
              <a:buSzPts val="1400"/>
              <a:buFont typeface="Calibri"/>
              <a:buAutoNum type="alphaLcPeriod"/>
            </a:pPr>
            <a:r>
              <a:rPr lang="en">
                <a:solidFill>
                  <a:srgbClr val="001234"/>
                </a:solidFill>
                <a:latin typeface="Lato"/>
                <a:ea typeface="Lato"/>
                <a:cs typeface="Lato"/>
                <a:sym typeface="Lato"/>
              </a:rPr>
              <a:t>Nici una de mai sus</a:t>
            </a:r>
            <a:endParaRPr sz="1100"/>
          </a:p>
          <a:p>
            <a:pPr marL="342900" marR="0" lvl="1" indent="0" algn="l" rtl="0">
              <a:spcBef>
                <a:spcPts val="0"/>
              </a:spcBef>
              <a:spcAft>
                <a:spcPts val="0"/>
              </a:spcAft>
              <a:buNone/>
            </a:pPr>
            <a:endParaRPr sz="1500" b="0" i="0" u="none" strike="noStrike" cap="none">
              <a:solidFill>
                <a:srgbClr val="001234"/>
              </a:solidFill>
              <a:latin typeface="Lato"/>
              <a:ea typeface="Lato"/>
              <a:cs typeface="Lato"/>
              <a:sym typeface="Lato"/>
            </a:endParaRPr>
          </a:p>
          <a:p>
            <a:pPr marL="685800" marR="0" lvl="1" indent="-254000" algn="l" rtl="0">
              <a:spcBef>
                <a:spcPts val="0"/>
              </a:spcBef>
              <a:spcAft>
                <a:spcPts val="0"/>
              </a:spcAft>
              <a:buClr>
                <a:srgbClr val="999B99"/>
              </a:buClr>
              <a:buSzPts val="1500"/>
              <a:buFont typeface="Calibri"/>
              <a:buNone/>
            </a:pPr>
            <a:endParaRPr sz="1500" b="0" i="0" u="none" strike="noStrike" cap="none">
              <a:solidFill>
                <a:srgbClr val="001234"/>
              </a:solidFill>
              <a:latin typeface="Lato"/>
              <a:ea typeface="Lato"/>
              <a:cs typeface="Lato"/>
              <a:sym typeface="Lato"/>
            </a:endParaRPr>
          </a:p>
          <a:p>
            <a:pPr marL="0" marR="0" lvl="0" indent="0" algn="l" rtl="0">
              <a:spcBef>
                <a:spcPts val="0"/>
              </a:spcBef>
              <a:spcAft>
                <a:spcPts val="0"/>
              </a:spcAft>
              <a:buNone/>
            </a:pPr>
            <a:endParaRPr sz="2000">
              <a:solidFill>
                <a:srgbClr val="124191"/>
              </a:solidFill>
              <a:latin typeface="Lato"/>
              <a:ea typeface="Lato"/>
              <a:cs typeface="Lato"/>
              <a:sym typeface="Lato"/>
            </a:endParaRPr>
          </a:p>
        </p:txBody>
      </p:sp>
      <p:sp>
        <p:nvSpPr>
          <p:cNvPr id="545" name="Google Shape;545;p43"/>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46" name="Google Shape;546;p43"/>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47" name="Google Shape;547;p43"/>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48" name="Google Shape;548;p43"/>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49" name="Google Shape;549;p43"/>
          <p:cNvSpPr/>
          <p:nvPr/>
        </p:nvSpPr>
        <p:spPr>
          <a:xfrm>
            <a:off x="-1973897" y="873100"/>
            <a:ext cx="1847700" cy="8772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 -5 in fiecare capitol, unde [n] – ultimul slide din acel capitol si va fi folosit pentru bibliografia suplimentara.</a:t>
            </a:r>
            <a:endParaRPr sz="1100"/>
          </a:p>
        </p:txBody>
      </p:sp>
      <p:pic>
        <p:nvPicPr>
          <p:cNvPr id="550" name="Google Shape;550;p43"/>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551" name="Google Shape;551;p43"/>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552" name="Google Shape;552;p43"/>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17"/>
          <p:cNvSpPr txBox="1"/>
          <p:nvPr/>
        </p:nvSpPr>
        <p:spPr>
          <a:xfrm>
            <a:off x="340653" y="220772"/>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Instructor materials – Chapter 2 Planning Guide</a:t>
            </a:r>
            <a:endParaRPr sz="1100"/>
          </a:p>
        </p:txBody>
      </p:sp>
      <p:sp>
        <p:nvSpPr>
          <p:cNvPr id="91" name="Google Shape;91;p17"/>
          <p:cNvSpPr txBox="1"/>
          <p:nvPr/>
        </p:nvSpPr>
        <p:spPr>
          <a:xfrm>
            <a:off x="340653" y="985793"/>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This PowerPoint deck is divided in two parts:</a:t>
            </a:r>
            <a:endParaRPr sz="1100"/>
          </a:p>
        </p:txBody>
      </p:sp>
      <p:sp>
        <p:nvSpPr>
          <p:cNvPr id="92" name="Google Shape;92;p17"/>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93" name="Google Shape;93;p17"/>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94" name="Google Shape;94;p17"/>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95" name="Google Shape;95;p17"/>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96" name="Google Shape;96;p17"/>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3 din fiecare capitol.</a:t>
            </a:r>
            <a:endParaRPr sz="1100"/>
          </a:p>
        </p:txBody>
      </p:sp>
      <p:sp>
        <p:nvSpPr>
          <p:cNvPr id="97" name="Google Shape;97;p17"/>
          <p:cNvSpPr txBox="1"/>
          <p:nvPr/>
        </p:nvSpPr>
        <p:spPr>
          <a:xfrm>
            <a:off x="340653" y="1407552"/>
            <a:ext cx="8383200" cy="2316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24191"/>
                </a:solidFill>
                <a:latin typeface="Lato"/>
                <a:ea typeface="Lato"/>
                <a:cs typeface="Lato"/>
                <a:sym typeface="Lato"/>
              </a:rPr>
              <a:t>Instructor Planning Guide</a:t>
            </a:r>
            <a:endParaRPr sz="1100"/>
          </a:p>
          <a:p>
            <a:pPr marL="342900" marR="0" lvl="0" indent="-342900" algn="l" rtl="0">
              <a:spcBef>
                <a:spcPts val="0"/>
              </a:spcBef>
              <a:spcAft>
                <a:spcPts val="0"/>
              </a:spcAft>
              <a:buClr>
                <a:srgbClr val="999B99"/>
              </a:buClr>
              <a:buSzPts val="1200"/>
              <a:buFont typeface="Arial"/>
              <a:buChar char="•"/>
            </a:pPr>
            <a:r>
              <a:rPr lang="en" sz="1200">
                <a:solidFill>
                  <a:srgbClr val="124191"/>
                </a:solidFill>
                <a:latin typeface="Lato"/>
                <a:ea typeface="Lato"/>
                <a:cs typeface="Lato"/>
                <a:sym typeface="Lato"/>
              </a:rPr>
              <a:t>Information to help you become familiar with the chapter</a:t>
            </a:r>
            <a:endParaRPr sz="1100"/>
          </a:p>
          <a:p>
            <a:pPr marL="342900" marR="0" lvl="0" indent="-342900" algn="l" rtl="0">
              <a:spcBef>
                <a:spcPts val="0"/>
              </a:spcBef>
              <a:spcAft>
                <a:spcPts val="0"/>
              </a:spcAft>
              <a:buClr>
                <a:srgbClr val="999B99"/>
              </a:buClr>
              <a:buSzPts val="1200"/>
              <a:buFont typeface="Arial"/>
              <a:buChar char="•"/>
            </a:pPr>
            <a:r>
              <a:rPr lang="en" sz="1200">
                <a:solidFill>
                  <a:srgbClr val="124191"/>
                </a:solidFill>
                <a:latin typeface="Lato"/>
                <a:ea typeface="Lato"/>
                <a:cs typeface="Lato"/>
                <a:sym typeface="Lato"/>
              </a:rPr>
              <a:t>Teaching aids</a:t>
            </a:r>
            <a:endParaRPr sz="1100"/>
          </a:p>
          <a:p>
            <a:pPr marL="342900" marR="0" lvl="0" indent="-266700" algn="l" rtl="0">
              <a:spcBef>
                <a:spcPts val="0"/>
              </a:spcBef>
              <a:spcAft>
                <a:spcPts val="0"/>
              </a:spcAft>
              <a:buClr>
                <a:srgbClr val="999B99"/>
              </a:buClr>
              <a:buSzPts val="1200"/>
              <a:buFont typeface="Arial"/>
              <a:buNone/>
            </a:pPr>
            <a:endParaRPr sz="1200">
              <a:solidFill>
                <a:srgbClr val="124191"/>
              </a:solidFill>
              <a:latin typeface="Lato"/>
              <a:ea typeface="Lato"/>
              <a:cs typeface="Lato"/>
              <a:sym typeface="Lato"/>
            </a:endParaRPr>
          </a:p>
          <a:p>
            <a:pPr marL="0" marR="0" lvl="0" indent="0" algn="l" rtl="0">
              <a:spcBef>
                <a:spcPts val="0"/>
              </a:spcBef>
              <a:spcAft>
                <a:spcPts val="0"/>
              </a:spcAft>
              <a:buNone/>
            </a:pPr>
            <a:r>
              <a:rPr lang="en" sz="1400">
                <a:solidFill>
                  <a:srgbClr val="124191"/>
                </a:solidFill>
                <a:latin typeface="Lato"/>
                <a:ea typeface="Lato"/>
                <a:cs typeface="Lato"/>
                <a:sym typeface="Lato"/>
              </a:rPr>
              <a:t>Instructor Class Presentation</a:t>
            </a:r>
            <a:endParaRPr sz="1100"/>
          </a:p>
          <a:p>
            <a:pPr marL="342900" marR="0" lvl="0" indent="-342900" algn="l" rtl="0">
              <a:spcBef>
                <a:spcPts val="0"/>
              </a:spcBef>
              <a:spcAft>
                <a:spcPts val="0"/>
              </a:spcAft>
              <a:buClr>
                <a:srgbClr val="999B99"/>
              </a:buClr>
              <a:buSzPts val="1200"/>
              <a:buFont typeface="Arial"/>
              <a:buChar char="•"/>
            </a:pPr>
            <a:r>
              <a:rPr lang="en" sz="1200">
                <a:solidFill>
                  <a:srgbClr val="124191"/>
                </a:solidFill>
                <a:latin typeface="Lato"/>
                <a:ea typeface="Lato"/>
                <a:cs typeface="Lato"/>
                <a:sym typeface="Lato"/>
              </a:rPr>
              <a:t>Optional slides that you can use in the classroom</a:t>
            </a:r>
            <a:endParaRPr sz="1100"/>
          </a:p>
          <a:p>
            <a:pPr marL="342900" marR="0" lvl="0" indent="-342900" algn="l" rtl="0">
              <a:spcBef>
                <a:spcPts val="0"/>
              </a:spcBef>
              <a:spcAft>
                <a:spcPts val="0"/>
              </a:spcAft>
              <a:buClr>
                <a:srgbClr val="999B99"/>
              </a:buClr>
              <a:buSzPts val="1200"/>
              <a:buFont typeface="Arial"/>
              <a:buChar char="•"/>
            </a:pPr>
            <a:r>
              <a:rPr lang="en" sz="1200">
                <a:solidFill>
                  <a:srgbClr val="124191"/>
                </a:solidFill>
                <a:latin typeface="Lato"/>
                <a:ea typeface="Lato"/>
                <a:cs typeface="Lato"/>
                <a:sym typeface="Lato"/>
              </a:rPr>
              <a:t>Begins on slide # 9</a:t>
            </a:r>
            <a:endParaRPr sz="1100"/>
          </a:p>
          <a:p>
            <a:pPr marL="342900" marR="0" lvl="0" indent="-266700" algn="l" rtl="0">
              <a:spcBef>
                <a:spcPts val="0"/>
              </a:spcBef>
              <a:spcAft>
                <a:spcPts val="0"/>
              </a:spcAft>
              <a:buClr>
                <a:srgbClr val="999B99"/>
              </a:buClr>
              <a:buSzPts val="1200"/>
              <a:buFont typeface="Arial"/>
              <a:buNone/>
            </a:pPr>
            <a:endParaRPr sz="1200">
              <a:solidFill>
                <a:srgbClr val="124191"/>
              </a:solidFill>
              <a:latin typeface="Lato"/>
              <a:ea typeface="Lato"/>
              <a:cs typeface="Lato"/>
              <a:sym typeface="Lato"/>
            </a:endParaRPr>
          </a:p>
          <a:p>
            <a:pPr marL="342900" marR="0" lvl="0" indent="-266700" algn="l" rtl="0">
              <a:spcBef>
                <a:spcPts val="0"/>
              </a:spcBef>
              <a:spcAft>
                <a:spcPts val="0"/>
              </a:spcAft>
              <a:buClr>
                <a:srgbClr val="999B99"/>
              </a:buClr>
              <a:buSzPts val="1200"/>
              <a:buFont typeface="Arial"/>
              <a:buNone/>
            </a:pPr>
            <a:endParaRPr sz="1200">
              <a:solidFill>
                <a:srgbClr val="124191"/>
              </a:solidFill>
              <a:latin typeface="Lato"/>
              <a:ea typeface="Lato"/>
              <a:cs typeface="Lato"/>
              <a:sym typeface="Lato"/>
            </a:endParaRPr>
          </a:p>
          <a:p>
            <a:pPr marL="0" marR="0" lvl="0" indent="0" algn="l" rtl="0">
              <a:spcBef>
                <a:spcPts val="0"/>
              </a:spcBef>
              <a:spcAft>
                <a:spcPts val="0"/>
              </a:spcAft>
              <a:buNone/>
            </a:pPr>
            <a:r>
              <a:rPr lang="en" sz="1200" b="1">
                <a:solidFill>
                  <a:srgbClr val="124191"/>
                </a:solidFill>
                <a:latin typeface="Lato"/>
                <a:ea typeface="Lato"/>
                <a:cs typeface="Lato"/>
                <a:sym typeface="Lato"/>
              </a:rPr>
              <a:t>Note: </a:t>
            </a:r>
            <a:endParaRPr sz="1100"/>
          </a:p>
          <a:p>
            <a:pPr marL="0" marR="0" lvl="0" indent="0" algn="l" rtl="0">
              <a:spcBef>
                <a:spcPts val="0"/>
              </a:spcBef>
              <a:spcAft>
                <a:spcPts val="0"/>
              </a:spcAft>
              <a:buNone/>
            </a:pPr>
            <a:r>
              <a:rPr lang="en" sz="1100">
                <a:solidFill>
                  <a:srgbClr val="124191"/>
                </a:solidFill>
                <a:latin typeface="Lato"/>
                <a:ea typeface="Lato"/>
                <a:cs typeface="Lato"/>
                <a:sym typeface="Lato"/>
              </a:rPr>
              <a:t>Remove the Planning Guide from this presentation before sharing with anyone. </a:t>
            </a:r>
            <a:endParaRPr sz="1100"/>
          </a:p>
          <a:p>
            <a:pPr marL="0" marR="0" lvl="0" indent="0" algn="l" rtl="0">
              <a:spcBef>
                <a:spcPts val="0"/>
              </a:spcBef>
              <a:spcAft>
                <a:spcPts val="0"/>
              </a:spcAft>
              <a:buNone/>
            </a:pPr>
            <a:r>
              <a:rPr lang="en" sz="1100">
                <a:solidFill>
                  <a:srgbClr val="124191"/>
                </a:solidFill>
                <a:latin typeface="Lato"/>
                <a:ea typeface="Lato"/>
                <a:cs typeface="Lato"/>
                <a:sym typeface="Lato"/>
              </a:rPr>
              <a:t>For additional help and resources, please send an email to </a:t>
            </a:r>
            <a:r>
              <a:rPr lang="en" sz="1100" u="sng">
                <a:solidFill>
                  <a:schemeClr val="hlink"/>
                </a:solidFill>
                <a:latin typeface="Lato"/>
                <a:ea typeface="Lato"/>
                <a:cs typeface="Lato"/>
                <a:sym typeface="Lato"/>
                <a:hlinkClick r:id="rId3"/>
              </a:rPr>
              <a:t>contact@savnet.ro</a:t>
            </a:r>
            <a:r>
              <a:rPr lang="en" sz="1100">
                <a:solidFill>
                  <a:srgbClr val="124191"/>
                </a:solidFill>
                <a:latin typeface="Lato"/>
                <a:ea typeface="Lato"/>
                <a:cs typeface="Lato"/>
                <a:sym typeface="Lato"/>
              </a:rPr>
              <a:t> </a:t>
            </a:r>
            <a:endParaRPr sz="1100"/>
          </a:p>
        </p:txBody>
      </p:sp>
      <p:pic>
        <p:nvPicPr>
          <p:cNvPr id="98" name="Google Shape;98;p17"/>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99" name="Google Shape;99;p17"/>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100" name="Google Shape;100;p17"/>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101" name="Google Shape;101;p17"/>
          <p:cNvSpPr/>
          <p:nvPr/>
        </p:nvSpPr>
        <p:spPr>
          <a:xfrm>
            <a:off x="-1973899" y="1681667"/>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Hidden slide. </a:t>
            </a:r>
            <a:endParaRPr sz="11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44"/>
          <p:cNvPicPr preferRelativeResize="0"/>
          <p:nvPr/>
        </p:nvPicPr>
        <p:blipFill rotWithShape="1">
          <a:blip r:embed="rId3">
            <a:alphaModFix/>
          </a:blip>
          <a:srcRect/>
          <a:stretch/>
        </p:blipFill>
        <p:spPr>
          <a:xfrm>
            <a:off x="0" y="0"/>
            <a:ext cx="9143996" cy="2785188"/>
          </a:xfrm>
          <a:prstGeom prst="rect">
            <a:avLst/>
          </a:prstGeom>
          <a:noFill/>
          <a:ln>
            <a:noFill/>
          </a:ln>
        </p:spPr>
      </p:pic>
      <p:sp>
        <p:nvSpPr>
          <p:cNvPr id="559" name="Google Shape;559;p44"/>
          <p:cNvSpPr txBox="1"/>
          <p:nvPr/>
        </p:nvSpPr>
        <p:spPr>
          <a:xfrm>
            <a:off x="667012" y="3264140"/>
            <a:ext cx="8462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a:solidFill>
                  <a:srgbClr val="124191"/>
                </a:solidFill>
                <a:latin typeface="Lato"/>
                <a:ea typeface="Lato"/>
                <a:cs typeface="Lato"/>
                <a:sym typeface="Lato"/>
              </a:rPr>
              <a:t>Resurse suplimentare:</a:t>
            </a:r>
            <a:endParaRPr sz="1100"/>
          </a:p>
        </p:txBody>
      </p:sp>
      <p:sp>
        <p:nvSpPr>
          <p:cNvPr id="560" name="Google Shape;560;p44"/>
          <p:cNvSpPr txBox="1"/>
          <p:nvPr/>
        </p:nvSpPr>
        <p:spPr>
          <a:xfrm>
            <a:off x="662345" y="3651362"/>
            <a:ext cx="84627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600" b="1">
              <a:solidFill>
                <a:srgbClr val="124191"/>
              </a:solidFill>
              <a:latin typeface="Lato"/>
              <a:ea typeface="Lato"/>
              <a:cs typeface="Lato"/>
              <a:sym typeface="Lato"/>
            </a:endParaRPr>
          </a:p>
          <a:p>
            <a:pPr marL="254000" marR="0" lvl="0" indent="-254000" algn="l" rtl="0">
              <a:spcBef>
                <a:spcPts val="0"/>
              </a:spcBef>
              <a:spcAft>
                <a:spcPts val="0"/>
              </a:spcAft>
              <a:buClr>
                <a:srgbClr val="124191"/>
              </a:buClr>
              <a:buSzPts val="1400"/>
              <a:buFont typeface="Arial"/>
              <a:buChar char="•"/>
            </a:pPr>
            <a:r>
              <a:rPr lang="en">
                <a:solidFill>
                  <a:srgbClr val="124191"/>
                </a:solidFill>
                <a:latin typeface="Lato"/>
                <a:ea typeface="Lato"/>
                <a:cs typeface="Lato"/>
                <a:sym typeface="Lato"/>
              </a:rPr>
              <a:t>PEP Python Essentials - Chapter 4</a:t>
            </a:r>
            <a:endParaRPr sz="1100"/>
          </a:p>
          <a:p>
            <a:pPr marL="254000" marR="0" lvl="0" indent="-254000" algn="l" rtl="0">
              <a:spcBef>
                <a:spcPts val="0"/>
              </a:spcBef>
              <a:spcAft>
                <a:spcPts val="0"/>
              </a:spcAft>
              <a:buClr>
                <a:srgbClr val="124191"/>
              </a:buClr>
              <a:buSzPts val="1400"/>
              <a:buFont typeface="Arial"/>
              <a:buChar char="•"/>
            </a:pPr>
            <a:r>
              <a:rPr lang="en">
                <a:solidFill>
                  <a:srgbClr val="124191"/>
                </a:solidFill>
                <a:latin typeface="Lato"/>
                <a:ea typeface="Lato"/>
                <a:cs typeface="Lato"/>
                <a:sym typeface="Lato"/>
              </a:rPr>
              <a:t>https://docs.python.org/3/tutorial/index.html</a:t>
            </a:r>
            <a:endParaRPr sz="1100"/>
          </a:p>
        </p:txBody>
      </p:sp>
      <p:sp>
        <p:nvSpPr>
          <p:cNvPr id="561" name="Google Shape;561;p44"/>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62" name="Google Shape;562;p44"/>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63" name="Google Shape;563;p44"/>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64" name="Google Shape;564;p44"/>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65" name="Google Shape;565;p44"/>
          <p:cNvSpPr/>
          <p:nvPr/>
        </p:nvSpPr>
        <p:spPr>
          <a:xfrm>
            <a:off x="-1973897" y="873100"/>
            <a:ext cx="1847700" cy="8772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 -4 in fiecare capitol, unde [n] – ultimul slide din acel capitol si va fi folosit pentru bibliografia suplimentara.</a:t>
            </a:r>
            <a:endParaRPr sz="1100"/>
          </a:p>
        </p:txBody>
      </p:sp>
      <p:pic>
        <p:nvPicPr>
          <p:cNvPr id="566" name="Google Shape;566;p44"/>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567" name="Google Shape;567;p44"/>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568" name="Google Shape;568;p44"/>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5"/>
          <p:cNvSpPr/>
          <p:nvPr/>
        </p:nvSpPr>
        <p:spPr>
          <a:xfrm>
            <a:off x="-1" y="-32274"/>
            <a:ext cx="9144000" cy="3066000"/>
          </a:xfrm>
          <a:prstGeom prst="rect">
            <a:avLst/>
          </a:prstGeom>
          <a:solidFill>
            <a:schemeClr val="dk1"/>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5" name="Google Shape;575;p45"/>
          <p:cNvSpPr txBox="1"/>
          <p:nvPr/>
        </p:nvSpPr>
        <p:spPr>
          <a:xfrm>
            <a:off x="681213" y="3439179"/>
            <a:ext cx="84627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500">
                <a:solidFill>
                  <a:srgbClr val="124191"/>
                </a:solidFill>
                <a:latin typeface="Lato"/>
                <a:ea typeface="Lato"/>
                <a:cs typeface="Lato"/>
                <a:sym typeface="Lato"/>
              </a:rPr>
              <a:t>Home Activities</a:t>
            </a:r>
            <a:endParaRPr sz="1100"/>
          </a:p>
        </p:txBody>
      </p:sp>
      <p:sp>
        <p:nvSpPr>
          <p:cNvPr id="576" name="Google Shape;576;p45"/>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77" name="Google Shape;577;p45"/>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78" name="Google Shape;578;p45"/>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79" name="Google Shape;579;p45"/>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80" name="Google Shape;580;p45"/>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[n]-3 in fiecare capitol, unde [n] – ultimul slide din acel capitol. </a:t>
            </a:r>
            <a:endParaRPr sz="1100"/>
          </a:p>
        </p:txBody>
      </p:sp>
      <p:pic>
        <p:nvPicPr>
          <p:cNvPr id="581" name="Google Shape;581;p45"/>
          <p:cNvPicPr preferRelativeResize="0"/>
          <p:nvPr/>
        </p:nvPicPr>
        <p:blipFill rotWithShape="1">
          <a:blip r:embed="rId3">
            <a:alphaModFix/>
          </a:blip>
          <a:srcRect/>
          <a:stretch/>
        </p:blipFill>
        <p:spPr>
          <a:xfrm>
            <a:off x="2993316" y="-32274"/>
            <a:ext cx="2678654" cy="3046981"/>
          </a:xfrm>
          <a:prstGeom prst="rect">
            <a:avLst/>
          </a:prstGeom>
          <a:noFill/>
          <a:ln>
            <a:noFill/>
          </a:ln>
        </p:spPr>
      </p:pic>
      <p:pic>
        <p:nvPicPr>
          <p:cNvPr id="582" name="Google Shape;582;p45"/>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583" name="Google Shape;583;p45"/>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584" name="Google Shape;584;p45"/>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6"/>
          <p:cNvSpPr txBox="1"/>
          <p:nvPr/>
        </p:nvSpPr>
        <p:spPr>
          <a:xfrm>
            <a:off x="377036" y="232314"/>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How to achieve extraordinary results</a:t>
            </a:r>
            <a:endParaRPr sz="1100"/>
          </a:p>
        </p:txBody>
      </p:sp>
      <p:sp>
        <p:nvSpPr>
          <p:cNvPr id="591" name="Google Shape;591;p46"/>
          <p:cNvSpPr txBox="1"/>
          <p:nvPr/>
        </p:nvSpPr>
        <p:spPr>
          <a:xfrm>
            <a:off x="377036" y="754050"/>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Up to the next session:</a:t>
            </a:r>
            <a:endParaRPr sz="1100"/>
          </a:p>
        </p:txBody>
      </p:sp>
      <p:sp>
        <p:nvSpPr>
          <p:cNvPr id="592" name="Google Shape;592;p46"/>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593" name="Google Shape;593;p46"/>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594" name="Google Shape;594;p46"/>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595" name="Google Shape;595;p46"/>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596" name="Google Shape;596;p46"/>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[n]-2 in fiecare capitol, unde [n] – ultimul slide din acel capitol. </a:t>
            </a:r>
            <a:endParaRPr sz="1100"/>
          </a:p>
        </p:txBody>
      </p:sp>
      <p:graphicFrame>
        <p:nvGraphicFramePr>
          <p:cNvPr id="597" name="Google Shape;597;p46"/>
          <p:cNvGraphicFramePr/>
          <p:nvPr/>
        </p:nvGraphicFramePr>
        <p:xfrm>
          <a:off x="643415" y="1212338"/>
          <a:ext cx="3000000" cy="3000000"/>
        </p:xfrm>
        <a:graphic>
          <a:graphicData uri="http://schemas.openxmlformats.org/drawingml/2006/table">
            <a:tbl>
              <a:tblPr firstRow="1" bandRow="1">
                <a:solidFill>
                  <a:srgbClr val="124191"/>
                </a:solidFill>
                <a:tableStyleId>{9567CA90-E360-446E-9196-C26A0F6E45EB}</a:tableStyleId>
              </a:tblPr>
              <a:tblGrid>
                <a:gridCol w="2257850">
                  <a:extLst>
                    <a:ext uri="{9D8B030D-6E8A-4147-A177-3AD203B41FA5}">
                      <a16:colId xmlns:a16="http://schemas.microsoft.com/office/drawing/2014/main" val="20000"/>
                    </a:ext>
                  </a:extLst>
                </a:gridCol>
                <a:gridCol w="1886550">
                  <a:extLst>
                    <a:ext uri="{9D8B030D-6E8A-4147-A177-3AD203B41FA5}">
                      <a16:colId xmlns:a16="http://schemas.microsoft.com/office/drawing/2014/main" val="20001"/>
                    </a:ext>
                  </a:extLst>
                </a:gridCol>
                <a:gridCol w="3972275">
                  <a:extLst>
                    <a:ext uri="{9D8B030D-6E8A-4147-A177-3AD203B41FA5}">
                      <a16:colId xmlns:a16="http://schemas.microsoft.com/office/drawing/2014/main" val="20002"/>
                    </a:ext>
                  </a:extLst>
                </a:gridCol>
              </a:tblGrid>
              <a:tr h="224300">
                <a:tc>
                  <a:txBody>
                    <a:bodyPr/>
                    <a:lstStyle/>
                    <a:p>
                      <a:pPr marL="0" marR="0" lvl="0" indent="0" algn="ctr" rtl="0">
                        <a:spcBef>
                          <a:spcPts val="0"/>
                        </a:spcBef>
                        <a:spcAft>
                          <a:spcPts val="0"/>
                        </a:spcAft>
                        <a:buNone/>
                      </a:pPr>
                      <a:r>
                        <a:rPr lang="en" sz="1200" b="1">
                          <a:latin typeface="Lato"/>
                          <a:ea typeface="Lato"/>
                          <a:cs typeface="Lato"/>
                          <a:sym typeface="Lato"/>
                        </a:rPr>
                        <a:t>Type of Activity</a:t>
                      </a:r>
                      <a:endParaRPr sz="1100"/>
                    </a:p>
                  </a:txBody>
                  <a:tcPr marL="68600" marR="68600" marT="34300" marB="34300" anchor="ctr">
                    <a:solidFill>
                      <a:srgbClr val="124191"/>
                    </a:solidFill>
                  </a:tcPr>
                </a:tc>
                <a:tc>
                  <a:txBody>
                    <a:bodyPr/>
                    <a:lstStyle/>
                    <a:p>
                      <a:pPr marL="0" marR="0" lvl="0" indent="0" algn="l" rtl="0">
                        <a:spcBef>
                          <a:spcPts val="0"/>
                        </a:spcBef>
                        <a:spcAft>
                          <a:spcPts val="0"/>
                        </a:spcAft>
                        <a:buNone/>
                      </a:pPr>
                      <a:r>
                        <a:rPr lang="en" sz="1200" b="1">
                          <a:latin typeface="Lato"/>
                          <a:ea typeface="Lato"/>
                          <a:cs typeface="Lato"/>
                          <a:sym typeface="Lato"/>
                        </a:rPr>
                        <a:t>Description</a:t>
                      </a:r>
                      <a:endParaRPr sz="1100"/>
                    </a:p>
                  </a:txBody>
                  <a:tcPr marL="68600" marR="68600" marT="34300" marB="34300" anchor="ctr">
                    <a:solidFill>
                      <a:srgbClr val="124191"/>
                    </a:solidFill>
                  </a:tcPr>
                </a:tc>
                <a:tc>
                  <a:txBody>
                    <a:bodyPr/>
                    <a:lstStyle/>
                    <a:p>
                      <a:pPr marL="0" marR="0" lvl="0" indent="0" algn="l" rtl="0">
                        <a:spcBef>
                          <a:spcPts val="0"/>
                        </a:spcBef>
                        <a:spcAft>
                          <a:spcPts val="0"/>
                        </a:spcAft>
                        <a:buNone/>
                      </a:pPr>
                      <a:endParaRPr sz="1200" b="1">
                        <a:latin typeface="Lato"/>
                        <a:ea typeface="Lato"/>
                        <a:cs typeface="Lato"/>
                        <a:sym typeface="Lato"/>
                      </a:endParaRPr>
                    </a:p>
                  </a:txBody>
                  <a:tcPr marL="68600" marR="68600" marT="34300" marB="34300" anchor="ctr">
                    <a:solidFill>
                      <a:srgbClr val="124191"/>
                    </a:solidFill>
                  </a:tcPr>
                </a:tc>
                <a:extLst>
                  <a:ext uri="{0D108BD9-81ED-4DB2-BD59-A6C34878D82A}">
                    <a16:rowId xmlns:a16="http://schemas.microsoft.com/office/drawing/2014/main" val="10000"/>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Reading</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Exposes you, as a learner, to new skills and concepts.</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1"/>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Exercise – PKT Activities</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Expose learners to new skills and concepts.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2"/>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Check your understanding</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Per topic quiz to help learners gauge content understanding. They </a:t>
                      </a:r>
                      <a:r>
                        <a:rPr lang="en" sz="900" b="1" i="1">
                          <a:solidFill>
                            <a:srgbClr val="124191"/>
                          </a:solidFill>
                          <a:latin typeface="Lato"/>
                          <a:ea typeface="Lato"/>
                          <a:cs typeface="Lato"/>
                          <a:sym typeface="Lato"/>
                        </a:rPr>
                        <a:t>do not </a:t>
                      </a:r>
                      <a:r>
                        <a:rPr lang="en" sz="900" b="0">
                          <a:solidFill>
                            <a:srgbClr val="124191"/>
                          </a:solidFill>
                          <a:latin typeface="Lato"/>
                          <a:ea typeface="Lato"/>
                          <a:cs typeface="Lato"/>
                          <a:sym typeface="Lato"/>
                        </a:rPr>
                        <a:t>affect student grades.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3"/>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Interactive Group Activities</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Discuss a variety of topics, like last chapter summary, topics not clear, explain the exercises done in the last meeting or do them again</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4"/>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Hands-on Labs</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NA</a:t>
                      </a:r>
                      <a:endParaRPr sz="1100"/>
                    </a:p>
                  </a:txBody>
                  <a:tcPr marL="68600" marR="68600" marT="34300" marB="34300" anchor="ctr">
                    <a:solidFill>
                      <a:srgbClr val="CBEBFF"/>
                    </a:solidFill>
                  </a:tcPr>
                </a:tc>
                <a:extLst>
                  <a:ext uri="{0D108BD9-81ED-4DB2-BD59-A6C34878D82A}">
                    <a16:rowId xmlns:a16="http://schemas.microsoft.com/office/drawing/2014/main" val="10005"/>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Module Quizzes</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Simulation and modeling activities designed to explore, acquire, reinforce and expand skills. </a:t>
                      </a:r>
                      <a:endParaRPr sz="1100"/>
                    </a:p>
                  </a:txBody>
                  <a:tcPr marL="68600" marR="68600" marT="34300" marB="34300" anchor="ctr">
                    <a:solidFill>
                      <a:srgbClr val="CBEBFF"/>
                    </a:solidFill>
                  </a:tcPr>
                </a:tc>
                <a:extLst>
                  <a:ext uri="{0D108BD9-81ED-4DB2-BD59-A6C34878D82A}">
                    <a16:rowId xmlns:a16="http://schemas.microsoft.com/office/drawing/2014/main" val="10006"/>
                  </a:ext>
                </a:extLst>
              </a:tr>
              <a:tr h="1524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Module Exams</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Labs designed for working with physical equipment</a:t>
                      </a:r>
                      <a:endParaRPr sz="1100"/>
                    </a:p>
                  </a:txBody>
                  <a:tcPr marL="68600" marR="68600" marT="34300" marB="34300" anchor="ctr">
                    <a:solidFill>
                      <a:srgbClr val="CBEBFF"/>
                    </a:solidFill>
                  </a:tcPr>
                </a:tc>
                <a:extLst>
                  <a:ext uri="{0D108BD9-81ED-4DB2-BD59-A6C34878D82A}">
                    <a16:rowId xmlns:a16="http://schemas.microsoft.com/office/drawing/2014/main" val="10007"/>
                  </a:ext>
                </a:extLst>
              </a:tr>
              <a:tr h="167650">
                <a:tc>
                  <a:txBody>
                    <a:bodyPr/>
                    <a:lstStyle/>
                    <a:p>
                      <a:pPr marL="0" marR="0" lvl="0" indent="0" algn="l" rtl="0">
                        <a:spcBef>
                          <a:spcPts val="0"/>
                        </a:spcBef>
                        <a:spcAft>
                          <a:spcPts val="0"/>
                        </a:spcAft>
                        <a:buNone/>
                      </a:pPr>
                      <a:endParaRPr sz="14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These are found on the Instructor Resources page. Class Activities are designed to facilitate learning, class discussion and collaboration.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8"/>
                  </a:ext>
                </a:extLst>
              </a:tr>
              <a:tr h="171450">
                <a:tc>
                  <a:txBody>
                    <a:bodyPr/>
                    <a:lstStyle/>
                    <a:p>
                      <a:pPr marL="0" marR="0" lvl="0" indent="0" algn="l" rtl="0">
                        <a:spcBef>
                          <a:spcPts val="0"/>
                        </a:spcBef>
                        <a:spcAft>
                          <a:spcPts val="0"/>
                        </a:spcAft>
                        <a:buNone/>
                      </a:pPr>
                      <a:endParaRPr sz="14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Self-assessments that integrate concepts and skills learnt throughout the series of topics presented in the module.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9"/>
                  </a:ext>
                </a:extLst>
              </a:tr>
              <a:tr h="1714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Module Summary</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400"/>
                    </a:p>
                  </a:txBody>
                  <a:tcPr marL="68600" marR="68600" marT="34300" marB="34300" anchor="ctr">
                    <a:solidFill>
                      <a:srgbClr val="CBEB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Briefly recap chpater content. </a:t>
                      </a:r>
                      <a:endParaRPr sz="1100"/>
                    </a:p>
                  </a:txBody>
                  <a:tcPr marL="68600" marR="68600" marT="34300" marB="34300" anchor="ctr">
                    <a:solidFill>
                      <a:srgbClr val="CBEBFF"/>
                    </a:solidFill>
                  </a:tcPr>
                </a:tc>
                <a:extLst>
                  <a:ext uri="{0D108BD9-81ED-4DB2-BD59-A6C34878D82A}">
                    <a16:rowId xmlns:a16="http://schemas.microsoft.com/office/drawing/2014/main" val="10010"/>
                  </a:ext>
                </a:extLst>
              </a:tr>
            </a:tbl>
          </a:graphicData>
        </a:graphic>
      </p:graphicFrame>
      <p:pic>
        <p:nvPicPr>
          <p:cNvPr id="598" name="Google Shape;598;p46"/>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599" name="Google Shape;599;p46"/>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600" name="Google Shape;600;p46"/>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7"/>
          <p:cNvSpPr txBox="1"/>
          <p:nvPr/>
        </p:nvSpPr>
        <p:spPr>
          <a:xfrm>
            <a:off x="667012" y="3264140"/>
            <a:ext cx="84627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500">
                <a:solidFill>
                  <a:srgbClr val="124191"/>
                </a:solidFill>
                <a:latin typeface="Lato"/>
                <a:ea typeface="Lato"/>
                <a:cs typeface="Lato"/>
                <a:sym typeface="Lato"/>
              </a:rPr>
              <a:t>What’s next?</a:t>
            </a:r>
            <a:endParaRPr sz="1100"/>
          </a:p>
        </p:txBody>
      </p:sp>
      <p:pic>
        <p:nvPicPr>
          <p:cNvPr id="607" name="Google Shape;607;p47"/>
          <p:cNvPicPr preferRelativeResize="0"/>
          <p:nvPr/>
        </p:nvPicPr>
        <p:blipFill rotWithShape="1">
          <a:blip r:embed="rId3">
            <a:alphaModFix/>
          </a:blip>
          <a:srcRect/>
          <a:stretch/>
        </p:blipFill>
        <p:spPr>
          <a:xfrm>
            <a:off x="0" y="1"/>
            <a:ext cx="9144002" cy="2792185"/>
          </a:xfrm>
          <a:prstGeom prst="rect">
            <a:avLst/>
          </a:prstGeom>
          <a:noFill/>
          <a:ln>
            <a:noFill/>
          </a:ln>
        </p:spPr>
      </p:pic>
      <p:sp>
        <p:nvSpPr>
          <p:cNvPr id="608" name="Google Shape;608;p47"/>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609" name="Google Shape;609;p47"/>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610" name="Google Shape;610;p47"/>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611" name="Google Shape;611;p47"/>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612" name="Google Shape;612;p47"/>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[n]-1 in fiecare capitol, unde [n] – ultimul slide din acel capitol. </a:t>
            </a:r>
            <a:endParaRPr sz="1100"/>
          </a:p>
        </p:txBody>
      </p:sp>
      <p:pic>
        <p:nvPicPr>
          <p:cNvPr id="613" name="Google Shape;613;p47"/>
          <p:cNvPicPr preferRelativeResize="0"/>
          <p:nvPr/>
        </p:nvPicPr>
        <p:blipFill rotWithShape="1">
          <a:blip r:embed="rId4">
            <a:alphaModFix/>
          </a:blip>
          <a:srcRect/>
          <a:stretch/>
        </p:blipFill>
        <p:spPr>
          <a:xfrm>
            <a:off x="7699832" y="4583512"/>
            <a:ext cx="1060248" cy="221075"/>
          </a:xfrm>
          <a:prstGeom prst="rect">
            <a:avLst/>
          </a:prstGeom>
          <a:noFill/>
          <a:ln>
            <a:noFill/>
          </a:ln>
        </p:spPr>
      </p:pic>
      <p:sp>
        <p:nvSpPr>
          <p:cNvPr id="614" name="Google Shape;614;p47"/>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5"/>
              </a:rPr>
              <a:t>https://savnet.ro</a:t>
            </a:r>
            <a:r>
              <a:rPr lang="en" sz="900">
                <a:solidFill>
                  <a:srgbClr val="000C23"/>
                </a:solidFill>
                <a:latin typeface="Lato"/>
                <a:ea typeface="Lato"/>
                <a:cs typeface="Lato"/>
                <a:sym typeface="Lato"/>
              </a:rPr>
              <a:t> </a:t>
            </a:r>
            <a:endParaRPr sz="1100"/>
          </a:p>
        </p:txBody>
      </p:sp>
      <p:sp>
        <p:nvSpPr>
          <p:cNvPr id="615" name="Google Shape;615;p47"/>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48"/>
          <p:cNvPicPr preferRelativeResize="0">
            <a:picLocks noGrp="1"/>
          </p:cNvPicPr>
          <p:nvPr>
            <p:ph type="pic" idx="2"/>
          </p:nvPr>
        </p:nvPicPr>
        <p:blipFill rotWithShape="1">
          <a:blip r:embed="rId3">
            <a:alphaModFix/>
          </a:blip>
          <a:srcRect t="31942" b="31942"/>
          <a:stretch/>
        </p:blipFill>
        <p:spPr>
          <a:xfrm>
            <a:off x="2503491" y="2019901"/>
            <a:ext cx="4137000" cy="1103700"/>
          </a:xfrm>
          <a:prstGeom prst="rect">
            <a:avLst/>
          </a:prstGeom>
          <a:noFill/>
          <a:ln>
            <a:noFill/>
          </a:ln>
        </p:spPr>
      </p:pic>
      <p:sp>
        <p:nvSpPr>
          <p:cNvPr id="622" name="Google Shape;622;p48"/>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623" name="Google Shape;623;p48"/>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624" name="Google Shape;624;p48"/>
          <p:cNvSpPr/>
          <p:nvPr/>
        </p:nvSpPr>
        <p:spPr>
          <a:xfrm>
            <a:off x="9334948" y="844020"/>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p:txBody>
      </p:sp>
      <p:sp>
        <p:nvSpPr>
          <p:cNvPr id="625" name="Google Shape;625;p48"/>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626" name="Google Shape;626;p48"/>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 in fiecare capitol, unde [n] – ultimul slide din acel capitol.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06"/>
        <p:cNvGrpSpPr/>
        <p:nvPr/>
      </p:nvGrpSpPr>
      <p:grpSpPr>
        <a:xfrm>
          <a:off x="0" y="0"/>
          <a:ext cx="0" cy="0"/>
          <a:chOff x="0" y="0"/>
          <a:chExt cx="0" cy="0"/>
        </a:xfrm>
      </p:grpSpPr>
      <p:sp>
        <p:nvSpPr>
          <p:cNvPr id="107" name="Google Shape;107;p18"/>
          <p:cNvSpPr txBox="1"/>
          <p:nvPr/>
        </p:nvSpPr>
        <p:spPr>
          <a:xfrm>
            <a:off x="377036" y="233933"/>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What to expect in this chapter</a:t>
            </a:r>
            <a:endParaRPr sz="1100"/>
          </a:p>
        </p:txBody>
      </p:sp>
      <p:sp>
        <p:nvSpPr>
          <p:cNvPr id="108" name="Google Shape;108;p18"/>
          <p:cNvSpPr txBox="1"/>
          <p:nvPr/>
        </p:nvSpPr>
        <p:spPr>
          <a:xfrm>
            <a:off x="377036" y="1008508"/>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To facilitate learning, the following features may be included in this chapter:</a:t>
            </a:r>
            <a:endParaRPr sz="1100"/>
          </a:p>
        </p:txBody>
      </p:sp>
      <p:sp>
        <p:nvSpPr>
          <p:cNvPr id="109" name="Google Shape;109;p18"/>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10" name="Google Shape;110;p18"/>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11" name="Google Shape;111;p18"/>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12" name="Google Shape;112;p18"/>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13" name="Google Shape;113;p18"/>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4 din fiecare capitol.</a:t>
            </a:r>
            <a:endParaRPr sz="1100"/>
          </a:p>
        </p:txBody>
      </p:sp>
      <p:graphicFrame>
        <p:nvGraphicFramePr>
          <p:cNvPr id="114" name="Google Shape;114;p18"/>
          <p:cNvGraphicFramePr/>
          <p:nvPr/>
        </p:nvGraphicFramePr>
        <p:xfrm>
          <a:off x="377033" y="1308590"/>
          <a:ext cx="8383050" cy="3223480"/>
        </p:xfrm>
        <a:graphic>
          <a:graphicData uri="http://schemas.openxmlformats.org/drawingml/2006/table">
            <a:tbl>
              <a:tblPr firstRow="1" bandRow="1">
                <a:solidFill>
                  <a:srgbClr val="124191"/>
                </a:solidFill>
                <a:tableStyleId>{9567CA90-E360-446E-9196-C26A0F6E45EB}</a:tableStyleId>
              </a:tblPr>
              <a:tblGrid>
                <a:gridCol w="4191525">
                  <a:extLst>
                    <a:ext uri="{9D8B030D-6E8A-4147-A177-3AD203B41FA5}">
                      <a16:colId xmlns:a16="http://schemas.microsoft.com/office/drawing/2014/main" val="20000"/>
                    </a:ext>
                  </a:extLst>
                </a:gridCol>
                <a:gridCol w="4191525">
                  <a:extLst>
                    <a:ext uri="{9D8B030D-6E8A-4147-A177-3AD203B41FA5}">
                      <a16:colId xmlns:a16="http://schemas.microsoft.com/office/drawing/2014/main" val="20001"/>
                    </a:ext>
                  </a:extLst>
                </a:gridCol>
              </a:tblGrid>
              <a:tr h="224300">
                <a:tc>
                  <a:txBody>
                    <a:bodyPr/>
                    <a:lstStyle/>
                    <a:p>
                      <a:pPr marL="0" marR="0" lvl="0" indent="0" algn="ctr" rtl="0">
                        <a:spcBef>
                          <a:spcPts val="0"/>
                        </a:spcBef>
                        <a:spcAft>
                          <a:spcPts val="0"/>
                        </a:spcAft>
                        <a:buNone/>
                      </a:pPr>
                      <a:r>
                        <a:rPr lang="en" sz="1200" b="1">
                          <a:latin typeface="Lato"/>
                          <a:ea typeface="Lato"/>
                          <a:cs typeface="Lato"/>
                          <a:sym typeface="Lato"/>
                        </a:rPr>
                        <a:t>Feature</a:t>
                      </a:r>
                      <a:endParaRPr sz="1100"/>
                    </a:p>
                  </a:txBody>
                  <a:tcPr marL="68600" marR="68600" marT="34300" marB="34300" anchor="ctr">
                    <a:solidFill>
                      <a:srgbClr val="124191"/>
                    </a:solidFill>
                  </a:tcPr>
                </a:tc>
                <a:tc>
                  <a:txBody>
                    <a:bodyPr/>
                    <a:lstStyle/>
                    <a:p>
                      <a:pPr marL="0" marR="0" lvl="0" indent="0" algn="l" rtl="0">
                        <a:spcBef>
                          <a:spcPts val="0"/>
                        </a:spcBef>
                        <a:spcAft>
                          <a:spcPts val="0"/>
                        </a:spcAft>
                        <a:buNone/>
                      </a:pPr>
                      <a:r>
                        <a:rPr lang="en" sz="1200" b="1">
                          <a:latin typeface="Lato"/>
                          <a:ea typeface="Lato"/>
                          <a:cs typeface="Lato"/>
                          <a:sym typeface="Lato"/>
                        </a:rPr>
                        <a:t>Description</a:t>
                      </a:r>
                      <a:endParaRPr sz="1100"/>
                    </a:p>
                  </a:txBody>
                  <a:tcPr marL="68600" marR="68600" marT="34300" marB="34300" anchor="ctr">
                    <a:solidFill>
                      <a:srgbClr val="124191"/>
                    </a:solidFill>
                  </a:tcPr>
                </a:tc>
                <a:extLst>
                  <a:ext uri="{0D108BD9-81ED-4DB2-BD59-A6C34878D82A}">
                    <a16:rowId xmlns:a16="http://schemas.microsoft.com/office/drawing/2014/main" val="10000"/>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Animation</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Expose learners to new skills and concepts.</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1"/>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Videos</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Expose learners to new skills and concepts.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2"/>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Check your understanding</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Per topic quiz to help learners gauge content understanding. They </a:t>
                      </a:r>
                      <a:r>
                        <a:rPr lang="en" sz="900" b="1" i="1">
                          <a:solidFill>
                            <a:srgbClr val="124191"/>
                          </a:solidFill>
                          <a:latin typeface="Lato"/>
                          <a:ea typeface="Lato"/>
                          <a:cs typeface="Lato"/>
                          <a:sym typeface="Lato"/>
                        </a:rPr>
                        <a:t>do not </a:t>
                      </a:r>
                      <a:r>
                        <a:rPr lang="en" sz="900" b="0">
                          <a:solidFill>
                            <a:srgbClr val="124191"/>
                          </a:solidFill>
                          <a:latin typeface="Lato"/>
                          <a:ea typeface="Lato"/>
                          <a:cs typeface="Lato"/>
                          <a:sym typeface="Lato"/>
                        </a:rPr>
                        <a:t>affect student grades.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3"/>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Interactive Activities</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A variety of formats to help learners gauge content understanding. </a:t>
                      </a:r>
                      <a:endParaRPr sz="1100"/>
                    </a:p>
                  </a:txBody>
                  <a:tcPr marL="68600" marR="68600" marT="34300" marB="34300" anchor="ctr">
                    <a:solidFill>
                      <a:srgbClr val="CBEBFF"/>
                    </a:solidFill>
                  </a:tcPr>
                </a:tc>
                <a:extLst>
                  <a:ext uri="{0D108BD9-81ED-4DB2-BD59-A6C34878D82A}">
                    <a16:rowId xmlns:a16="http://schemas.microsoft.com/office/drawing/2014/main" val="10004"/>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Syntax Checker </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Small simulations that expose learners to Command line to practice configuration skills.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5"/>
                  </a:ext>
                </a:extLst>
              </a:tr>
              <a:tr h="1257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PT Activity</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Simulation and modeling activities designed to explore, acquire, reinforce and expand skills. </a:t>
                      </a:r>
                      <a:endParaRPr sz="1100"/>
                    </a:p>
                  </a:txBody>
                  <a:tcPr marL="68600" marR="68600" marT="34300" marB="34300" anchor="ctr">
                    <a:solidFill>
                      <a:srgbClr val="CBEBFF"/>
                    </a:solidFill>
                  </a:tcPr>
                </a:tc>
                <a:extLst>
                  <a:ext uri="{0D108BD9-81ED-4DB2-BD59-A6C34878D82A}">
                    <a16:rowId xmlns:a16="http://schemas.microsoft.com/office/drawing/2014/main" val="10006"/>
                  </a:ext>
                </a:extLst>
              </a:tr>
              <a:tr h="1524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Hands-On Labs</a:t>
                      </a:r>
                      <a:endParaRPr sz="1200" b="0">
                        <a:solidFill>
                          <a:srgbClr val="124191"/>
                        </a:solidFill>
                        <a:latin typeface="Lato"/>
                        <a:ea typeface="Lato"/>
                        <a:cs typeface="Lato"/>
                        <a:sym typeface="Lato"/>
                      </a:endParaRPr>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Labs designed for working with physical equipment</a:t>
                      </a:r>
                      <a:endParaRPr sz="1100"/>
                    </a:p>
                  </a:txBody>
                  <a:tcPr marL="68600" marR="68600" marT="34300" marB="34300" anchor="ctr">
                    <a:solidFill>
                      <a:srgbClr val="CBEBFF"/>
                    </a:solidFill>
                  </a:tcPr>
                </a:tc>
                <a:extLst>
                  <a:ext uri="{0D108BD9-81ED-4DB2-BD59-A6C34878D82A}">
                    <a16:rowId xmlns:a16="http://schemas.microsoft.com/office/drawing/2014/main" val="10007"/>
                  </a:ext>
                </a:extLst>
              </a:tr>
              <a:tr h="1676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Class Activities</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These are found on the Instructor Resources page. Class Activities are designed to facilitate learning, class discussion and collaboration.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8"/>
                  </a:ext>
                </a:extLst>
              </a:tr>
              <a:tr h="1714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Module Quizzes</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Self-assessments that integrate concepts and skills learnt throughout the series of topics presented in the module. </a:t>
                      </a:r>
                      <a:endParaRPr sz="900" b="0">
                        <a:solidFill>
                          <a:srgbClr val="124191"/>
                        </a:solidFill>
                        <a:latin typeface="Lato"/>
                        <a:ea typeface="Lato"/>
                        <a:cs typeface="Lato"/>
                        <a:sym typeface="Lato"/>
                      </a:endParaRPr>
                    </a:p>
                  </a:txBody>
                  <a:tcPr marL="68600" marR="68600" marT="34300" marB="34300" anchor="ctr">
                    <a:solidFill>
                      <a:srgbClr val="CBEBFF"/>
                    </a:solidFill>
                  </a:tcPr>
                </a:tc>
                <a:extLst>
                  <a:ext uri="{0D108BD9-81ED-4DB2-BD59-A6C34878D82A}">
                    <a16:rowId xmlns:a16="http://schemas.microsoft.com/office/drawing/2014/main" val="10009"/>
                  </a:ext>
                </a:extLst>
              </a:tr>
              <a:tr h="17145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Module Summary</a:t>
                      </a:r>
                      <a:endParaRPr sz="1100"/>
                    </a:p>
                  </a:txBody>
                  <a:tcPr marL="68600" marR="68600" marT="34300" marB="34300" anchor="ctr">
                    <a:solidFill>
                      <a:srgbClr val="E7F5FF"/>
                    </a:solidFill>
                  </a:tcPr>
                </a:tc>
                <a:tc>
                  <a:txBody>
                    <a:bodyPr/>
                    <a:lstStyle/>
                    <a:p>
                      <a:pPr marL="0" marR="0" lvl="0" indent="0" algn="l" rtl="0">
                        <a:lnSpc>
                          <a:spcPct val="100000"/>
                        </a:lnSpc>
                        <a:spcBef>
                          <a:spcPts val="0"/>
                        </a:spcBef>
                        <a:spcAft>
                          <a:spcPts val="0"/>
                        </a:spcAft>
                        <a:buClr>
                          <a:srgbClr val="124191"/>
                        </a:buClr>
                        <a:buSzPts val="900"/>
                        <a:buFont typeface="Lato"/>
                        <a:buNone/>
                      </a:pPr>
                      <a:r>
                        <a:rPr lang="en" sz="900" b="0">
                          <a:solidFill>
                            <a:srgbClr val="124191"/>
                          </a:solidFill>
                          <a:latin typeface="Lato"/>
                          <a:ea typeface="Lato"/>
                          <a:cs typeface="Lato"/>
                          <a:sym typeface="Lato"/>
                        </a:rPr>
                        <a:t>Briefly recaps module content. </a:t>
                      </a:r>
                      <a:endParaRPr sz="1100"/>
                    </a:p>
                  </a:txBody>
                  <a:tcPr marL="68600" marR="68600" marT="34300" marB="34300" anchor="ctr">
                    <a:solidFill>
                      <a:srgbClr val="CBEBFF"/>
                    </a:solidFill>
                  </a:tcPr>
                </a:tc>
                <a:extLst>
                  <a:ext uri="{0D108BD9-81ED-4DB2-BD59-A6C34878D82A}">
                    <a16:rowId xmlns:a16="http://schemas.microsoft.com/office/drawing/2014/main" val="10010"/>
                  </a:ext>
                </a:extLst>
              </a:tr>
            </a:tbl>
          </a:graphicData>
        </a:graphic>
      </p:graphicFrame>
      <p:pic>
        <p:nvPicPr>
          <p:cNvPr id="115" name="Google Shape;115;p18"/>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116" name="Google Shape;116;p18"/>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117" name="Google Shape;117;p18"/>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118" name="Google Shape;118;p18"/>
          <p:cNvSpPr/>
          <p:nvPr/>
        </p:nvSpPr>
        <p:spPr>
          <a:xfrm>
            <a:off x="-1973899" y="1681667"/>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Hidden slide. </a:t>
            </a:r>
            <a:endParaRPr sz="1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19"/>
          <p:cNvSpPr txBox="1"/>
          <p:nvPr/>
        </p:nvSpPr>
        <p:spPr>
          <a:xfrm>
            <a:off x="377036" y="245348"/>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Chapter 17: Activities</a:t>
            </a:r>
            <a:endParaRPr sz="1100"/>
          </a:p>
        </p:txBody>
      </p:sp>
      <p:sp>
        <p:nvSpPr>
          <p:cNvPr id="125" name="Google Shape;125;p19"/>
          <p:cNvSpPr txBox="1"/>
          <p:nvPr/>
        </p:nvSpPr>
        <p:spPr>
          <a:xfrm>
            <a:off x="377036" y="975547"/>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What activities are associated with this chapter? </a:t>
            </a:r>
            <a:endParaRPr sz="1100"/>
          </a:p>
        </p:txBody>
      </p:sp>
      <p:sp>
        <p:nvSpPr>
          <p:cNvPr id="126" name="Google Shape;126;p19"/>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27" name="Google Shape;127;p19"/>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28" name="Google Shape;128;p19"/>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29" name="Google Shape;129;p19"/>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30" name="Google Shape;130;p19"/>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5 din fiecare capitol.</a:t>
            </a:r>
            <a:endParaRPr sz="1100"/>
          </a:p>
        </p:txBody>
      </p:sp>
      <p:graphicFrame>
        <p:nvGraphicFramePr>
          <p:cNvPr id="131" name="Google Shape;131;p19"/>
          <p:cNvGraphicFramePr/>
          <p:nvPr/>
        </p:nvGraphicFramePr>
        <p:xfrm>
          <a:off x="377036" y="1308590"/>
          <a:ext cx="8383025" cy="754440"/>
        </p:xfrm>
        <a:graphic>
          <a:graphicData uri="http://schemas.openxmlformats.org/drawingml/2006/table">
            <a:tbl>
              <a:tblPr firstRow="1" bandRow="1">
                <a:solidFill>
                  <a:srgbClr val="124191"/>
                </a:solidFill>
                <a:tableStyleId>{9567CA90-E360-446E-9196-C26A0F6E45EB}</a:tableStyleId>
              </a:tblPr>
              <a:tblGrid>
                <a:gridCol w="1047875">
                  <a:extLst>
                    <a:ext uri="{9D8B030D-6E8A-4147-A177-3AD203B41FA5}">
                      <a16:colId xmlns:a16="http://schemas.microsoft.com/office/drawing/2014/main" val="20000"/>
                    </a:ext>
                  </a:extLst>
                </a:gridCol>
                <a:gridCol w="2128400">
                  <a:extLst>
                    <a:ext uri="{9D8B030D-6E8A-4147-A177-3AD203B41FA5}">
                      <a16:colId xmlns:a16="http://schemas.microsoft.com/office/drawing/2014/main" val="20001"/>
                    </a:ext>
                  </a:extLst>
                </a:gridCol>
                <a:gridCol w="3818975">
                  <a:extLst>
                    <a:ext uri="{9D8B030D-6E8A-4147-A177-3AD203B41FA5}">
                      <a16:colId xmlns:a16="http://schemas.microsoft.com/office/drawing/2014/main" val="20002"/>
                    </a:ext>
                  </a:extLst>
                </a:gridCol>
                <a:gridCol w="1387775">
                  <a:extLst>
                    <a:ext uri="{9D8B030D-6E8A-4147-A177-3AD203B41FA5}">
                      <a16:colId xmlns:a16="http://schemas.microsoft.com/office/drawing/2014/main" val="20003"/>
                    </a:ext>
                  </a:extLst>
                </a:gridCol>
              </a:tblGrid>
              <a:tr h="224300">
                <a:tc>
                  <a:txBody>
                    <a:bodyPr/>
                    <a:lstStyle/>
                    <a:p>
                      <a:pPr marL="0" marR="0" lvl="0" indent="0" algn="ctr" rtl="0">
                        <a:spcBef>
                          <a:spcPts val="0"/>
                        </a:spcBef>
                        <a:spcAft>
                          <a:spcPts val="0"/>
                        </a:spcAft>
                        <a:buNone/>
                      </a:pPr>
                      <a:r>
                        <a:rPr lang="en" sz="1200" b="1">
                          <a:latin typeface="Lato"/>
                          <a:ea typeface="Lato"/>
                          <a:cs typeface="Lato"/>
                          <a:sym typeface="Lato"/>
                        </a:rPr>
                        <a:t>Page #</a:t>
                      </a:r>
                      <a:endParaRPr sz="1200" b="1">
                        <a:latin typeface="Lato"/>
                        <a:ea typeface="Lato"/>
                        <a:cs typeface="Lato"/>
                        <a:sym typeface="Lato"/>
                      </a:endParaRPr>
                    </a:p>
                  </a:txBody>
                  <a:tcPr marL="68600" marR="68600" marT="34300" marB="34300" anchor="ctr">
                    <a:solidFill>
                      <a:srgbClr val="124191"/>
                    </a:solidFill>
                  </a:tcPr>
                </a:tc>
                <a:tc>
                  <a:txBody>
                    <a:bodyPr/>
                    <a:lstStyle/>
                    <a:p>
                      <a:pPr marL="0" marR="0" lvl="0" indent="0" algn="ctr" rtl="0">
                        <a:spcBef>
                          <a:spcPts val="0"/>
                        </a:spcBef>
                        <a:spcAft>
                          <a:spcPts val="0"/>
                        </a:spcAft>
                        <a:buNone/>
                      </a:pPr>
                      <a:r>
                        <a:rPr lang="en" sz="1200" b="1">
                          <a:latin typeface="Lato"/>
                          <a:ea typeface="Lato"/>
                          <a:cs typeface="Lato"/>
                          <a:sym typeface="Lato"/>
                        </a:rPr>
                        <a:t>Activity Type</a:t>
                      </a:r>
                      <a:endParaRPr sz="1100"/>
                    </a:p>
                  </a:txBody>
                  <a:tcPr marL="68600" marR="68600" marT="34300" marB="34300" anchor="ctr">
                    <a:solidFill>
                      <a:srgbClr val="124191"/>
                    </a:solidFill>
                  </a:tcPr>
                </a:tc>
                <a:tc>
                  <a:txBody>
                    <a:bodyPr/>
                    <a:lstStyle/>
                    <a:p>
                      <a:pPr marL="0" marR="0" lvl="0" indent="0" algn="ctr" rtl="0">
                        <a:spcBef>
                          <a:spcPts val="0"/>
                        </a:spcBef>
                        <a:spcAft>
                          <a:spcPts val="0"/>
                        </a:spcAft>
                        <a:buNone/>
                      </a:pPr>
                      <a:r>
                        <a:rPr lang="en" sz="1200" b="1">
                          <a:latin typeface="Lato"/>
                          <a:ea typeface="Lato"/>
                          <a:cs typeface="Lato"/>
                          <a:sym typeface="Lato"/>
                        </a:rPr>
                        <a:t>Activity Name</a:t>
                      </a:r>
                      <a:endParaRPr sz="1100"/>
                    </a:p>
                  </a:txBody>
                  <a:tcPr marL="68600" marR="68600" marT="34300" marB="34300" anchor="ctr">
                    <a:solidFill>
                      <a:srgbClr val="124191"/>
                    </a:solidFill>
                  </a:tcPr>
                </a:tc>
                <a:tc>
                  <a:txBody>
                    <a:bodyPr/>
                    <a:lstStyle/>
                    <a:p>
                      <a:pPr marL="0" marR="0" lvl="0" indent="0" algn="l" rtl="0">
                        <a:spcBef>
                          <a:spcPts val="0"/>
                        </a:spcBef>
                        <a:spcAft>
                          <a:spcPts val="0"/>
                        </a:spcAft>
                        <a:buNone/>
                      </a:pPr>
                      <a:r>
                        <a:rPr lang="en" sz="1200" b="1">
                          <a:latin typeface="Lato"/>
                          <a:ea typeface="Lato"/>
                          <a:cs typeface="Lato"/>
                          <a:sym typeface="Lato"/>
                        </a:rPr>
                        <a:t>Description</a:t>
                      </a:r>
                      <a:endParaRPr sz="1100"/>
                    </a:p>
                  </a:txBody>
                  <a:tcPr marL="68600" marR="68600" marT="34300" marB="34300" anchor="ctr">
                    <a:solidFill>
                      <a:srgbClr val="124191"/>
                    </a:solidFill>
                  </a:tcPr>
                </a:tc>
                <a:extLst>
                  <a:ext uri="{0D108BD9-81ED-4DB2-BD59-A6C34878D82A}">
                    <a16:rowId xmlns:a16="http://schemas.microsoft.com/office/drawing/2014/main" val="10000"/>
                  </a:ext>
                </a:extLst>
              </a:tr>
              <a:tr h="224300">
                <a:tc>
                  <a:txBody>
                    <a:bodyPr/>
                    <a:lstStyle/>
                    <a:p>
                      <a:pPr marL="0" marR="0" lvl="0" indent="0" algn="ctr" rtl="0">
                        <a:spcBef>
                          <a:spcPts val="0"/>
                        </a:spcBef>
                        <a:spcAft>
                          <a:spcPts val="0"/>
                        </a:spcAft>
                        <a:buNone/>
                      </a:pPr>
                      <a:r>
                        <a:rPr lang="en" sz="1200" b="0">
                          <a:solidFill>
                            <a:srgbClr val="124191"/>
                          </a:solidFill>
                          <a:latin typeface="Lato"/>
                          <a:ea typeface="Lato"/>
                          <a:cs typeface="Lato"/>
                          <a:sym typeface="Lato"/>
                        </a:rPr>
                        <a:t>1.1.</a:t>
                      </a:r>
                      <a:r>
                        <a:rPr lang="en" sz="1200">
                          <a:solidFill>
                            <a:srgbClr val="124191"/>
                          </a:solidFill>
                          <a:latin typeface="Lato"/>
                          <a:ea typeface="Lato"/>
                          <a:cs typeface="Lato"/>
                          <a:sym typeface="Lato"/>
                        </a:rPr>
                        <a:t>3</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r>
                        <a:rPr lang="en" sz="1200">
                          <a:solidFill>
                            <a:srgbClr val="124191"/>
                          </a:solidFill>
                          <a:latin typeface="Lato"/>
                          <a:ea typeface="Lato"/>
                          <a:cs typeface="Lato"/>
                          <a:sym typeface="Lato"/>
                        </a:rPr>
                        <a:t>Setup Environment</a:t>
                      </a:r>
                      <a:endParaRPr sz="1200" b="0">
                        <a:solidFill>
                          <a:srgbClr val="124191"/>
                        </a:solidFill>
                        <a:latin typeface="Lato"/>
                        <a:ea typeface="Lato"/>
                        <a:cs typeface="Lato"/>
                        <a:sym typeface="Lato"/>
                      </a:endParaRPr>
                    </a:p>
                  </a:txBody>
                  <a:tcPr marL="68600" marR="68600" marT="34300" marB="34300" anchor="ctr">
                    <a:solidFill>
                      <a:srgbClr val="E7F5FF"/>
                    </a:solidFill>
                  </a:tcPr>
                </a:tc>
                <a:tc>
                  <a:txBody>
                    <a:bodyPr/>
                    <a:lstStyle/>
                    <a:p>
                      <a:pPr marL="0" marR="0" lvl="0" indent="0" algn="l" rtl="0">
                        <a:spcBef>
                          <a:spcPts val="0"/>
                        </a:spcBef>
                        <a:spcAft>
                          <a:spcPts val="0"/>
                        </a:spcAft>
                        <a:buNone/>
                      </a:pPr>
                      <a:r>
                        <a:rPr lang="en" sz="1200">
                          <a:solidFill>
                            <a:srgbClr val="124191"/>
                          </a:solidFill>
                          <a:latin typeface="Lato"/>
                          <a:ea typeface="Lato"/>
                          <a:cs typeface="Lato"/>
                          <a:sym typeface="Lato"/>
                        </a:rPr>
                        <a:t>Setup python interpreter, PyCharm</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r>
                        <a:rPr lang="en" sz="900" b="0" i="0" u="none" strike="noStrike">
                          <a:solidFill>
                            <a:srgbClr val="124191"/>
                          </a:solidFill>
                          <a:latin typeface="Lato"/>
                          <a:ea typeface="Lato"/>
                          <a:cs typeface="Lato"/>
                          <a:sym typeface="Lato"/>
                        </a:rPr>
                        <a:t>Recommended</a:t>
                      </a:r>
                      <a:endParaRPr sz="1100"/>
                    </a:p>
                  </a:txBody>
                  <a:tcPr marL="68600" marR="0" marT="0" marB="0" anchor="ctr">
                    <a:solidFill>
                      <a:srgbClr val="CBEBFF"/>
                    </a:solidFill>
                  </a:tcPr>
                </a:tc>
                <a:extLst>
                  <a:ext uri="{0D108BD9-81ED-4DB2-BD59-A6C34878D82A}">
                    <a16:rowId xmlns:a16="http://schemas.microsoft.com/office/drawing/2014/main" val="10001"/>
                  </a:ext>
                </a:extLst>
              </a:tr>
              <a:tr h="224300">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#20</a:t>
                      </a:r>
                      <a:endParaRPr sz="1100"/>
                    </a:p>
                  </a:txBody>
                  <a:tcPr marL="68600" marR="68600" marT="34300" marB="34300" anchor="ctr">
                    <a:solidFill>
                      <a:srgbClr val="E7F5FF"/>
                    </a:solidFill>
                  </a:tcPr>
                </a:tc>
                <a:tc>
                  <a:txBody>
                    <a:bodyPr/>
                    <a:lstStyle/>
                    <a:p>
                      <a:pPr marL="0" marR="0" lvl="0" indent="0" algn="ctr" rtl="0">
                        <a:spcBef>
                          <a:spcPts val="0"/>
                        </a:spcBef>
                        <a:spcAft>
                          <a:spcPts val="0"/>
                        </a:spcAft>
                        <a:buNone/>
                      </a:pPr>
                      <a:r>
                        <a:rPr lang="en" sz="1200">
                          <a:solidFill>
                            <a:srgbClr val="124191"/>
                          </a:solidFill>
                          <a:latin typeface="Lato"/>
                          <a:ea typeface="Lato"/>
                          <a:cs typeface="Lato"/>
                          <a:sym typeface="Lato"/>
                        </a:rPr>
                        <a:t>Quizz</a:t>
                      </a:r>
                      <a:endParaRPr sz="1100"/>
                    </a:p>
                  </a:txBody>
                  <a:tcPr marL="68600" marR="68600" marT="34300" marB="34300" anchor="ctr">
                    <a:solidFill>
                      <a:srgbClr val="E7F5FF"/>
                    </a:solidFill>
                  </a:tcPr>
                </a:tc>
                <a:tc>
                  <a:txBody>
                    <a:bodyPr/>
                    <a:lstStyle/>
                    <a:p>
                      <a:pPr marL="0" marR="0" lvl="0" indent="0" algn="l" rtl="0">
                        <a:spcBef>
                          <a:spcPts val="0"/>
                        </a:spcBef>
                        <a:spcAft>
                          <a:spcPts val="0"/>
                        </a:spcAft>
                        <a:buNone/>
                      </a:pPr>
                      <a:endParaRPr sz="1200" b="0">
                        <a:solidFill>
                          <a:srgbClr val="124191"/>
                        </a:solidFill>
                        <a:latin typeface="Lato"/>
                        <a:ea typeface="Lato"/>
                        <a:cs typeface="Lato"/>
                        <a:sym typeface="Lato"/>
                      </a:endParaRPr>
                    </a:p>
                  </a:txBody>
                  <a:tcPr marL="68600" marR="68600" marT="34300" marB="34300" anchor="ctr">
                    <a:solidFill>
                      <a:srgbClr val="E7F5FF"/>
                    </a:solidFill>
                  </a:tcPr>
                </a:tc>
                <a:tc>
                  <a:txBody>
                    <a:bodyPr/>
                    <a:lstStyle/>
                    <a:p>
                      <a:pPr marL="0" marR="0" lvl="0" indent="0" algn="l" rtl="0">
                        <a:spcBef>
                          <a:spcPts val="0"/>
                        </a:spcBef>
                        <a:spcAft>
                          <a:spcPts val="0"/>
                        </a:spcAft>
                        <a:buNone/>
                      </a:pPr>
                      <a:r>
                        <a:rPr lang="en" sz="900" b="0" i="0" u="none" strike="noStrike">
                          <a:solidFill>
                            <a:srgbClr val="124191"/>
                          </a:solidFill>
                          <a:latin typeface="Lato"/>
                          <a:ea typeface="Lato"/>
                          <a:cs typeface="Lato"/>
                          <a:sym typeface="Lato"/>
                        </a:rPr>
                        <a:t>Recommended</a:t>
                      </a:r>
                      <a:endParaRPr sz="1100"/>
                    </a:p>
                  </a:txBody>
                  <a:tcPr marL="68600" marR="0" marT="0" marB="0" anchor="ctr">
                    <a:solidFill>
                      <a:srgbClr val="CBEBFF"/>
                    </a:solidFill>
                  </a:tcPr>
                </a:tc>
                <a:extLst>
                  <a:ext uri="{0D108BD9-81ED-4DB2-BD59-A6C34878D82A}">
                    <a16:rowId xmlns:a16="http://schemas.microsoft.com/office/drawing/2014/main" val="10002"/>
                  </a:ext>
                </a:extLst>
              </a:tr>
            </a:tbl>
          </a:graphicData>
        </a:graphic>
      </p:graphicFrame>
      <p:pic>
        <p:nvPicPr>
          <p:cNvPr id="132" name="Google Shape;132;p19"/>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133" name="Google Shape;133;p19"/>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134" name="Google Shape;134;p19"/>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135" name="Google Shape;135;p19"/>
          <p:cNvSpPr/>
          <p:nvPr/>
        </p:nvSpPr>
        <p:spPr>
          <a:xfrm>
            <a:off x="-1973899" y="1681667"/>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Hidden slide. </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41" name="Google Shape;141;p20"/>
          <p:cNvSpPr txBox="1"/>
          <p:nvPr/>
        </p:nvSpPr>
        <p:spPr>
          <a:xfrm>
            <a:off x="377036" y="232314"/>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Chapter 17: Best Practices</a:t>
            </a:r>
            <a:endParaRPr sz="1100"/>
          </a:p>
        </p:txBody>
      </p:sp>
      <p:sp>
        <p:nvSpPr>
          <p:cNvPr id="142" name="Google Shape;142;p20"/>
          <p:cNvSpPr txBox="1"/>
          <p:nvPr/>
        </p:nvSpPr>
        <p:spPr>
          <a:xfrm>
            <a:off x="378602" y="1000351"/>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Prior to teaching Chapter 17, the instructor should:</a:t>
            </a:r>
            <a:endParaRPr sz="1100"/>
          </a:p>
        </p:txBody>
      </p:sp>
      <p:sp>
        <p:nvSpPr>
          <p:cNvPr id="143" name="Google Shape;143;p20"/>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44" name="Google Shape;144;p20"/>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45" name="Google Shape;145;p20"/>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46" name="Google Shape;146;p20"/>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47" name="Google Shape;147;p20"/>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6 din fiecare capitol.</a:t>
            </a:r>
            <a:endParaRPr sz="1100"/>
          </a:p>
        </p:txBody>
      </p:sp>
      <p:sp>
        <p:nvSpPr>
          <p:cNvPr id="148" name="Google Shape;148;p20"/>
          <p:cNvSpPr txBox="1"/>
          <p:nvPr/>
        </p:nvSpPr>
        <p:spPr>
          <a:xfrm>
            <a:off x="377036" y="1389346"/>
            <a:ext cx="8383200" cy="7158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999B99"/>
              </a:buClr>
              <a:buSzPts val="1400"/>
              <a:buFont typeface="Arial"/>
              <a:buChar char="•"/>
            </a:pPr>
            <a:r>
              <a:rPr lang="en" sz="1400">
                <a:solidFill>
                  <a:srgbClr val="124191"/>
                </a:solidFill>
                <a:latin typeface="Lato"/>
                <a:ea typeface="Lato"/>
                <a:cs typeface="Lato"/>
                <a:sym typeface="Lato"/>
              </a:rPr>
              <a:t>Review the activities and asessments for this chapter</a:t>
            </a:r>
            <a:r>
              <a:rPr lang="en" sz="1100">
                <a:solidFill>
                  <a:srgbClr val="124191"/>
                </a:solidFill>
                <a:latin typeface="Lato"/>
                <a:ea typeface="Lato"/>
                <a:cs typeface="Lato"/>
                <a:sym typeface="Lato"/>
              </a:rPr>
              <a:t>. </a:t>
            </a:r>
            <a:endParaRPr sz="1400">
              <a:solidFill>
                <a:srgbClr val="124191"/>
              </a:solidFill>
              <a:latin typeface="Lato"/>
              <a:ea typeface="Lato"/>
              <a:cs typeface="Lato"/>
              <a:sym typeface="Lato"/>
            </a:endParaRPr>
          </a:p>
          <a:p>
            <a:pPr marL="215900" marR="0" lvl="0" indent="-215900" algn="l" rtl="0">
              <a:spcBef>
                <a:spcPts val="0"/>
              </a:spcBef>
              <a:spcAft>
                <a:spcPts val="0"/>
              </a:spcAft>
              <a:buClr>
                <a:srgbClr val="999B99"/>
              </a:buClr>
              <a:buSzPts val="1400"/>
              <a:buFont typeface="Arial"/>
              <a:buChar char="•"/>
            </a:pPr>
            <a:r>
              <a:rPr lang="en" sz="1400">
                <a:solidFill>
                  <a:srgbClr val="124191"/>
                </a:solidFill>
                <a:latin typeface="Lato"/>
                <a:ea typeface="Lato"/>
                <a:cs typeface="Lato"/>
                <a:sym typeface="Lato"/>
              </a:rPr>
              <a:t>Try to include as many questions as possible to keep students engaged during classroom presentation. </a:t>
            </a:r>
            <a:endParaRPr sz="1100"/>
          </a:p>
          <a:p>
            <a:pPr marL="215900" marR="0" lvl="0" indent="-127000" algn="l" rtl="0">
              <a:spcBef>
                <a:spcPts val="0"/>
              </a:spcBef>
              <a:spcAft>
                <a:spcPts val="0"/>
              </a:spcAft>
              <a:buClr>
                <a:srgbClr val="999B99"/>
              </a:buClr>
              <a:buSzPts val="1400"/>
              <a:buFont typeface="Arial"/>
              <a:buNone/>
            </a:pPr>
            <a:endParaRPr sz="1400">
              <a:solidFill>
                <a:srgbClr val="124191"/>
              </a:solidFill>
              <a:latin typeface="Lato"/>
              <a:ea typeface="Lato"/>
              <a:cs typeface="Lato"/>
              <a:sym typeface="Lato"/>
            </a:endParaRPr>
          </a:p>
        </p:txBody>
      </p:sp>
      <p:sp>
        <p:nvSpPr>
          <p:cNvPr id="149" name="Google Shape;149;p20"/>
          <p:cNvSpPr txBox="1"/>
          <p:nvPr/>
        </p:nvSpPr>
        <p:spPr>
          <a:xfrm>
            <a:off x="382684" y="2131107"/>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Topic 17.1</a:t>
            </a:r>
            <a:endParaRPr sz="1100"/>
          </a:p>
        </p:txBody>
      </p:sp>
      <p:sp>
        <p:nvSpPr>
          <p:cNvPr id="150" name="Google Shape;150;p20"/>
          <p:cNvSpPr txBox="1"/>
          <p:nvPr/>
        </p:nvSpPr>
        <p:spPr>
          <a:xfrm>
            <a:off x="381118" y="2520101"/>
            <a:ext cx="8383200" cy="6540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999B99"/>
              </a:buClr>
              <a:buSzPts val="1400"/>
              <a:buFont typeface="Arial"/>
              <a:buChar char="•"/>
            </a:pPr>
            <a:r>
              <a:rPr lang="en" sz="1400">
                <a:solidFill>
                  <a:srgbClr val="124191"/>
                </a:solidFill>
                <a:latin typeface="Lato"/>
                <a:ea typeface="Lato"/>
                <a:cs typeface="Lato"/>
                <a:sym typeface="Lato"/>
              </a:rPr>
              <a:t>Ask the students or have a class discussion</a:t>
            </a:r>
            <a:endParaRPr sz="1100"/>
          </a:p>
          <a:p>
            <a:pPr marL="558800" marR="0" lvl="1" indent="-215900" algn="l" rtl="0">
              <a:spcBef>
                <a:spcPts val="0"/>
              </a:spcBef>
              <a:spcAft>
                <a:spcPts val="0"/>
              </a:spcAft>
              <a:buClr>
                <a:srgbClr val="999B99"/>
              </a:buClr>
              <a:buSzPts val="1200"/>
              <a:buFont typeface="Arial"/>
              <a:buChar char="•"/>
            </a:pPr>
            <a:r>
              <a:rPr lang="en" sz="1200" b="0" i="0" u="none" strike="noStrike" cap="none">
                <a:solidFill>
                  <a:srgbClr val="124191"/>
                </a:solidFill>
                <a:latin typeface="Lato"/>
                <a:ea typeface="Lato"/>
                <a:cs typeface="Lato"/>
                <a:sym typeface="Lato"/>
              </a:rPr>
              <a:t>Explain the differences between WLAN, WMAN and WWAN</a:t>
            </a:r>
            <a:endParaRPr sz="1100"/>
          </a:p>
          <a:p>
            <a:pPr marL="558800" marR="0" lvl="1" indent="-215900" algn="l" rtl="0">
              <a:spcBef>
                <a:spcPts val="0"/>
              </a:spcBef>
              <a:spcAft>
                <a:spcPts val="0"/>
              </a:spcAft>
              <a:buClr>
                <a:srgbClr val="999B99"/>
              </a:buClr>
              <a:buSzPts val="1200"/>
              <a:buFont typeface="Arial"/>
              <a:buChar char="•"/>
            </a:pPr>
            <a:r>
              <a:rPr lang="en" sz="1200" b="0" i="0" u="none" strike="noStrike" cap="none">
                <a:solidFill>
                  <a:srgbClr val="124191"/>
                </a:solidFill>
                <a:latin typeface="Lato"/>
                <a:ea typeface="Lato"/>
                <a:cs typeface="Lato"/>
                <a:sym typeface="Lato"/>
              </a:rPr>
              <a:t>Why do you think there are so many 802.11 standards? </a:t>
            </a:r>
            <a:endParaRPr sz="1100"/>
          </a:p>
        </p:txBody>
      </p:sp>
      <p:sp>
        <p:nvSpPr>
          <p:cNvPr id="151" name="Google Shape;151;p20"/>
          <p:cNvSpPr txBox="1"/>
          <p:nvPr/>
        </p:nvSpPr>
        <p:spPr>
          <a:xfrm>
            <a:off x="382684" y="3294518"/>
            <a:ext cx="83832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4A4A4A"/>
                </a:solidFill>
                <a:latin typeface="Lato"/>
                <a:ea typeface="Lato"/>
                <a:cs typeface="Lato"/>
                <a:sym typeface="Lato"/>
              </a:rPr>
              <a:t>Topic 17.2</a:t>
            </a:r>
            <a:endParaRPr sz="1100"/>
          </a:p>
        </p:txBody>
      </p:sp>
      <p:sp>
        <p:nvSpPr>
          <p:cNvPr id="152" name="Google Shape;152;p20"/>
          <p:cNvSpPr txBox="1"/>
          <p:nvPr/>
        </p:nvSpPr>
        <p:spPr>
          <a:xfrm>
            <a:off x="381118" y="3683513"/>
            <a:ext cx="8383200" cy="8697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999B99"/>
              </a:buClr>
              <a:buSzPts val="1400"/>
              <a:buFont typeface="Arial"/>
              <a:buChar char="•"/>
            </a:pPr>
            <a:r>
              <a:rPr lang="en" sz="1400">
                <a:solidFill>
                  <a:srgbClr val="124191"/>
                </a:solidFill>
                <a:latin typeface="Lato"/>
                <a:ea typeface="Lato"/>
                <a:cs typeface="Lato"/>
                <a:sym typeface="Lato"/>
              </a:rPr>
              <a:t>Ask the students or have a class discussion</a:t>
            </a:r>
            <a:endParaRPr sz="1100"/>
          </a:p>
          <a:p>
            <a:pPr marL="558800" marR="0" lvl="1" indent="-215900" algn="l" rtl="0">
              <a:spcBef>
                <a:spcPts val="0"/>
              </a:spcBef>
              <a:spcAft>
                <a:spcPts val="0"/>
              </a:spcAft>
              <a:buClr>
                <a:srgbClr val="999B99"/>
              </a:buClr>
              <a:buSzPts val="1200"/>
              <a:buFont typeface="Arial"/>
              <a:buChar char="•"/>
            </a:pPr>
            <a:r>
              <a:rPr lang="en" sz="1200" b="0" i="0" u="none" strike="noStrike" cap="none">
                <a:solidFill>
                  <a:srgbClr val="124191"/>
                </a:solidFill>
                <a:latin typeface="Lato"/>
                <a:ea typeface="Lato"/>
                <a:cs typeface="Lato"/>
                <a:sym typeface="Lato"/>
              </a:rPr>
              <a:t>When would using autonomous AP and controller based AP be appropriate? </a:t>
            </a:r>
            <a:endParaRPr sz="1100"/>
          </a:p>
          <a:p>
            <a:pPr marL="558800" marR="0" lvl="1" indent="-215900" algn="l" rtl="0">
              <a:spcBef>
                <a:spcPts val="0"/>
              </a:spcBef>
              <a:spcAft>
                <a:spcPts val="0"/>
              </a:spcAft>
              <a:buClr>
                <a:srgbClr val="999B99"/>
              </a:buClr>
              <a:buSzPts val="1200"/>
              <a:buFont typeface="Arial"/>
              <a:buChar char="•"/>
            </a:pPr>
            <a:r>
              <a:rPr lang="en" sz="1200" b="0" i="0" u="none" strike="noStrike" cap="none">
                <a:solidFill>
                  <a:srgbClr val="124191"/>
                </a:solidFill>
                <a:latin typeface="Lato"/>
                <a:ea typeface="Lato"/>
                <a:cs typeface="Lato"/>
                <a:sym typeface="Lato"/>
              </a:rPr>
              <a:t>Discuss a situation where a USB wireless adapter is needed. </a:t>
            </a:r>
            <a:endParaRPr sz="1100"/>
          </a:p>
          <a:p>
            <a:pPr marL="215900" marR="0" lvl="0" indent="-127000" algn="l" rtl="0">
              <a:spcBef>
                <a:spcPts val="0"/>
              </a:spcBef>
              <a:spcAft>
                <a:spcPts val="0"/>
              </a:spcAft>
              <a:buClr>
                <a:srgbClr val="999B99"/>
              </a:buClr>
              <a:buSzPts val="1400"/>
              <a:buFont typeface="Arial"/>
              <a:buNone/>
            </a:pPr>
            <a:endParaRPr sz="1400">
              <a:solidFill>
                <a:srgbClr val="124191"/>
              </a:solidFill>
              <a:latin typeface="Lato"/>
              <a:ea typeface="Lato"/>
              <a:cs typeface="Lato"/>
              <a:sym typeface="Lato"/>
            </a:endParaRPr>
          </a:p>
        </p:txBody>
      </p:sp>
      <p:pic>
        <p:nvPicPr>
          <p:cNvPr id="153" name="Google Shape;153;p20"/>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154" name="Google Shape;154;p20"/>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155" name="Google Shape;155;p20"/>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156" name="Google Shape;156;p20"/>
          <p:cNvSpPr/>
          <p:nvPr/>
        </p:nvSpPr>
        <p:spPr>
          <a:xfrm>
            <a:off x="-1973899" y="1681667"/>
            <a:ext cx="1847700" cy="2307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Hidden slide. </a:t>
            </a:r>
            <a:endParaRPr sz="1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340653" y="245348"/>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Learning objectives</a:t>
            </a:r>
            <a:endParaRPr sz="1100"/>
          </a:p>
        </p:txBody>
      </p:sp>
      <p:sp>
        <p:nvSpPr>
          <p:cNvPr id="163" name="Google Shape;163;p21"/>
          <p:cNvSpPr txBox="1"/>
          <p:nvPr/>
        </p:nvSpPr>
        <p:spPr>
          <a:xfrm>
            <a:off x="340653" y="555478"/>
            <a:ext cx="83832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A4A4A"/>
                </a:solidFill>
                <a:latin typeface="Lato"/>
                <a:ea typeface="Lato"/>
                <a:cs typeface="Lato"/>
                <a:sym typeface="Lato"/>
              </a:rPr>
              <a:t>Dupa aceasta sedinta, ar trebui sa puteti sa: </a:t>
            </a:r>
            <a:endParaRPr sz="1100"/>
          </a:p>
        </p:txBody>
      </p:sp>
      <p:sp>
        <p:nvSpPr>
          <p:cNvPr id="164" name="Google Shape;164;p21"/>
          <p:cNvSpPr txBox="1"/>
          <p:nvPr/>
        </p:nvSpPr>
        <p:spPr>
          <a:xfrm>
            <a:off x="377036" y="1389346"/>
            <a:ext cx="8383200" cy="1069800"/>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rgbClr val="999B99"/>
              </a:buClr>
              <a:buSzPts val="1500"/>
              <a:buFont typeface="Arial"/>
              <a:buChar char="•"/>
            </a:pPr>
            <a:r>
              <a:rPr lang="en" sz="1500">
                <a:solidFill>
                  <a:srgbClr val="124191"/>
                </a:solidFill>
                <a:latin typeface="Lato"/>
                <a:ea typeface="Lato"/>
                <a:cs typeface="Lato"/>
                <a:sym typeface="Lato"/>
              </a:rPr>
              <a:t>Explicati si declarati functii</a:t>
            </a:r>
            <a:endParaRPr sz="1100"/>
          </a:p>
          <a:p>
            <a:pPr marL="342900" marR="0" lvl="0" indent="-336550" algn="l" rtl="0">
              <a:spcBef>
                <a:spcPts val="0"/>
              </a:spcBef>
              <a:spcAft>
                <a:spcPts val="0"/>
              </a:spcAft>
              <a:buClr>
                <a:srgbClr val="999B99"/>
              </a:buClr>
              <a:buSzPts val="1500"/>
              <a:buFont typeface="Arial"/>
              <a:buChar char="•"/>
            </a:pPr>
            <a:r>
              <a:rPr lang="en" sz="1500">
                <a:solidFill>
                  <a:srgbClr val="124191"/>
                </a:solidFill>
                <a:latin typeface="Lato"/>
                <a:ea typeface="Lato"/>
                <a:cs typeface="Lato"/>
                <a:sym typeface="Lato"/>
              </a:rPr>
              <a:t>Explicati si sa lucrati cu tupluri si dictionare</a:t>
            </a:r>
            <a:endParaRPr sz="1100"/>
          </a:p>
          <a:p>
            <a:pPr marL="342900" marR="0" lvl="0" indent="-336550" algn="l" rtl="0">
              <a:spcBef>
                <a:spcPts val="0"/>
              </a:spcBef>
              <a:spcAft>
                <a:spcPts val="0"/>
              </a:spcAft>
              <a:buClr>
                <a:srgbClr val="999B99"/>
              </a:buClr>
              <a:buSzPts val="1500"/>
              <a:buFont typeface="Arial"/>
              <a:buChar char="•"/>
            </a:pPr>
            <a:r>
              <a:rPr lang="en" sz="1500">
                <a:solidFill>
                  <a:srgbClr val="124191"/>
                </a:solidFill>
                <a:latin typeface="Lato"/>
                <a:ea typeface="Lato"/>
                <a:cs typeface="Lato"/>
                <a:sym typeface="Lato"/>
              </a:rPr>
              <a:t>Explicati si aplicati tratarea erorilor</a:t>
            </a:r>
            <a:endParaRPr sz="1500">
              <a:solidFill>
                <a:srgbClr val="124191"/>
              </a:solidFill>
              <a:latin typeface="Lato"/>
              <a:ea typeface="Lato"/>
              <a:cs typeface="Lato"/>
              <a:sym typeface="Lato"/>
            </a:endParaRPr>
          </a:p>
          <a:p>
            <a:pPr marL="0" marR="0" lvl="0" indent="0" algn="l" rtl="0">
              <a:spcBef>
                <a:spcPts val="0"/>
              </a:spcBef>
              <a:spcAft>
                <a:spcPts val="0"/>
              </a:spcAft>
              <a:buNone/>
            </a:pPr>
            <a:endParaRPr sz="2000">
              <a:solidFill>
                <a:srgbClr val="124191"/>
              </a:solidFill>
              <a:latin typeface="Lato"/>
              <a:ea typeface="Lato"/>
              <a:cs typeface="Lato"/>
              <a:sym typeface="Lato"/>
            </a:endParaRPr>
          </a:p>
        </p:txBody>
      </p:sp>
      <p:sp>
        <p:nvSpPr>
          <p:cNvPr id="165" name="Google Shape;165;p21"/>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66" name="Google Shape;166;p21"/>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67" name="Google Shape;167;p21"/>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68" name="Google Shape;168;p21"/>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69" name="Google Shape;169;p21"/>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7 din fiecare capitol.</a:t>
            </a:r>
            <a:endParaRPr sz="1100"/>
          </a:p>
        </p:txBody>
      </p:sp>
      <p:pic>
        <p:nvPicPr>
          <p:cNvPr id="170" name="Google Shape;170;p21"/>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171" name="Google Shape;171;p21"/>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172" name="Google Shape;172;p21"/>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p:nvPr/>
        </p:nvSpPr>
        <p:spPr>
          <a:xfrm>
            <a:off x="517953" y="1389346"/>
            <a:ext cx="6161700" cy="1531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a:solidFill>
                  <a:srgbClr val="124191"/>
                </a:solidFill>
                <a:latin typeface="Lato"/>
                <a:ea typeface="Lato"/>
                <a:cs typeface="Lato"/>
                <a:sym typeface="Lato"/>
              </a:rPr>
              <a:t>Functii</a:t>
            </a:r>
            <a:endParaRPr sz="1100"/>
          </a:p>
          <a:p>
            <a:pPr marL="0" marR="0" lvl="0" indent="0" algn="l" rtl="0">
              <a:spcBef>
                <a:spcPts val="0"/>
              </a:spcBef>
              <a:spcAft>
                <a:spcPts val="0"/>
              </a:spcAft>
              <a:buNone/>
            </a:pPr>
            <a:r>
              <a:rPr lang="en" sz="1500">
                <a:solidFill>
                  <a:srgbClr val="124191"/>
                </a:solidFill>
                <a:latin typeface="Lato"/>
                <a:ea typeface="Lato"/>
                <a:cs typeface="Lato"/>
                <a:sym typeface="Lato"/>
              </a:rPr>
              <a:t>Tupluri</a:t>
            </a:r>
            <a:endParaRPr sz="1500">
              <a:solidFill>
                <a:srgbClr val="124191"/>
              </a:solidFill>
              <a:latin typeface="Lato"/>
              <a:ea typeface="Lato"/>
              <a:cs typeface="Lato"/>
              <a:sym typeface="Lato"/>
            </a:endParaRPr>
          </a:p>
          <a:p>
            <a:pPr marL="0" marR="0" lvl="0" indent="0" algn="l" rtl="0">
              <a:spcBef>
                <a:spcPts val="0"/>
              </a:spcBef>
              <a:spcAft>
                <a:spcPts val="0"/>
              </a:spcAft>
              <a:buNone/>
            </a:pPr>
            <a:r>
              <a:rPr lang="en" sz="1500">
                <a:solidFill>
                  <a:srgbClr val="124191"/>
                </a:solidFill>
                <a:latin typeface="Lato"/>
                <a:ea typeface="Lato"/>
                <a:cs typeface="Lato"/>
                <a:sym typeface="Lato"/>
              </a:rPr>
              <a:t>Dictionare</a:t>
            </a:r>
            <a:endParaRPr sz="1500">
              <a:solidFill>
                <a:srgbClr val="124191"/>
              </a:solidFill>
              <a:latin typeface="Lato"/>
              <a:ea typeface="Lato"/>
              <a:cs typeface="Lato"/>
              <a:sym typeface="Lato"/>
            </a:endParaRPr>
          </a:p>
          <a:p>
            <a:pPr marL="0" marR="0" lvl="0" indent="0" algn="l" rtl="0">
              <a:spcBef>
                <a:spcPts val="0"/>
              </a:spcBef>
              <a:spcAft>
                <a:spcPts val="0"/>
              </a:spcAft>
              <a:buNone/>
            </a:pPr>
            <a:r>
              <a:rPr lang="en" sz="1500">
                <a:solidFill>
                  <a:srgbClr val="124191"/>
                </a:solidFill>
                <a:latin typeface="Lato"/>
                <a:ea typeface="Lato"/>
                <a:cs typeface="Lato"/>
                <a:sym typeface="Lato"/>
              </a:rPr>
              <a:t>Exceptii</a:t>
            </a:r>
            <a:endParaRPr sz="1500">
              <a:solidFill>
                <a:srgbClr val="124191"/>
              </a:solidFill>
              <a:latin typeface="Lato"/>
              <a:ea typeface="Lato"/>
              <a:cs typeface="Lato"/>
              <a:sym typeface="Lato"/>
            </a:endParaRPr>
          </a:p>
          <a:p>
            <a:pPr marL="0" marR="0" lvl="0" indent="0" algn="l" rtl="0">
              <a:spcBef>
                <a:spcPts val="0"/>
              </a:spcBef>
              <a:spcAft>
                <a:spcPts val="0"/>
              </a:spcAft>
              <a:buNone/>
            </a:pPr>
            <a:endParaRPr sz="1500">
              <a:solidFill>
                <a:srgbClr val="124191"/>
              </a:solidFill>
              <a:latin typeface="Lato"/>
              <a:ea typeface="Lato"/>
              <a:cs typeface="Lato"/>
              <a:sym typeface="Lato"/>
            </a:endParaRPr>
          </a:p>
          <a:p>
            <a:pPr marL="0" marR="0" lvl="0" indent="0" algn="l" rtl="0">
              <a:spcBef>
                <a:spcPts val="0"/>
              </a:spcBef>
              <a:spcAft>
                <a:spcPts val="0"/>
              </a:spcAft>
              <a:buNone/>
            </a:pPr>
            <a:endParaRPr sz="2000">
              <a:solidFill>
                <a:srgbClr val="124191"/>
              </a:solidFill>
              <a:latin typeface="Lato"/>
              <a:ea typeface="Lato"/>
              <a:cs typeface="Lato"/>
              <a:sym typeface="Lato"/>
            </a:endParaRPr>
          </a:p>
        </p:txBody>
      </p:sp>
      <p:sp>
        <p:nvSpPr>
          <p:cNvPr id="179" name="Google Shape;179;p22"/>
          <p:cNvSpPr txBox="1"/>
          <p:nvPr/>
        </p:nvSpPr>
        <p:spPr>
          <a:xfrm>
            <a:off x="8280670" y="1389346"/>
            <a:ext cx="479400" cy="14700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500">
                <a:solidFill>
                  <a:srgbClr val="124191"/>
                </a:solidFill>
                <a:latin typeface="Lato"/>
                <a:ea typeface="Lato"/>
                <a:cs typeface="Lato"/>
                <a:sym typeface="Lato"/>
              </a:rPr>
              <a:t>10</a:t>
            </a:r>
            <a:endParaRPr sz="1100"/>
          </a:p>
          <a:p>
            <a:pPr marL="0" marR="0" lvl="0" indent="0" algn="r" rtl="0">
              <a:spcBef>
                <a:spcPts val="0"/>
              </a:spcBef>
              <a:spcAft>
                <a:spcPts val="0"/>
              </a:spcAft>
              <a:buNone/>
            </a:pPr>
            <a:r>
              <a:rPr lang="en" sz="1500">
                <a:solidFill>
                  <a:srgbClr val="124191"/>
                </a:solidFill>
                <a:latin typeface="Lato"/>
                <a:ea typeface="Lato"/>
                <a:cs typeface="Lato"/>
                <a:sym typeface="Lato"/>
              </a:rPr>
              <a:t>16</a:t>
            </a:r>
            <a:endParaRPr sz="1500">
              <a:solidFill>
                <a:srgbClr val="124191"/>
              </a:solidFill>
              <a:latin typeface="Lato"/>
              <a:ea typeface="Lato"/>
              <a:cs typeface="Lato"/>
              <a:sym typeface="Lato"/>
            </a:endParaRPr>
          </a:p>
          <a:p>
            <a:pPr marL="0" marR="0" lvl="0" indent="0" algn="r" rtl="0">
              <a:spcBef>
                <a:spcPts val="0"/>
              </a:spcBef>
              <a:spcAft>
                <a:spcPts val="0"/>
              </a:spcAft>
              <a:buNone/>
            </a:pPr>
            <a:r>
              <a:rPr lang="en" sz="1500">
                <a:solidFill>
                  <a:srgbClr val="124191"/>
                </a:solidFill>
                <a:latin typeface="Lato"/>
                <a:ea typeface="Lato"/>
                <a:cs typeface="Lato"/>
                <a:sym typeface="Lato"/>
              </a:rPr>
              <a:t>19</a:t>
            </a:r>
            <a:endParaRPr sz="1500">
              <a:solidFill>
                <a:srgbClr val="124191"/>
              </a:solidFill>
              <a:latin typeface="Lato"/>
              <a:ea typeface="Lato"/>
              <a:cs typeface="Lato"/>
              <a:sym typeface="Lato"/>
            </a:endParaRPr>
          </a:p>
          <a:p>
            <a:pPr marL="0" marR="0" lvl="0" indent="0" algn="r" rtl="0">
              <a:spcBef>
                <a:spcPts val="0"/>
              </a:spcBef>
              <a:spcAft>
                <a:spcPts val="0"/>
              </a:spcAft>
              <a:buNone/>
            </a:pPr>
            <a:r>
              <a:rPr lang="en" sz="1500">
                <a:solidFill>
                  <a:srgbClr val="124191"/>
                </a:solidFill>
                <a:latin typeface="Lato"/>
                <a:ea typeface="Lato"/>
                <a:cs typeface="Lato"/>
                <a:sym typeface="Lato"/>
              </a:rPr>
              <a:t>22</a:t>
            </a:r>
            <a:endParaRPr sz="1500">
              <a:solidFill>
                <a:srgbClr val="124191"/>
              </a:solidFill>
              <a:latin typeface="Lato"/>
              <a:ea typeface="Lato"/>
              <a:cs typeface="Lato"/>
              <a:sym typeface="Lato"/>
            </a:endParaRPr>
          </a:p>
          <a:p>
            <a:pPr marL="0" marR="0" lvl="0" indent="0" algn="r" rtl="0">
              <a:spcBef>
                <a:spcPts val="0"/>
              </a:spcBef>
              <a:spcAft>
                <a:spcPts val="0"/>
              </a:spcAft>
              <a:buNone/>
            </a:pPr>
            <a:endParaRPr sz="1100"/>
          </a:p>
          <a:p>
            <a:pPr marL="0" marR="0" lvl="0" indent="0" algn="l" rtl="0">
              <a:spcBef>
                <a:spcPts val="0"/>
              </a:spcBef>
              <a:spcAft>
                <a:spcPts val="0"/>
              </a:spcAft>
              <a:buNone/>
            </a:pPr>
            <a:endParaRPr sz="2000">
              <a:solidFill>
                <a:srgbClr val="124191"/>
              </a:solidFill>
              <a:latin typeface="Lato"/>
              <a:ea typeface="Lato"/>
              <a:cs typeface="Lato"/>
              <a:sym typeface="Lato"/>
            </a:endParaRPr>
          </a:p>
        </p:txBody>
      </p:sp>
      <p:sp>
        <p:nvSpPr>
          <p:cNvPr id="180" name="Google Shape;180;p22"/>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81" name="Google Shape;181;p22"/>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82" name="Google Shape;182;p22"/>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83" name="Google Shape;183;p22"/>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84" name="Google Shape;184;p22"/>
          <p:cNvSpPr/>
          <p:nvPr/>
        </p:nvSpPr>
        <p:spPr>
          <a:xfrm>
            <a:off x="-1973897" y="87310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Acesta va fi slideul 8 din fiecare capitol.</a:t>
            </a:r>
            <a:endParaRPr sz="1100">
              <a:solidFill>
                <a:srgbClr val="124191"/>
              </a:solidFill>
              <a:latin typeface="Calibri"/>
              <a:ea typeface="Calibri"/>
              <a:cs typeface="Calibri"/>
              <a:sym typeface="Calibri"/>
            </a:endParaRPr>
          </a:p>
        </p:txBody>
      </p:sp>
      <p:pic>
        <p:nvPicPr>
          <p:cNvPr id="185" name="Google Shape;185;p22"/>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186" name="Google Shape;186;p22"/>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187" name="Google Shape;187;p22"/>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188" name="Google Shape;188;p22"/>
          <p:cNvSpPr txBox="1"/>
          <p:nvPr/>
        </p:nvSpPr>
        <p:spPr>
          <a:xfrm>
            <a:off x="340653" y="245348"/>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Table of contents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9334948" y="0"/>
            <a:ext cx="1847700" cy="185700"/>
          </a:xfrm>
          <a:prstGeom prst="rect">
            <a:avLst/>
          </a:prstGeom>
          <a:solidFill>
            <a:srgbClr val="001234"/>
          </a:solidFill>
          <a:ln w="12700" cap="flat" cmpd="sng">
            <a:solidFill>
              <a:srgbClr val="256E9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Calibri"/>
                <a:ea typeface="Calibri"/>
                <a:cs typeface="Calibri"/>
                <a:sym typeface="Calibri"/>
              </a:rPr>
              <a:t>Timing: NA</a:t>
            </a:r>
            <a:endParaRPr sz="1100"/>
          </a:p>
        </p:txBody>
      </p:sp>
      <p:sp>
        <p:nvSpPr>
          <p:cNvPr id="195" name="Google Shape;195;p23"/>
          <p:cNvSpPr/>
          <p:nvPr/>
        </p:nvSpPr>
        <p:spPr>
          <a:xfrm>
            <a:off x="9334948" y="613187"/>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Facilitator/instructor notes</a:t>
            </a:r>
            <a:endParaRPr sz="1100">
              <a:solidFill>
                <a:srgbClr val="124191"/>
              </a:solidFill>
              <a:latin typeface="Calibri"/>
              <a:ea typeface="Calibri"/>
              <a:cs typeface="Calibri"/>
              <a:sym typeface="Calibri"/>
            </a:endParaRPr>
          </a:p>
        </p:txBody>
      </p:sp>
      <p:sp>
        <p:nvSpPr>
          <p:cNvPr id="196" name="Google Shape;196;p23"/>
          <p:cNvSpPr/>
          <p:nvPr/>
        </p:nvSpPr>
        <p:spPr>
          <a:xfrm>
            <a:off x="9334948" y="844020"/>
            <a:ext cx="1847700" cy="3924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Write your text here</a:t>
            </a:r>
            <a:endParaRPr sz="1100"/>
          </a:p>
          <a:p>
            <a:pPr marL="0" marR="0" lvl="0" indent="0" algn="l" rtl="0">
              <a:spcBef>
                <a:spcPts val="0"/>
              </a:spcBef>
              <a:spcAft>
                <a:spcPts val="0"/>
              </a:spcAft>
              <a:buNone/>
            </a:pPr>
            <a:endParaRPr sz="1100">
              <a:solidFill>
                <a:srgbClr val="124191"/>
              </a:solidFill>
              <a:latin typeface="Calibri"/>
              <a:ea typeface="Calibri"/>
              <a:cs typeface="Calibri"/>
              <a:sym typeface="Calibri"/>
            </a:endParaRPr>
          </a:p>
        </p:txBody>
      </p:sp>
      <p:sp>
        <p:nvSpPr>
          <p:cNvPr id="197" name="Google Shape;197;p23"/>
          <p:cNvSpPr/>
          <p:nvPr/>
        </p:nvSpPr>
        <p:spPr>
          <a:xfrm>
            <a:off x="-1973898" y="637763"/>
            <a:ext cx="18477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rgbClr val="124191"/>
                </a:solidFill>
                <a:latin typeface="Calibri"/>
                <a:ea typeface="Calibri"/>
                <a:cs typeface="Calibri"/>
                <a:sym typeface="Calibri"/>
              </a:rPr>
              <a:t>PPT designer’s notes</a:t>
            </a:r>
            <a:endParaRPr sz="1100">
              <a:solidFill>
                <a:srgbClr val="124191"/>
              </a:solidFill>
              <a:latin typeface="Calibri"/>
              <a:ea typeface="Calibri"/>
              <a:cs typeface="Calibri"/>
              <a:sym typeface="Calibri"/>
            </a:endParaRPr>
          </a:p>
        </p:txBody>
      </p:sp>
      <p:sp>
        <p:nvSpPr>
          <p:cNvPr id="198" name="Google Shape;198;p23"/>
          <p:cNvSpPr/>
          <p:nvPr/>
        </p:nvSpPr>
        <p:spPr>
          <a:xfrm>
            <a:off x="-1973897" y="873100"/>
            <a:ext cx="1847700" cy="554100"/>
          </a:xfrm>
          <a:prstGeom prst="rect">
            <a:avLst/>
          </a:prstGeom>
          <a:noFill/>
          <a:ln w="9525" cap="flat" cmpd="sng">
            <a:solidFill>
              <a:srgbClr val="12419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a:solidFill>
                  <a:schemeClr val="dk1"/>
                </a:solidFill>
                <a:latin typeface="Calibri"/>
                <a:ea typeface="Calibri"/>
                <a:cs typeface="Calibri"/>
                <a:sym typeface="Calibri"/>
              </a:rPr>
              <a:t>Acest slide va fi pe pozitia [n]-8 in fiecare capitol, unde [n] – ultimul slide din acel capitol. </a:t>
            </a:r>
            <a:endParaRPr sz="1100"/>
          </a:p>
        </p:txBody>
      </p:sp>
      <p:pic>
        <p:nvPicPr>
          <p:cNvPr id="199" name="Google Shape;199;p23"/>
          <p:cNvPicPr preferRelativeResize="0"/>
          <p:nvPr/>
        </p:nvPicPr>
        <p:blipFill rotWithShape="1">
          <a:blip r:embed="rId3">
            <a:alphaModFix/>
          </a:blip>
          <a:srcRect/>
          <a:stretch/>
        </p:blipFill>
        <p:spPr>
          <a:xfrm>
            <a:off x="7699832" y="4583512"/>
            <a:ext cx="1060248" cy="221075"/>
          </a:xfrm>
          <a:prstGeom prst="rect">
            <a:avLst/>
          </a:prstGeom>
          <a:noFill/>
          <a:ln>
            <a:noFill/>
          </a:ln>
        </p:spPr>
      </p:pic>
      <p:sp>
        <p:nvSpPr>
          <p:cNvPr id="200" name="Google Shape;200;p23"/>
          <p:cNvSpPr txBox="1"/>
          <p:nvPr/>
        </p:nvSpPr>
        <p:spPr>
          <a:xfrm>
            <a:off x="468827" y="4618991"/>
            <a:ext cx="7231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000C23"/>
                </a:solidFill>
                <a:latin typeface="Lato"/>
                <a:ea typeface="Lato"/>
                <a:cs typeface="Lato"/>
                <a:sym typeface="Lato"/>
              </a:rPr>
              <a:t>Savnet 2021			Savnet</a:t>
            </a:r>
            <a:r>
              <a:rPr lang="en" sz="900">
                <a:solidFill>
                  <a:srgbClr val="000C87"/>
                </a:solidFill>
                <a:latin typeface="Lato"/>
                <a:ea typeface="Lato"/>
                <a:cs typeface="Lato"/>
                <a:sym typeface="Lato"/>
              </a:rPr>
              <a:t> </a:t>
            </a:r>
            <a:r>
              <a:rPr lang="en" sz="900">
                <a:solidFill>
                  <a:srgbClr val="000C23"/>
                </a:solidFill>
                <a:latin typeface="Lato"/>
                <a:ea typeface="Lato"/>
                <a:cs typeface="Lato"/>
                <a:sym typeface="Lato"/>
              </a:rPr>
              <a:t>Confidential			</a:t>
            </a:r>
            <a:r>
              <a:rPr lang="en" sz="900" u="sng">
                <a:solidFill>
                  <a:schemeClr val="hlink"/>
                </a:solidFill>
                <a:latin typeface="Lato"/>
                <a:ea typeface="Lato"/>
                <a:cs typeface="Lato"/>
                <a:sym typeface="Lato"/>
                <a:hlinkClick r:id="rId4"/>
              </a:rPr>
              <a:t>https://savnet.ro</a:t>
            </a:r>
            <a:r>
              <a:rPr lang="en" sz="900">
                <a:solidFill>
                  <a:srgbClr val="000C23"/>
                </a:solidFill>
                <a:latin typeface="Lato"/>
                <a:ea typeface="Lato"/>
                <a:cs typeface="Lato"/>
                <a:sym typeface="Lato"/>
              </a:rPr>
              <a:t> </a:t>
            </a:r>
            <a:endParaRPr sz="1100"/>
          </a:p>
        </p:txBody>
      </p:sp>
      <p:sp>
        <p:nvSpPr>
          <p:cNvPr id="201" name="Google Shape;201;p23"/>
          <p:cNvSpPr txBox="1"/>
          <p:nvPr/>
        </p:nvSpPr>
        <p:spPr>
          <a:xfrm>
            <a:off x="340653" y="4583512"/>
            <a:ext cx="2007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dk1"/>
                </a:solidFill>
                <a:latin typeface="Calibri"/>
                <a:ea typeface="Calibri"/>
                <a:cs typeface="Calibri"/>
                <a:sym typeface="Calibri"/>
              </a:rPr>
              <a:t>©</a:t>
            </a:r>
            <a:endParaRPr sz="900">
              <a:solidFill>
                <a:srgbClr val="124191"/>
              </a:solidFill>
              <a:latin typeface="Lato"/>
              <a:ea typeface="Lato"/>
              <a:cs typeface="Lato"/>
              <a:sym typeface="Lato"/>
            </a:endParaRPr>
          </a:p>
        </p:txBody>
      </p:sp>
      <p:sp>
        <p:nvSpPr>
          <p:cNvPr id="202" name="Google Shape;202;p23"/>
          <p:cNvSpPr txBox="1"/>
          <p:nvPr/>
        </p:nvSpPr>
        <p:spPr>
          <a:xfrm>
            <a:off x="377036" y="243090"/>
            <a:ext cx="8383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a:solidFill>
                  <a:srgbClr val="124191"/>
                </a:solidFill>
                <a:latin typeface="Lato"/>
                <a:ea typeface="Lato"/>
                <a:cs typeface="Lato"/>
                <a:sym typeface="Lato"/>
              </a:rPr>
              <a:t>Recapitulare de data trecuta</a:t>
            </a:r>
            <a:endParaRPr sz="1100"/>
          </a:p>
        </p:txBody>
      </p:sp>
      <p:graphicFrame>
        <p:nvGraphicFramePr>
          <p:cNvPr id="203" name="Google Shape;203;p23"/>
          <p:cNvGraphicFramePr/>
          <p:nvPr/>
        </p:nvGraphicFramePr>
        <p:xfrm>
          <a:off x="377036" y="1103933"/>
          <a:ext cx="8383050" cy="2572700"/>
        </p:xfrm>
        <a:graphic>
          <a:graphicData uri="http://schemas.openxmlformats.org/drawingml/2006/table">
            <a:tbl>
              <a:tblPr firstRow="1" bandRow="1">
                <a:solidFill>
                  <a:srgbClr val="124191"/>
                </a:solidFill>
                <a:tableStyleId>{5B26C3CD-4AFD-4F84-9B98-4F334A34B20C}</a:tableStyleId>
              </a:tblPr>
              <a:tblGrid>
                <a:gridCol w="1884875">
                  <a:extLst>
                    <a:ext uri="{9D8B030D-6E8A-4147-A177-3AD203B41FA5}">
                      <a16:colId xmlns:a16="http://schemas.microsoft.com/office/drawing/2014/main" val="20000"/>
                    </a:ext>
                  </a:extLst>
                </a:gridCol>
                <a:gridCol w="6498175">
                  <a:extLst>
                    <a:ext uri="{9D8B030D-6E8A-4147-A177-3AD203B41FA5}">
                      <a16:colId xmlns:a16="http://schemas.microsoft.com/office/drawing/2014/main" val="20001"/>
                    </a:ext>
                  </a:extLst>
                </a:gridCol>
              </a:tblGrid>
              <a:tr h="323300">
                <a:tc>
                  <a:txBody>
                    <a:bodyPr/>
                    <a:lstStyle/>
                    <a:p>
                      <a:pPr marL="0" marR="0" lvl="0" indent="0" algn="ctr" rtl="0">
                        <a:spcBef>
                          <a:spcPts val="0"/>
                        </a:spcBef>
                        <a:spcAft>
                          <a:spcPts val="0"/>
                        </a:spcAft>
                        <a:buNone/>
                      </a:pPr>
                      <a:r>
                        <a:rPr lang="en" sz="1500" b="1">
                          <a:latin typeface="Lato"/>
                          <a:ea typeface="Lato"/>
                          <a:cs typeface="Lato"/>
                          <a:sym typeface="Lato"/>
                        </a:rPr>
                        <a:t>Network Layer</a:t>
                      </a:r>
                      <a:endParaRPr sz="1100"/>
                    </a:p>
                  </a:txBody>
                  <a:tcPr marL="68600" marR="68600" marT="34300" marB="34300" anchor="ctr">
                    <a:solidFill>
                      <a:srgbClr val="124191"/>
                    </a:solidFill>
                  </a:tcPr>
                </a:tc>
                <a:tc>
                  <a:txBody>
                    <a:bodyPr/>
                    <a:lstStyle/>
                    <a:p>
                      <a:pPr marL="0" marR="0" lvl="0" indent="0" algn="ctr" rtl="0">
                        <a:spcBef>
                          <a:spcPts val="0"/>
                        </a:spcBef>
                        <a:spcAft>
                          <a:spcPts val="0"/>
                        </a:spcAft>
                        <a:buNone/>
                      </a:pPr>
                      <a:endParaRPr sz="1200" b="1">
                        <a:latin typeface="Lato"/>
                        <a:ea typeface="Lato"/>
                        <a:cs typeface="Lato"/>
                        <a:sym typeface="Lato"/>
                      </a:endParaRPr>
                    </a:p>
                  </a:txBody>
                  <a:tcPr marL="68600" marR="68600" marT="34300" marB="34300" anchor="ctr">
                    <a:solidFill>
                      <a:srgbClr val="CCCFDC"/>
                    </a:solidFill>
                  </a:tcPr>
                </a:tc>
                <a:extLst>
                  <a:ext uri="{0D108BD9-81ED-4DB2-BD59-A6C34878D82A}">
                    <a16:rowId xmlns:a16="http://schemas.microsoft.com/office/drawing/2014/main" val="10000"/>
                  </a:ext>
                </a:extLst>
              </a:tr>
              <a:tr h="562350">
                <a:tc>
                  <a:txBody>
                    <a:bodyPr/>
                    <a:lstStyle/>
                    <a:p>
                      <a:pPr marL="0" marR="0" lvl="0" indent="0" algn="ctr" rtl="0">
                        <a:spcBef>
                          <a:spcPts val="0"/>
                        </a:spcBef>
                        <a:spcAft>
                          <a:spcPts val="0"/>
                        </a:spcAft>
                        <a:buNone/>
                      </a:pPr>
                      <a:r>
                        <a:rPr lang="en" sz="1500">
                          <a:solidFill>
                            <a:srgbClr val="FFFFFF"/>
                          </a:solidFill>
                          <a:latin typeface="Lato"/>
                          <a:ea typeface="Lato"/>
                          <a:cs typeface="Lato"/>
                          <a:sym typeface="Lato"/>
                        </a:rPr>
                        <a:t>Bucle while()</a:t>
                      </a:r>
                      <a:endParaRPr sz="1100"/>
                    </a:p>
                  </a:txBody>
                  <a:tcPr marL="68600" marR="68600" marT="34300" marB="34300" anchor="ctr">
                    <a:solidFill>
                      <a:srgbClr val="00C9FF"/>
                    </a:solidFill>
                  </a:tcPr>
                </a:tc>
                <a:tc>
                  <a:txBody>
                    <a:bodyPr/>
                    <a:lstStyle/>
                    <a:p>
                      <a:pPr marL="0" marR="0" lvl="0" indent="0" algn="l" rtl="0">
                        <a:lnSpc>
                          <a:spcPct val="100000"/>
                        </a:lnSpc>
                        <a:spcBef>
                          <a:spcPts val="0"/>
                        </a:spcBef>
                        <a:spcAft>
                          <a:spcPts val="0"/>
                        </a:spcAft>
                        <a:buClr>
                          <a:srgbClr val="124191"/>
                        </a:buClr>
                        <a:buSzPts val="1100"/>
                        <a:buFont typeface="Lato"/>
                        <a:buNone/>
                      </a:pPr>
                      <a:r>
                        <a:rPr lang="en" sz="1100">
                          <a:solidFill>
                            <a:srgbClr val="124191"/>
                          </a:solidFill>
                          <a:latin typeface="Lato"/>
                          <a:ea typeface="Lato"/>
                          <a:cs typeface="Lato"/>
                          <a:sym typeface="Lato"/>
                        </a:rPr>
                        <a:t>Se folosesc pentru a face o actiune in mod repetat pana cand conditia devine False.</a:t>
                      </a:r>
                      <a:endParaRPr sz="1100" b="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1"/>
                  </a:ext>
                </a:extLst>
              </a:tr>
              <a:tr h="562350">
                <a:tc>
                  <a:txBody>
                    <a:bodyPr/>
                    <a:lstStyle/>
                    <a:p>
                      <a:pPr marL="0" marR="0" lvl="0" indent="0" algn="ctr" rtl="0">
                        <a:spcBef>
                          <a:spcPts val="0"/>
                        </a:spcBef>
                        <a:spcAft>
                          <a:spcPts val="0"/>
                        </a:spcAft>
                        <a:buNone/>
                      </a:pPr>
                      <a:r>
                        <a:rPr lang="en" sz="1500">
                          <a:solidFill>
                            <a:srgbClr val="FFFFFF"/>
                          </a:solidFill>
                          <a:latin typeface="Lato"/>
                          <a:ea typeface="Lato"/>
                          <a:cs typeface="Lato"/>
                          <a:sym typeface="Lato"/>
                        </a:rPr>
                        <a:t>Bucle for()</a:t>
                      </a:r>
                      <a:endParaRPr sz="1500">
                        <a:solidFill>
                          <a:srgbClr val="FFFFFF"/>
                        </a:solidFill>
                        <a:latin typeface="Lato"/>
                        <a:ea typeface="Lato"/>
                        <a:cs typeface="Lato"/>
                        <a:sym typeface="Lato"/>
                      </a:endParaRPr>
                    </a:p>
                  </a:txBody>
                  <a:tcPr marL="68600" marR="68600" marT="34300" marB="34300" anchor="ctr">
                    <a:solidFill>
                      <a:srgbClr val="124191"/>
                    </a:solidFill>
                  </a:tcPr>
                </a:tc>
                <a:tc>
                  <a:txBody>
                    <a:bodyPr/>
                    <a:lstStyle/>
                    <a:p>
                      <a:pPr marL="0" marR="0" lvl="0" indent="0" algn="l" rtl="0">
                        <a:spcBef>
                          <a:spcPts val="0"/>
                        </a:spcBef>
                        <a:spcAft>
                          <a:spcPts val="0"/>
                        </a:spcAft>
                        <a:buNone/>
                      </a:pPr>
                      <a:r>
                        <a:rPr lang="en" sz="1100">
                          <a:solidFill>
                            <a:srgbClr val="124191"/>
                          </a:solidFill>
                          <a:latin typeface="Lato"/>
                          <a:ea typeface="Lato"/>
                          <a:cs typeface="Lato"/>
                          <a:sym typeface="Lato"/>
                        </a:rPr>
                        <a:t>Se folosesc pentru a parcurge o secventa.</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2"/>
                  </a:ext>
                </a:extLst>
              </a:tr>
              <a:tr h="562350">
                <a:tc>
                  <a:txBody>
                    <a:bodyPr/>
                    <a:lstStyle/>
                    <a:p>
                      <a:pPr marL="0" marR="0" lvl="0" indent="0" algn="ctr" rtl="0">
                        <a:spcBef>
                          <a:spcPts val="0"/>
                        </a:spcBef>
                        <a:spcAft>
                          <a:spcPts val="0"/>
                        </a:spcAft>
                        <a:buNone/>
                      </a:pPr>
                      <a:r>
                        <a:rPr lang="en" sz="1500">
                          <a:solidFill>
                            <a:srgbClr val="FFFFFF"/>
                          </a:solidFill>
                          <a:latin typeface="Lato"/>
                          <a:ea typeface="Lato"/>
                          <a:cs typeface="Lato"/>
                          <a:sym typeface="Lato"/>
                        </a:rPr>
                        <a:t>Liste</a:t>
                      </a:r>
                      <a:endParaRPr sz="1500">
                        <a:solidFill>
                          <a:srgbClr val="FFFFFF"/>
                        </a:solidFill>
                        <a:latin typeface="Lato"/>
                        <a:ea typeface="Lato"/>
                        <a:cs typeface="Lato"/>
                        <a:sym typeface="Lato"/>
                      </a:endParaRPr>
                    </a:p>
                  </a:txBody>
                  <a:tcPr marL="68600" marR="68600" marT="34300" marB="34300" anchor="ctr">
                    <a:solidFill>
                      <a:srgbClr val="00C9FF"/>
                    </a:solidFill>
                  </a:tcPr>
                </a:tc>
                <a:tc>
                  <a:txBody>
                    <a:bodyPr/>
                    <a:lstStyle/>
                    <a:p>
                      <a:pPr marL="0" marR="0" lvl="0" indent="0" algn="l" rtl="0">
                        <a:spcBef>
                          <a:spcPts val="0"/>
                        </a:spcBef>
                        <a:spcAft>
                          <a:spcPts val="0"/>
                        </a:spcAft>
                        <a:buNone/>
                      </a:pPr>
                      <a:r>
                        <a:rPr lang="en" sz="1100">
                          <a:solidFill>
                            <a:srgbClr val="124191"/>
                          </a:solidFill>
                          <a:latin typeface="Lato"/>
                          <a:ea typeface="Lato"/>
                          <a:cs typeface="Lato"/>
                          <a:sym typeface="Lato"/>
                        </a:rPr>
                        <a:t>Secventa de obiecte de orice tip. Muabile.</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3"/>
                  </a:ext>
                </a:extLst>
              </a:tr>
              <a:tr h="562350">
                <a:tc>
                  <a:txBody>
                    <a:bodyPr/>
                    <a:lstStyle/>
                    <a:p>
                      <a:pPr marL="0" marR="0" lvl="0" indent="0" algn="ctr" rtl="0">
                        <a:spcBef>
                          <a:spcPts val="0"/>
                        </a:spcBef>
                        <a:spcAft>
                          <a:spcPts val="0"/>
                        </a:spcAft>
                        <a:buNone/>
                      </a:pPr>
                      <a:r>
                        <a:rPr lang="en" sz="1500">
                          <a:solidFill>
                            <a:srgbClr val="FFFFFF"/>
                          </a:solidFill>
                          <a:latin typeface="Lato"/>
                          <a:ea typeface="Lato"/>
                          <a:cs typeface="Lato"/>
                          <a:sym typeface="Lato"/>
                        </a:rPr>
                        <a:t>Intervalul</a:t>
                      </a:r>
                      <a:endParaRPr sz="1500">
                        <a:solidFill>
                          <a:srgbClr val="FFFFFF"/>
                        </a:solidFill>
                        <a:latin typeface="Lato"/>
                        <a:ea typeface="Lato"/>
                        <a:cs typeface="Lato"/>
                        <a:sym typeface="Lato"/>
                      </a:endParaRPr>
                    </a:p>
                  </a:txBody>
                  <a:tcPr marL="68600" marR="68600" marT="34300" marB="34300" anchor="ctr">
                    <a:solidFill>
                      <a:srgbClr val="124191"/>
                    </a:solidFill>
                  </a:tcPr>
                </a:tc>
                <a:tc>
                  <a:txBody>
                    <a:bodyPr/>
                    <a:lstStyle/>
                    <a:p>
                      <a:pPr marL="0" marR="0" lvl="0" indent="0" algn="l" rtl="0">
                        <a:spcBef>
                          <a:spcPts val="0"/>
                        </a:spcBef>
                        <a:spcAft>
                          <a:spcPts val="0"/>
                        </a:spcAft>
                        <a:buNone/>
                      </a:pPr>
                      <a:r>
                        <a:rPr lang="en" sz="1100">
                          <a:solidFill>
                            <a:srgbClr val="124191"/>
                          </a:solidFill>
                          <a:latin typeface="Lato"/>
                          <a:ea typeface="Lato"/>
                          <a:cs typeface="Lato"/>
                          <a:sym typeface="Lato"/>
                        </a:rPr>
                        <a:t>Reprezinta un interval de numere.</a:t>
                      </a:r>
                      <a:endParaRPr sz="1100">
                        <a:solidFill>
                          <a:srgbClr val="124191"/>
                        </a:solidFill>
                        <a:latin typeface="Lato"/>
                        <a:ea typeface="Lato"/>
                        <a:cs typeface="Lato"/>
                        <a:sym typeface="Lato"/>
                      </a:endParaRPr>
                    </a:p>
                  </a:txBody>
                  <a:tcPr marL="68600" marR="68600" marT="34300" marB="34300" anchor="ctr">
                    <a:solidFill>
                      <a:srgbClr val="F2F4F6"/>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12" ma:contentTypeDescription="Create a new document." ma:contentTypeScope="" ma:versionID="be749acb1a1330652bc855a8993811ca">
  <xsd:schema xmlns:xsd="http://www.w3.org/2001/XMLSchema" xmlns:xs="http://www.w3.org/2001/XMLSchema" xmlns:p="http://schemas.microsoft.com/office/2006/metadata/properties" xmlns:ns2="bfa78f9b-f547-404c-a5fd-35ceaa0009fa" xmlns:ns3="82c3304b-4b1c-4355-9d36-e865d824fe06" targetNamespace="http://schemas.microsoft.com/office/2006/metadata/properties" ma:root="true" ma:fieldsID="4d65d0e808892a2e4d97ba03a5226de9" ns2:_="" ns3:_="">
    <xsd:import namespace="bfa78f9b-f547-404c-a5fd-35ceaa0009fa"/>
    <xsd:import namespace="82c3304b-4b1c-4355-9d36-e865d824fe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c3304b-4b1c-4355-9d36-e865d824fe0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FF7166-DFCC-4166-B6DB-6FD27EE10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78f9b-f547-404c-a5fd-35ceaa0009fa"/>
    <ds:schemaRef ds:uri="82c3304b-4b1c-4355-9d36-e865d824fe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BDEAC8-1D35-45B0-9436-2E27BD07A738}">
  <ds:schemaRefs>
    <ds:schemaRef ds:uri="http://schemas.microsoft.com/sharepoint/v3/contenttype/forms"/>
  </ds:schemaRefs>
</ds:datastoreItem>
</file>

<file path=customXml/itemProps3.xml><?xml version="1.0" encoding="utf-8"?>
<ds:datastoreItem xmlns:ds="http://schemas.openxmlformats.org/officeDocument/2006/customXml" ds:itemID="{9DB1B8C9-EA74-43A3-A8FC-8259BD3404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34</Slides>
  <Notes>34</Notes>
  <HiddenSlides>8</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modified xsi:type="dcterms:W3CDTF">2022-06-30T18:46:49Z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0x010100416B4F81C551EB4CBCFBC019C3C1A6A7</vt:lpwstr>
  </property>
</Properties>
</file>