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68" r:id="rId5"/>
    <p:sldId id="266" r:id="rId6"/>
    <p:sldId id="260" r:id="rId7"/>
    <p:sldId id="264" r:id="rId8"/>
    <p:sldId id="261" r:id="rId9"/>
    <p:sldId id="262" r:id="rId10"/>
    <p:sldId id="269" r:id="rId11"/>
    <p:sldId id="259" r:id="rId12"/>
    <p:sldId id="265" r:id="rId13"/>
    <p:sldId id="263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2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054F-7CD7-4CFB-818C-C3B98319B9E0}" type="datetimeFigureOut">
              <a:rPr lang="en-US" smtClean="0"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1D9D-D8B5-45B1-8B2B-F3361DB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054F-7CD7-4CFB-818C-C3B98319B9E0}" type="datetimeFigureOut">
              <a:rPr lang="en-US" smtClean="0"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1D9D-D8B5-45B1-8B2B-F3361DB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8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054F-7CD7-4CFB-818C-C3B98319B9E0}" type="datetimeFigureOut">
              <a:rPr lang="en-US" smtClean="0"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1D9D-D8B5-45B1-8B2B-F3361DB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3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054F-7CD7-4CFB-818C-C3B98319B9E0}" type="datetimeFigureOut">
              <a:rPr lang="en-US" smtClean="0"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1D9D-D8B5-45B1-8B2B-F3361DB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0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054F-7CD7-4CFB-818C-C3B98319B9E0}" type="datetimeFigureOut">
              <a:rPr lang="en-US" smtClean="0"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1D9D-D8B5-45B1-8B2B-F3361DB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6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054F-7CD7-4CFB-818C-C3B98319B9E0}" type="datetimeFigureOut">
              <a:rPr lang="en-US" smtClean="0"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1D9D-D8B5-45B1-8B2B-F3361DB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7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054F-7CD7-4CFB-818C-C3B98319B9E0}" type="datetimeFigureOut">
              <a:rPr lang="en-US" smtClean="0"/>
              <a:t>5/23/2012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1D9D-D8B5-45B1-8B2B-F3361DB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4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054F-7CD7-4CFB-818C-C3B98319B9E0}" type="datetimeFigureOut">
              <a:rPr lang="en-US" smtClean="0"/>
              <a:t>5/23/2012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1D9D-D8B5-45B1-8B2B-F3361DB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3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054F-7CD7-4CFB-818C-C3B98319B9E0}" type="datetimeFigureOut">
              <a:rPr lang="en-US" smtClean="0"/>
              <a:t>5/23/2012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1D9D-D8B5-45B1-8B2B-F3361DB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0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054F-7CD7-4CFB-818C-C3B98319B9E0}" type="datetimeFigureOut">
              <a:rPr lang="en-US" smtClean="0"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1D9D-D8B5-45B1-8B2B-F3361DB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9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054F-7CD7-4CFB-818C-C3B98319B9E0}" type="datetimeFigureOut">
              <a:rPr lang="en-US" smtClean="0"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1D9D-D8B5-45B1-8B2B-F3361DB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3054F-7CD7-4CFB-818C-C3B98319B9E0}" type="datetimeFigureOut">
              <a:rPr lang="en-US" smtClean="0"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21D9D-D8B5-45B1-8B2B-F3361DB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6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48353" y="491679"/>
            <a:ext cx="3521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Welcome howeg@advisory.com  Logout</a:t>
            </a:r>
          </a:p>
        </p:txBody>
      </p:sp>
      <p:sp>
        <p:nvSpPr>
          <p:cNvPr id="7" name="Rectangle 6"/>
          <p:cNvSpPr/>
          <p:nvPr/>
        </p:nvSpPr>
        <p:spPr>
          <a:xfrm>
            <a:off x="303893" y="152400"/>
            <a:ext cx="48015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Data Gateway Configurator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3893" y="1066800"/>
            <a:ext cx="8559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Congratulations and welcome to your subscription to EAB’s Student Success Collaborative.</a:t>
            </a:r>
          </a:p>
          <a:p>
            <a:r>
              <a:rPr lang="en-US" dirty="0" smtClean="0"/>
              <a:t>Let’s get started  by configuring your installation to receive your student information.</a:t>
            </a:r>
            <a:endParaRPr lang="en-US" dirty="0"/>
          </a:p>
        </p:txBody>
      </p:sp>
      <p:sp>
        <p:nvSpPr>
          <p:cNvPr id="9" name="Frame 8"/>
          <p:cNvSpPr/>
          <p:nvPr/>
        </p:nvSpPr>
        <p:spPr>
          <a:xfrm>
            <a:off x="0" y="1905000"/>
            <a:ext cx="9144000" cy="4953000"/>
          </a:xfrm>
          <a:prstGeom prst="frame">
            <a:avLst>
              <a:gd name="adj1" fmla="val 7708"/>
            </a:avLst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570" y="2306598"/>
            <a:ext cx="342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SSC Populations Left to Configure: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570" y="1905000"/>
            <a:ext cx="252396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What Shall We Do Next?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570" y="4703857"/>
            <a:ext cx="2588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SSC Fulfillment Schedule:</a:t>
            </a:r>
            <a:endParaRPr lang="en-US" b="1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967925"/>
              </p:ext>
            </p:extLst>
          </p:nvPr>
        </p:nvGraphicFramePr>
        <p:xfrm>
          <a:off x="399155" y="2675930"/>
          <a:ext cx="7619999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76799"/>
                <a:gridCol w="15240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Population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Est.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Active</a:t>
                      </a:r>
                      <a:r>
                        <a:rPr lang="en-US" u="sng" baseline="0" dirty="0" smtClean="0"/>
                        <a:t> Undergraduate Students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Started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hour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Student Registered Courses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Pending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hour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Student External Course Credit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Pending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 minutes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Student Academic Term Status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 hours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194778"/>
              </p:ext>
            </p:extLst>
          </p:nvPr>
        </p:nvGraphicFramePr>
        <p:xfrm>
          <a:off x="381570" y="5073189"/>
          <a:ext cx="7619999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76799"/>
                <a:gridCol w="15240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Population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Cycle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Active</a:t>
                      </a:r>
                      <a:r>
                        <a:rPr lang="en-US" u="sng" baseline="0" dirty="0" smtClean="0"/>
                        <a:t> Undergraduate Students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Weekly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Ready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Student Registered Courses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Once Per Term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Ready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8058150" y="3061230"/>
            <a:ext cx="342900" cy="1434570"/>
            <a:chOff x="8382000" y="3061230"/>
            <a:chExt cx="342900" cy="143457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8" name="Rectangle 17"/>
            <p:cNvSpPr/>
            <p:nvPr/>
          </p:nvSpPr>
          <p:spPr>
            <a:xfrm>
              <a:off x="8382000" y="3061230"/>
              <a:ext cx="342900" cy="143457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3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01050" y="3061230"/>
              <a:ext cx="304800" cy="23144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3">
                      <a:lumMod val="50000"/>
                    </a:schemeClr>
                  </a:solidFill>
                </a:ln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039100" y="5423430"/>
            <a:ext cx="342900" cy="717285"/>
            <a:chOff x="8382000" y="3061230"/>
            <a:chExt cx="342900" cy="143457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1" name="Rectangle 20"/>
            <p:cNvSpPr/>
            <p:nvPr/>
          </p:nvSpPr>
          <p:spPr>
            <a:xfrm>
              <a:off x="8382000" y="3061230"/>
              <a:ext cx="342900" cy="143457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3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401050" y="3565322"/>
              <a:ext cx="304800" cy="23144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3">
                      <a:lumMod val="50000"/>
                    </a:schemeClr>
                  </a:solidFill>
                </a:ln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448353" y="118646"/>
            <a:ext cx="1551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Howe University</a:t>
            </a:r>
          </a:p>
        </p:txBody>
      </p:sp>
      <p:pic>
        <p:nvPicPr>
          <p:cNvPr id="1026" name="Picture 2" descr="http://t2.gstatic.com/images?q=tbn:ANd9GcRDwzLodledkTMP02bPt21BonjiC_lhhYQ_e8zewT4m5-6qbaN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167" y="3357175"/>
            <a:ext cx="539033" cy="40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124200" y="3754958"/>
            <a:ext cx="2749407" cy="17543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Any person pursuing </a:t>
            </a:r>
          </a:p>
          <a:p>
            <a:r>
              <a:rPr lang="en-US" dirty="0" smtClean="0"/>
              <a:t>an undergraduate </a:t>
            </a:r>
          </a:p>
          <a:p>
            <a:r>
              <a:rPr lang="en-US" dirty="0" smtClean="0"/>
              <a:t>degree at Howe University</a:t>
            </a:r>
          </a:p>
          <a:p>
            <a:r>
              <a:rPr lang="en-US" dirty="0" smtClean="0"/>
              <a:t>who is recognized </a:t>
            </a:r>
          </a:p>
          <a:p>
            <a:r>
              <a:rPr lang="en-US" dirty="0" smtClean="0"/>
              <a:t>as an active student by the </a:t>
            </a:r>
          </a:p>
          <a:p>
            <a:r>
              <a:rPr lang="en-US" dirty="0" smtClean="0"/>
              <a:t>institution.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8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48353" y="491679"/>
            <a:ext cx="3521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Welcome howeg@advisory.com  Logout</a:t>
            </a:r>
          </a:p>
        </p:txBody>
      </p:sp>
      <p:sp>
        <p:nvSpPr>
          <p:cNvPr id="7" name="Rectangle 6"/>
          <p:cNvSpPr/>
          <p:nvPr/>
        </p:nvSpPr>
        <p:spPr>
          <a:xfrm>
            <a:off x="303893" y="152400"/>
            <a:ext cx="48015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Data Gateway Configurator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3893" y="1066800"/>
            <a:ext cx="8559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Congratulations and welcome to your subscription to EAB’s Student Success Collaborative.</a:t>
            </a:r>
          </a:p>
          <a:p>
            <a:r>
              <a:rPr lang="en-US" dirty="0" smtClean="0"/>
              <a:t>Let’s get started  by configuring your installation to receive your student information.</a:t>
            </a:r>
            <a:endParaRPr lang="en-US" dirty="0"/>
          </a:p>
        </p:txBody>
      </p:sp>
      <p:sp>
        <p:nvSpPr>
          <p:cNvPr id="9" name="Frame 8"/>
          <p:cNvSpPr/>
          <p:nvPr/>
        </p:nvSpPr>
        <p:spPr>
          <a:xfrm>
            <a:off x="0" y="1905000"/>
            <a:ext cx="9144000" cy="4953000"/>
          </a:xfrm>
          <a:prstGeom prst="frame">
            <a:avLst>
              <a:gd name="adj1" fmla="val 7708"/>
            </a:avLst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570" y="2306598"/>
            <a:ext cx="342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SSC Populations Left to Configure: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570" y="1905000"/>
            <a:ext cx="252396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What Shall We Do Next?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570" y="4703857"/>
            <a:ext cx="2588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SSC Fulfillment Schedule:</a:t>
            </a:r>
            <a:endParaRPr lang="en-US" b="1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522631"/>
              </p:ext>
            </p:extLst>
          </p:nvPr>
        </p:nvGraphicFramePr>
        <p:xfrm>
          <a:off x="399155" y="2675930"/>
          <a:ext cx="7619999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76799"/>
                <a:gridCol w="15240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Population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Est.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Active</a:t>
                      </a:r>
                      <a:r>
                        <a:rPr lang="en-US" u="sng" baseline="0" dirty="0" smtClean="0"/>
                        <a:t> Undergraduate Students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New Features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hour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Student Registered Courses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Complete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 hour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Student External Course Credit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Complete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 minutes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Student Academic Term Status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 hours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5011"/>
              </p:ext>
            </p:extLst>
          </p:nvPr>
        </p:nvGraphicFramePr>
        <p:xfrm>
          <a:off x="381570" y="5073189"/>
          <a:ext cx="7619999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76799"/>
                <a:gridCol w="15240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Population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Cycle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Active</a:t>
                      </a:r>
                      <a:r>
                        <a:rPr lang="en-US" u="sng" baseline="0" dirty="0" smtClean="0"/>
                        <a:t> Undergraduate Students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Weekly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Ready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Student Registered Courses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Once Per Term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Ready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8058150" y="3061230"/>
            <a:ext cx="342900" cy="1434570"/>
            <a:chOff x="8382000" y="3061230"/>
            <a:chExt cx="342900" cy="143457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8" name="Rectangle 17"/>
            <p:cNvSpPr/>
            <p:nvPr/>
          </p:nvSpPr>
          <p:spPr>
            <a:xfrm>
              <a:off x="8382000" y="3061230"/>
              <a:ext cx="342900" cy="143457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3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01050" y="3061230"/>
              <a:ext cx="304800" cy="23144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3">
                      <a:lumMod val="50000"/>
                    </a:schemeClr>
                  </a:solidFill>
                </a:ln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039100" y="5423430"/>
            <a:ext cx="342900" cy="717285"/>
            <a:chOff x="8382000" y="3061230"/>
            <a:chExt cx="342900" cy="143457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1" name="Rectangle 20"/>
            <p:cNvSpPr/>
            <p:nvPr/>
          </p:nvSpPr>
          <p:spPr>
            <a:xfrm>
              <a:off x="8382000" y="3061230"/>
              <a:ext cx="342900" cy="143457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3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401050" y="3565322"/>
              <a:ext cx="304800" cy="23144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3">
                      <a:lumMod val="50000"/>
                    </a:schemeClr>
                  </a:solidFill>
                </a:ln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448353" y="118646"/>
            <a:ext cx="1551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Howe University</a:t>
            </a:r>
          </a:p>
        </p:txBody>
      </p:sp>
    </p:spTree>
    <p:extLst>
      <p:ext uri="{BB962C8B-B14F-4D97-AF65-F5344CB8AC3E}">
        <p14:creationId xmlns:p14="http://schemas.microsoft.com/office/powerpoint/2010/main" val="308162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48353" y="491679"/>
            <a:ext cx="3521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Welcome howeg@advisory.com  Logout</a:t>
            </a:r>
          </a:p>
        </p:txBody>
      </p:sp>
      <p:sp>
        <p:nvSpPr>
          <p:cNvPr id="7" name="Rectangle 6"/>
          <p:cNvSpPr/>
          <p:nvPr/>
        </p:nvSpPr>
        <p:spPr>
          <a:xfrm>
            <a:off x="303893" y="152400"/>
            <a:ext cx="48015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Data Gateway Configurator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790556"/>
              </p:ext>
            </p:extLst>
          </p:nvPr>
        </p:nvGraphicFramePr>
        <p:xfrm>
          <a:off x="303894" y="2371130"/>
          <a:ext cx="8230506" cy="36050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8306"/>
                <a:gridCol w="1600200"/>
                <a:gridCol w="4572000"/>
              </a:tblGrid>
              <a:tr h="4169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Student Identifier</a:t>
                      </a:r>
                      <a:endParaRPr lang="en-US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Howe </a:t>
                      </a:r>
                      <a:r>
                        <a:rPr lang="en-US" u="sng" dirty="0" err="1" smtClean="0"/>
                        <a:t>Univ</a:t>
                      </a:r>
                      <a:r>
                        <a:rPr lang="en-US" u="sng" dirty="0" smtClean="0"/>
                        <a:t> Banner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SPRIDEN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SPRIDEN_ID</a:t>
                      </a:r>
                      <a:endParaRPr lang="en-US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Howe </a:t>
                      </a:r>
                      <a:r>
                        <a:rPr lang="en-US" u="sng" dirty="0" err="1" smtClean="0"/>
                        <a:t>Univ</a:t>
                      </a:r>
                      <a:r>
                        <a:rPr lang="en-US" u="sng" dirty="0" smtClean="0"/>
                        <a:t> Banner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GOREMAL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GOREMAL_SPRIDEN_ID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HU Admissions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ZOAHSCD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Unbound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8627315" y="2371130"/>
            <a:ext cx="342900" cy="3622335"/>
            <a:chOff x="8382000" y="3061230"/>
            <a:chExt cx="342900" cy="143457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8" name="Rectangle 17"/>
            <p:cNvSpPr/>
            <p:nvPr/>
          </p:nvSpPr>
          <p:spPr>
            <a:xfrm>
              <a:off x="8382000" y="3061230"/>
              <a:ext cx="342900" cy="143457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3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01050" y="3061230"/>
              <a:ext cx="304800" cy="23144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3">
                      <a:lumMod val="50000"/>
                    </a:schemeClr>
                  </a:solidFill>
                </a:ln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925360"/>
            <a:ext cx="9144000" cy="4462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Population Configuration</a:t>
            </a:r>
            <a:endParaRPr lang="en-US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909935"/>
            <a:ext cx="4180632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Active</a:t>
            </a:r>
            <a:r>
              <a:rPr lang="en-US" sz="2400" b="1" baseline="0" dirty="0" smtClean="0">
                <a:solidFill>
                  <a:schemeClr val="accent3">
                    <a:lumMod val="50000"/>
                  </a:schemeClr>
                </a:solidFill>
              </a:rPr>
              <a:t> Undergraduate Students</a:t>
            </a:r>
            <a:endParaRPr lang="en-US" sz="2400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48353" y="118646"/>
            <a:ext cx="1551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Howe University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3893" y="1447800"/>
            <a:ext cx="136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Identifier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43486" y="1524000"/>
            <a:ext cx="225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Population Conditions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83190" y="1509374"/>
            <a:ext cx="114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Attributes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0" y="1893332"/>
            <a:ext cx="9144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9855" y="1955631"/>
            <a:ext cx="251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[STUDENT].[ID] Bindings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51611" y="1909465"/>
            <a:ext cx="560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Howe University Master Student Identifier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9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48353" y="491679"/>
            <a:ext cx="3521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Welcome howeg@advisory.com  Logout</a:t>
            </a:r>
          </a:p>
        </p:txBody>
      </p:sp>
      <p:sp>
        <p:nvSpPr>
          <p:cNvPr id="7" name="Rectangle 6"/>
          <p:cNvSpPr/>
          <p:nvPr/>
        </p:nvSpPr>
        <p:spPr>
          <a:xfrm>
            <a:off x="303893" y="152400"/>
            <a:ext cx="48015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Data Gateway Configurator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55104"/>
              </p:ext>
            </p:extLst>
          </p:nvPr>
        </p:nvGraphicFramePr>
        <p:xfrm>
          <a:off x="303894" y="2371130"/>
          <a:ext cx="8230506" cy="36050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8306"/>
                <a:gridCol w="1600200"/>
                <a:gridCol w="4572000"/>
              </a:tblGrid>
              <a:tr h="4169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Student Identifier</a:t>
                      </a:r>
                      <a:endParaRPr lang="en-US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Howe </a:t>
                      </a:r>
                      <a:r>
                        <a:rPr lang="en-US" u="sng" dirty="0" err="1" smtClean="0"/>
                        <a:t>Univ</a:t>
                      </a:r>
                      <a:r>
                        <a:rPr lang="en-US" u="sng" dirty="0" smtClean="0"/>
                        <a:t> Banner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SPRIDEN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SPRIDEN_ID</a:t>
                      </a:r>
                      <a:endParaRPr lang="en-US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Howe </a:t>
                      </a:r>
                      <a:r>
                        <a:rPr lang="en-US" u="sng" dirty="0" err="1" smtClean="0"/>
                        <a:t>Univ</a:t>
                      </a:r>
                      <a:r>
                        <a:rPr lang="en-US" u="sng" dirty="0" smtClean="0"/>
                        <a:t> Banner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GOREMAL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GOREMAL_SPRIDEN_ID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HU Admissions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ZOAHSCD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MAP(ZOAHSCD_STDNT_NBR,”ADM”)</a:t>
                      </a:r>
                      <a:endParaRPr lang="en-US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8627315" y="2371130"/>
            <a:ext cx="342900" cy="3622335"/>
            <a:chOff x="8382000" y="3061230"/>
            <a:chExt cx="342900" cy="143457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8" name="Rectangle 17"/>
            <p:cNvSpPr/>
            <p:nvPr/>
          </p:nvSpPr>
          <p:spPr>
            <a:xfrm>
              <a:off x="8382000" y="3061230"/>
              <a:ext cx="342900" cy="143457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3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01050" y="3061230"/>
              <a:ext cx="304800" cy="23144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3">
                      <a:lumMod val="50000"/>
                    </a:schemeClr>
                  </a:solidFill>
                </a:ln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925360"/>
            <a:ext cx="9144000" cy="4462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Population Configuration</a:t>
            </a:r>
            <a:endParaRPr lang="en-US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909935"/>
            <a:ext cx="4180632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Active</a:t>
            </a:r>
            <a:r>
              <a:rPr lang="en-US" sz="2400" b="1" baseline="0" dirty="0" smtClean="0">
                <a:solidFill>
                  <a:schemeClr val="accent3">
                    <a:lumMod val="50000"/>
                  </a:schemeClr>
                </a:solidFill>
              </a:rPr>
              <a:t> Undergraduate Students</a:t>
            </a:r>
            <a:endParaRPr lang="en-US" sz="2400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48353" y="118646"/>
            <a:ext cx="1551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Howe University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3893" y="1447800"/>
            <a:ext cx="136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Identifier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43486" y="1524000"/>
            <a:ext cx="225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Population Conditions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83190" y="1509374"/>
            <a:ext cx="114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Attributes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0" y="1893332"/>
            <a:ext cx="9144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9855" y="1955631"/>
            <a:ext cx="251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[STUDENT].[ID] Bindings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51611" y="1909465"/>
            <a:ext cx="560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Howe University Master Student Identifier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32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48353" y="491679"/>
            <a:ext cx="3521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Welcome howeg@advisory.com  Logout</a:t>
            </a:r>
          </a:p>
        </p:txBody>
      </p:sp>
      <p:sp>
        <p:nvSpPr>
          <p:cNvPr id="7" name="Rectangle 6"/>
          <p:cNvSpPr/>
          <p:nvPr/>
        </p:nvSpPr>
        <p:spPr>
          <a:xfrm>
            <a:off x="303893" y="152400"/>
            <a:ext cx="48015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Data Gateway Configurator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3893" y="1524000"/>
            <a:ext cx="10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30066"/>
              </p:ext>
            </p:extLst>
          </p:nvPr>
        </p:nvGraphicFramePr>
        <p:xfrm>
          <a:off x="17585" y="1963615"/>
          <a:ext cx="8669214" cy="48005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25615"/>
                <a:gridCol w="685800"/>
                <a:gridCol w="4321630"/>
                <a:gridCol w="936169"/>
              </a:tblGrid>
              <a:tr h="4169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Req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Student Identifier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[STUDENT].[ID]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First Name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SPRIDEN.SPRIDEN_FIRST_NM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Banner</a:t>
                      </a:r>
                      <a:endParaRPr lang="en-US" sz="1400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Middle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Last Name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SPRIDEN.SPRIDEN_LAST_NM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Banner</a:t>
                      </a:r>
                      <a:endParaRPr lang="en-US" sz="1400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/>
                        <a:t>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EMAIL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GOREMAL. GOREMAL_EMAIL_ADDRESS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Banner</a:t>
                      </a:r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Ethnicity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Deceased 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High School City</a:t>
                      </a:r>
                      <a:r>
                        <a:rPr lang="en-US" u="sng" dirty="0" smtClean="0">
                          <a:solidFill>
                            <a:srgbClr val="00B050"/>
                          </a:solidFill>
                        </a:rPr>
                        <a:t>*</a:t>
                      </a:r>
                      <a:endParaRPr lang="en-US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ZOAHSCD.HS_NAME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Registrar</a:t>
                      </a:r>
                      <a:endParaRPr lang="en-US" sz="1400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FF0000"/>
                          </a:solidFill>
                        </a:rPr>
                        <a:t>High School Class Rank</a:t>
                      </a:r>
                      <a:r>
                        <a:rPr lang="en-US" u="sng" dirty="0" smtClean="0">
                          <a:solidFill>
                            <a:srgbClr val="00B050"/>
                          </a:solidFill>
                        </a:rPr>
                        <a:t>*</a:t>
                      </a:r>
                      <a:endParaRPr lang="en-US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Unbound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8752632" y="1963615"/>
            <a:ext cx="342900" cy="4800600"/>
            <a:chOff x="8382000" y="3061230"/>
            <a:chExt cx="342900" cy="143457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8" name="Rectangle 17"/>
            <p:cNvSpPr/>
            <p:nvPr/>
          </p:nvSpPr>
          <p:spPr>
            <a:xfrm>
              <a:off x="8382000" y="3061230"/>
              <a:ext cx="342900" cy="143457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3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01050" y="3061230"/>
              <a:ext cx="304800" cy="23144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3">
                      <a:lumMod val="50000"/>
                    </a:schemeClr>
                  </a:solidFill>
                </a:ln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925360"/>
            <a:ext cx="9144000" cy="4462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Population Configuration</a:t>
            </a:r>
            <a:endParaRPr lang="en-US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909935"/>
            <a:ext cx="4180632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Active</a:t>
            </a:r>
            <a:r>
              <a:rPr lang="en-US" sz="2400" b="1" baseline="0" dirty="0" smtClean="0">
                <a:solidFill>
                  <a:schemeClr val="accent3">
                    <a:lumMod val="50000"/>
                  </a:schemeClr>
                </a:solidFill>
              </a:rPr>
              <a:t> Undergraduate Students</a:t>
            </a:r>
            <a:endParaRPr lang="en-US" sz="2400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43486" y="1524000"/>
            <a:ext cx="225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Population Conditions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283191" y="1380420"/>
            <a:ext cx="1469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Attributes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1893332"/>
            <a:ext cx="9144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48353" y="118646"/>
            <a:ext cx="1551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Howe University</a:t>
            </a:r>
          </a:p>
        </p:txBody>
      </p:sp>
    </p:spTree>
    <p:extLst>
      <p:ext uri="{BB962C8B-B14F-4D97-AF65-F5344CB8AC3E}">
        <p14:creationId xmlns:p14="http://schemas.microsoft.com/office/powerpoint/2010/main" val="120132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48353" y="491679"/>
            <a:ext cx="3521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Welcome howeg@advisory.com  Logout</a:t>
            </a:r>
          </a:p>
        </p:txBody>
      </p:sp>
      <p:sp>
        <p:nvSpPr>
          <p:cNvPr id="7" name="Rectangle 6"/>
          <p:cNvSpPr/>
          <p:nvPr/>
        </p:nvSpPr>
        <p:spPr>
          <a:xfrm>
            <a:off x="303893" y="152400"/>
            <a:ext cx="48015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Data Gateway Configurator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3893" y="1524000"/>
            <a:ext cx="10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742462"/>
              </p:ext>
            </p:extLst>
          </p:nvPr>
        </p:nvGraphicFramePr>
        <p:xfrm>
          <a:off x="17585" y="1963615"/>
          <a:ext cx="8669214" cy="48005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25615"/>
                <a:gridCol w="685800"/>
                <a:gridCol w="4321630"/>
                <a:gridCol w="936169"/>
              </a:tblGrid>
              <a:tr h="4169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Req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Student Identifier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[STUDENT].[ID]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First Name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SPRIDEN.SPRIDEN_FIRST_NM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Banner</a:t>
                      </a:r>
                      <a:endParaRPr lang="en-US" sz="1400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Middle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Last Name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SPRIDEN.SPRIDEN_LAST_NM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Banner</a:t>
                      </a:r>
                      <a:endParaRPr lang="en-US" sz="1400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/>
                        <a:t>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EMAIL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GOREMAL. GOREMAL_EMAIL_ADDRESS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Banner</a:t>
                      </a:r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Ethnicity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Deceased 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High School City</a:t>
                      </a:r>
                      <a:r>
                        <a:rPr lang="en-US" u="sng" dirty="0" smtClean="0">
                          <a:solidFill>
                            <a:srgbClr val="00B050"/>
                          </a:solidFill>
                        </a:rPr>
                        <a:t>*</a:t>
                      </a:r>
                      <a:endParaRPr lang="en-US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ZOAHSCD.HS_NAME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Registrar</a:t>
                      </a:r>
                      <a:endParaRPr lang="en-US" sz="1400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High School Class Rank</a:t>
                      </a:r>
                      <a:r>
                        <a:rPr lang="en-US" u="sng" dirty="0" smtClean="0">
                          <a:solidFill>
                            <a:srgbClr val="00B050"/>
                          </a:solidFill>
                        </a:rPr>
                        <a:t>*</a:t>
                      </a:r>
                      <a:endParaRPr lang="en-US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ZOAHSCD.CL_RNK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Registrar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8752632" y="1963615"/>
            <a:ext cx="342900" cy="4800600"/>
            <a:chOff x="8382000" y="3061230"/>
            <a:chExt cx="342900" cy="143457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8" name="Rectangle 17"/>
            <p:cNvSpPr/>
            <p:nvPr/>
          </p:nvSpPr>
          <p:spPr>
            <a:xfrm>
              <a:off x="8382000" y="3061230"/>
              <a:ext cx="342900" cy="143457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3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01050" y="3061230"/>
              <a:ext cx="304800" cy="23144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3">
                      <a:lumMod val="50000"/>
                    </a:schemeClr>
                  </a:solidFill>
                </a:ln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925360"/>
            <a:ext cx="9144000" cy="4462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Population Configuration</a:t>
            </a:r>
            <a:endParaRPr lang="en-US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909935"/>
            <a:ext cx="4180632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Active</a:t>
            </a:r>
            <a:r>
              <a:rPr lang="en-US" sz="2400" b="1" baseline="0" dirty="0" smtClean="0">
                <a:solidFill>
                  <a:schemeClr val="accent3">
                    <a:lumMod val="50000"/>
                  </a:schemeClr>
                </a:solidFill>
              </a:rPr>
              <a:t> Undergraduate Students</a:t>
            </a:r>
            <a:endParaRPr lang="en-US" sz="2400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43486" y="1524000"/>
            <a:ext cx="225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Population Conditions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283191" y="1380420"/>
            <a:ext cx="1469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Attributes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1893332"/>
            <a:ext cx="9144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48353" y="118646"/>
            <a:ext cx="1551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Howe University</a:t>
            </a:r>
          </a:p>
        </p:txBody>
      </p:sp>
    </p:spTree>
    <p:extLst>
      <p:ext uri="{BB962C8B-B14F-4D97-AF65-F5344CB8AC3E}">
        <p14:creationId xmlns:p14="http://schemas.microsoft.com/office/powerpoint/2010/main" val="371663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48353" y="491679"/>
            <a:ext cx="3521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Welcome howeg@advisory.com  Logout</a:t>
            </a:r>
          </a:p>
        </p:txBody>
      </p:sp>
      <p:sp>
        <p:nvSpPr>
          <p:cNvPr id="7" name="Rectangle 6"/>
          <p:cNvSpPr/>
          <p:nvPr/>
        </p:nvSpPr>
        <p:spPr>
          <a:xfrm>
            <a:off x="303893" y="152400"/>
            <a:ext cx="48015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Data Gateway Configurator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3893" y="1447800"/>
            <a:ext cx="136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Identifier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570777"/>
              </p:ext>
            </p:extLst>
          </p:nvPr>
        </p:nvGraphicFramePr>
        <p:xfrm>
          <a:off x="533400" y="2379223"/>
          <a:ext cx="7893245" cy="12139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25396"/>
                <a:gridCol w="700007"/>
                <a:gridCol w="4867842"/>
              </a:tblGrid>
              <a:tr h="4169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Identifier Parts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Seq.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Student Identifier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u="none" dirty="0" smtClean="0"/>
                        <a:t>Howe University assigned master identifier</a:t>
                      </a:r>
                      <a:endParaRPr lang="en-US" u="none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endParaRPr lang="en-US" u="sn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8491694" y="2379223"/>
            <a:ext cx="342900" cy="1202177"/>
            <a:chOff x="8382000" y="3061230"/>
            <a:chExt cx="342900" cy="143457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8" name="Rectangle 17"/>
            <p:cNvSpPr/>
            <p:nvPr/>
          </p:nvSpPr>
          <p:spPr>
            <a:xfrm>
              <a:off x="8382000" y="3061230"/>
              <a:ext cx="342900" cy="143457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3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01050" y="3061230"/>
              <a:ext cx="304800" cy="23144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3">
                      <a:lumMod val="50000"/>
                    </a:schemeClr>
                  </a:solidFill>
                </a:ln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925360"/>
            <a:ext cx="9144000" cy="4462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Population Configuration</a:t>
            </a:r>
            <a:endParaRPr lang="en-US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909935"/>
            <a:ext cx="4180632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Active</a:t>
            </a:r>
            <a:r>
              <a:rPr lang="en-US" sz="2400" b="1" baseline="0" dirty="0" smtClean="0">
                <a:solidFill>
                  <a:schemeClr val="accent3">
                    <a:lumMod val="50000"/>
                  </a:schemeClr>
                </a:solidFill>
              </a:rPr>
              <a:t> Undergraduate Students</a:t>
            </a:r>
            <a:endParaRPr lang="en-US" sz="2400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43486" y="1524000"/>
            <a:ext cx="225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Population Conditions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283190" y="1509374"/>
            <a:ext cx="114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Attributes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1893332"/>
            <a:ext cx="9144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48353" y="118646"/>
            <a:ext cx="1551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Howe University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3892" y="1999123"/>
            <a:ext cx="16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[STUDENT].[ID]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69258" y="1909465"/>
            <a:ext cx="560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Howe University Master Student Identifier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08820" y="1981205"/>
            <a:ext cx="13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 Key: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01421" y="4114800"/>
            <a:ext cx="3968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Admissions Student Identifier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1008" y="4207133"/>
            <a:ext cx="151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Alternate Key: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6336" y="3654623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Bindings</a:t>
            </a:r>
            <a:endParaRPr lang="en-US" sz="140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1361365" y="3654623"/>
            <a:ext cx="1009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Incomplete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8112" y="5943600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Bindings</a:t>
            </a:r>
            <a:endParaRPr lang="en-US" sz="1400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1353141" y="5943600"/>
            <a:ext cx="891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Complete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2834112" y="5943600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Mappings</a:t>
            </a:r>
            <a:endParaRPr lang="en-US" sz="1400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3639141" y="5943600"/>
            <a:ext cx="1009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Incomplete</a:t>
            </a:r>
            <a:endParaRPr 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758546"/>
              </p:ext>
            </p:extLst>
          </p:nvPr>
        </p:nvGraphicFramePr>
        <p:xfrm>
          <a:off x="533400" y="4648200"/>
          <a:ext cx="7893245" cy="12139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25396"/>
                <a:gridCol w="700007"/>
                <a:gridCol w="4867842"/>
              </a:tblGrid>
              <a:tr h="4169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Identifier Parts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Seq.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Applicant Identifier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u="none" dirty="0" smtClean="0"/>
                        <a:t>Applicant identifier</a:t>
                      </a:r>
                      <a:endParaRPr lang="en-US" u="none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Qualifier 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2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Admissions class</a:t>
                      </a:r>
                      <a:r>
                        <a:rPr lang="en-US" u="none" baseline="0" dirty="0" smtClean="0"/>
                        <a:t> q</a:t>
                      </a:r>
                      <a:r>
                        <a:rPr lang="en-US" u="none" dirty="0" smtClean="0"/>
                        <a:t>ualifier</a:t>
                      </a:r>
                      <a:endParaRPr lang="en-US" u="non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8496300" y="4665223"/>
            <a:ext cx="342900" cy="1202177"/>
            <a:chOff x="8382000" y="3061230"/>
            <a:chExt cx="342900" cy="143457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6" name="Rectangle 45"/>
            <p:cNvSpPr/>
            <p:nvPr/>
          </p:nvSpPr>
          <p:spPr>
            <a:xfrm>
              <a:off x="8382000" y="3061230"/>
              <a:ext cx="342900" cy="143457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3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401050" y="3061230"/>
              <a:ext cx="304800" cy="23144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3">
                      <a:lumMod val="50000"/>
                    </a:schemeClr>
                  </a:solidFill>
                </a:ln>
              </a:endParaRPr>
            </a:p>
          </p:txBody>
        </p:sp>
      </p:grpSp>
      <p:pic>
        <p:nvPicPr>
          <p:cNvPr id="48" name="Picture 2" descr="http://t2.gstatic.com/images?q=tbn:ANd9GcRDwzLodledkTMP02bPt21BonjiC_lhhYQ_e8zewT4m5-6qbaN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052" y="3808511"/>
            <a:ext cx="539033" cy="40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704646" y="3237637"/>
            <a:ext cx="2945999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You have mapped Attributes</a:t>
            </a:r>
          </a:p>
          <a:p>
            <a:r>
              <a:rPr lang="en-US" dirty="0"/>
              <a:t>t</a:t>
            </a:r>
            <a:r>
              <a:rPr lang="en-US" dirty="0" smtClean="0"/>
              <a:t>o Sources which you haven’t</a:t>
            </a:r>
          </a:p>
          <a:p>
            <a:r>
              <a:rPr lang="en-US" dirty="0" smtClean="0"/>
              <a:t>linked to [STUDENT].[ID]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3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48353" y="491679"/>
            <a:ext cx="3521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Welcome howeg@advisory.com  Logout</a:t>
            </a:r>
          </a:p>
        </p:txBody>
      </p:sp>
      <p:sp>
        <p:nvSpPr>
          <p:cNvPr id="7" name="Rectangle 6"/>
          <p:cNvSpPr/>
          <p:nvPr/>
        </p:nvSpPr>
        <p:spPr>
          <a:xfrm>
            <a:off x="303893" y="152400"/>
            <a:ext cx="48015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Data Gateway Configurator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367423"/>
              </p:ext>
            </p:extLst>
          </p:nvPr>
        </p:nvGraphicFramePr>
        <p:xfrm>
          <a:off x="303894" y="2371130"/>
          <a:ext cx="8230506" cy="36050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8306"/>
                <a:gridCol w="1600200"/>
                <a:gridCol w="4572000"/>
              </a:tblGrid>
              <a:tr h="4169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Student Identifier</a:t>
                      </a:r>
                      <a:endParaRPr lang="en-US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Howe </a:t>
                      </a:r>
                      <a:r>
                        <a:rPr lang="en-US" u="sng" dirty="0" err="1" smtClean="0"/>
                        <a:t>Univ</a:t>
                      </a:r>
                      <a:r>
                        <a:rPr lang="en-US" u="sng" dirty="0" smtClean="0"/>
                        <a:t> Banner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SPRIDEN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SPRIDEN_ID</a:t>
                      </a:r>
                      <a:endParaRPr lang="en-US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FF0000"/>
                          </a:solidFill>
                        </a:rPr>
                        <a:t>Howe </a:t>
                      </a:r>
                      <a:r>
                        <a:rPr lang="en-US" u="sng" dirty="0" err="1" smtClean="0">
                          <a:solidFill>
                            <a:srgbClr val="FF0000"/>
                          </a:solidFill>
                        </a:rPr>
                        <a:t>Univ</a:t>
                      </a:r>
                      <a:r>
                        <a:rPr lang="en-US" u="sng" dirty="0" smtClean="0">
                          <a:solidFill>
                            <a:srgbClr val="FF0000"/>
                          </a:solidFill>
                        </a:rPr>
                        <a:t> Banner</a:t>
                      </a:r>
                      <a:endParaRPr lang="en-US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GOREMAL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Unbound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8627315" y="2371130"/>
            <a:ext cx="342900" cy="3622335"/>
            <a:chOff x="8382000" y="3061230"/>
            <a:chExt cx="342900" cy="143457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8" name="Rectangle 17"/>
            <p:cNvSpPr/>
            <p:nvPr/>
          </p:nvSpPr>
          <p:spPr>
            <a:xfrm>
              <a:off x="8382000" y="3061230"/>
              <a:ext cx="342900" cy="143457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3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01050" y="3061230"/>
              <a:ext cx="304800" cy="23144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3">
                      <a:lumMod val="50000"/>
                    </a:schemeClr>
                  </a:solidFill>
                </a:ln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925360"/>
            <a:ext cx="9144000" cy="4462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Population Configuration</a:t>
            </a:r>
            <a:endParaRPr lang="en-US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909935"/>
            <a:ext cx="4180632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Active</a:t>
            </a:r>
            <a:r>
              <a:rPr lang="en-US" sz="2400" b="1" baseline="0" dirty="0" smtClean="0">
                <a:solidFill>
                  <a:schemeClr val="accent3">
                    <a:lumMod val="50000"/>
                  </a:schemeClr>
                </a:solidFill>
              </a:rPr>
              <a:t> Undergraduate Students</a:t>
            </a:r>
            <a:endParaRPr lang="en-US" sz="2400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48353" y="118646"/>
            <a:ext cx="1551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Howe University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3893" y="1447800"/>
            <a:ext cx="136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Identifier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43486" y="1524000"/>
            <a:ext cx="225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Population Conditions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83190" y="1509374"/>
            <a:ext cx="114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Attributes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0" y="1893332"/>
            <a:ext cx="9144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9855" y="1955631"/>
            <a:ext cx="251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[STUDENT].[ID] Bindings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51611" y="1909465"/>
            <a:ext cx="560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Howe University Master Student Identifier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0" name="Picture 2" descr="http://t2.gstatic.com/images?q=tbn:ANd9GcRDwzLodledkTMP02bPt21BonjiC_lhhYQ_e8zewT4m5-6qbaN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440" y="3505200"/>
            <a:ext cx="539033" cy="40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00278" y="3707077"/>
            <a:ext cx="2762038" cy="17543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Define link between</a:t>
            </a:r>
          </a:p>
          <a:p>
            <a:r>
              <a:rPr lang="en-US" dirty="0" smtClean="0"/>
              <a:t>Howe University Master</a:t>
            </a:r>
          </a:p>
          <a:p>
            <a:r>
              <a:rPr lang="en-US" dirty="0" smtClean="0"/>
              <a:t>Student Identifier and the</a:t>
            </a:r>
          </a:p>
          <a:p>
            <a:r>
              <a:rPr lang="en-US" dirty="0" smtClean="0"/>
              <a:t>GOREMAL structure in your</a:t>
            </a:r>
          </a:p>
          <a:p>
            <a:r>
              <a:rPr lang="en-US" dirty="0" smtClean="0"/>
              <a:t>Howe </a:t>
            </a:r>
            <a:r>
              <a:rPr lang="en-US" dirty="0" err="1" smtClean="0"/>
              <a:t>Univ</a:t>
            </a:r>
            <a:r>
              <a:rPr lang="en-US" dirty="0" smtClean="0"/>
              <a:t> Banner</a:t>
            </a:r>
          </a:p>
          <a:p>
            <a:r>
              <a:rPr lang="en-US" dirty="0" smtClean="0"/>
              <a:t>Source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48353" y="491679"/>
            <a:ext cx="3521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Welcome howeg@advisory.com  Logout</a:t>
            </a:r>
          </a:p>
        </p:txBody>
      </p:sp>
      <p:sp>
        <p:nvSpPr>
          <p:cNvPr id="7" name="Rectangle 6"/>
          <p:cNvSpPr/>
          <p:nvPr/>
        </p:nvSpPr>
        <p:spPr>
          <a:xfrm>
            <a:off x="303893" y="152400"/>
            <a:ext cx="48015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Data Gateway Configurator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547982"/>
              </p:ext>
            </p:extLst>
          </p:nvPr>
        </p:nvGraphicFramePr>
        <p:xfrm>
          <a:off x="303894" y="2371130"/>
          <a:ext cx="8230506" cy="36050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8306"/>
                <a:gridCol w="1600200"/>
                <a:gridCol w="4572000"/>
              </a:tblGrid>
              <a:tr h="4169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Student Identifier</a:t>
                      </a:r>
                      <a:endParaRPr lang="en-US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Howe </a:t>
                      </a:r>
                      <a:r>
                        <a:rPr lang="en-US" u="sng" dirty="0" err="1" smtClean="0"/>
                        <a:t>Univ</a:t>
                      </a:r>
                      <a:r>
                        <a:rPr lang="en-US" u="sng" dirty="0" smtClean="0"/>
                        <a:t> Banner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SPRIDEN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SPRIDEN_ID</a:t>
                      </a:r>
                      <a:endParaRPr lang="en-US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Howe </a:t>
                      </a:r>
                      <a:r>
                        <a:rPr lang="en-US" u="sng" dirty="0" err="1" smtClean="0"/>
                        <a:t>Univ</a:t>
                      </a:r>
                      <a:r>
                        <a:rPr lang="en-US" u="sng" dirty="0" smtClean="0"/>
                        <a:t> Banner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GOREMAL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GOREMAL_SPRIDEN_ID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8627315" y="2371130"/>
            <a:ext cx="342900" cy="3622335"/>
            <a:chOff x="8382000" y="3061230"/>
            <a:chExt cx="342900" cy="143457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8" name="Rectangle 17"/>
            <p:cNvSpPr/>
            <p:nvPr/>
          </p:nvSpPr>
          <p:spPr>
            <a:xfrm>
              <a:off x="8382000" y="3061230"/>
              <a:ext cx="342900" cy="143457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3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01050" y="3061230"/>
              <a:ext cx="304800" cy="23144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3">
                      <a:lumMod val="50000"/>
                    </a:schemeClr>
                  </a:solidFill>
                </a:ln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925360"/>
            <a:ext cx="9144000" cy="4462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Population Configuration</a:t>
            </a:r>
            <a:endParaRPr lang="en-US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909935"/>
            <a:ext cx="4180632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Active</a:t>
            </a:r>
            <a:r>
              <a:rPr lang="en-US" sz="2400" b="1" baseline="0" dirty="0" smtClean="0">
                <a:solidFill>
                  <a:schemeClr val="accent3">
                    <a:lumMod val="50000"/>
                  </a:schemeClr>
                </a:solidFill>
              </a:rPr>
              <a:t> Undergraduate Students</a:t>
            </a:r>
            <a:endParaRPr lang="en-US" sz="2400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48353" y="118646"/>
            <a:ext cx="1551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Howe University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3893" y="1447800"/>
            <a:ext cx="136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Identifier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43486" y="1524000"/>
            <a:ext cx="225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Population Conditions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83190" y="1509374"/>
            <a:ext cx="114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Attributes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0" y="1893332"/>
            <a:ext cx="9144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9855" y="1955631"/>
            <a:ext cx="251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[STUDENT].[ID] Bindings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51611" y="1909465"/>
            <a:ext cx="560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Howe University Master Student Identifier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51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48353" y="491679"/>
            <a:ext cx="3521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Welcome howeg@advisory.com  Logout</a:t>
            </a:r>
          </a:p>
        </p:txBody>
      </p:sp>
      <p:sp>
        <p:nvSpPr>
          <p:cNvPr id="7" name="Rectangle 6"/>
          <p:cNvSpPr/>
          <p:nvPr/>
        </p:nvSpPr>
        <p:spPr>
          <a:xfrm>
            <a:off x="303893" y="152400"/>
            <a:ext cx="48015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Data Gateway Configurator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3893" y="1447800"/>
            <a:ext cx="136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Identifier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39332"/>
              </p:ext>
            </p:extLst>
          </p:nvPr>
        </p:nvGraphicFramePr>
        <p:xfrm>
          <a:off x="533400" y="2379223"/>
          <a:ext cx="7893245" cy="12139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25396"/>
                <a:gridCol w="700007"/>
                <a:gridCol w="4867842"/>
              </a:tblGrid>
              <a:tr h="4169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Identifier Parts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Seq.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Student Identifier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u="none" dirty="0" smtClean="0"/>
                        <a:t>Howe University assigned master identifier</a:t>
                      </a:r>
                      <a:endParaRPr lang="en-US" u="none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endParaRPr lang="en-US" u="sn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8491694" y="2379223"/>
            <a:ext cx="342900" cy="1202177"/>
            <a:chOff x="8382000" y="3061230"/>
            <a:chExt cx="342900" cy="143457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8" name="Rectangle 17"/>
            <p:cNvSpPr/>
            <p:nvPr/>
          </p:nvSpPr>
          <p:spPr>
            <a:xfrm>
              <a:off x="8382000" y="3061230"/>
              <a:ext cx="342900" cy="143457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3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01050" y="3061230"/>
              <a:ext cx="304800" cy="23144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3">
                      <a:lumMod val="50000"/>
                    </a:schemeClr>
                  </a:solidFill>
                </a:ln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925360"/>
            <a:ext cx="9144000" cy="4462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Population Configuration</a:t>
            </a:r>
            <a:endParaRPr lang="en-US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909935"/>
            <a:ext cx="4180632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Active</a:t>
            </a:r>
            <a:r>
              <a:rPr lang="en-US" sz="2400" b="1" baseline="0" dirty="0" smtClean="0">
                <a:solidFill>
                  <a:schemeClr val="accent3">
                    <a:lumMod val="50000"/>
                  </a:schemeClr>
                </a:solidFill>
              </a:rPr>
              <a:t> Undergraduate Students</a:t>
            </a:r>
            <a:endParaRPr lang="en-US" sz="2400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43486" y="1524000"/>
            <a:ext cx="225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Population Conditions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283190" y="1509374"/>
            <a:ext cx="114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Attributes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1893332"/>
            <a:ext cx="9144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48353" y="118646"/>
            <a:ext cx="1551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Howe University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3892" y="1999123"/>
            <a:ext cx="16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[STUDENT].[ID]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69258" y="1909465"/>
            <a:ext cx="560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Howe University Master Student Identifier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08820" y="1981205"/>
            <a:ext cx="13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 Key: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01421" y="4114800"/>
            <a:ext cx="3968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Admissions Student Identifier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1008" y="4207133"/>
            <a:ext cx="151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Alternate Key: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6336" y="3654623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Bindings</a:t>
            </a:r>
            <a:endParaRPr lang="en-US" sz="140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1361365" y="3654623"/>
            <a:ext cx="3173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Required Complete, Optional Incomplete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8112" y="5943600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Bindings</a:t>
            </a:r>
            <a:endParaRPr lang="en-US" sz="1400" u="sng" dirty="0"/>
          </a:p>
        </p:txBody>
      </p:sp>
      <p:sp>
        <p:nvSpPr>
          <p:cNvPr id="41" name="TextBox 40"/>
          <p:cNvSpPr txBox="1"/>
          <p:nvPr/>
        </p:nvSpPr>
        <p:spPr>
          <a:xfrm>
            <a:off x="1353141" y="5943600"/>
            <a:ext cx="891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Complete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2834112" y="5943600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Mappings</a:t>
            </a:r>
            <a:endParaRPr lang="en-US" sz="1400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3639141" y="5943600"/>
            <a:ext cx="1009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Incomplete</a:t>
            </a:r>
            <a:endParaRPr 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883368"/>
              </p:ext>
            </p:extLst>
          </p:nvPr>
        </p:nvGraphicFramePr>
        <p:xfrm>
          <a:off x="533400" y="4648200"/>
          <a:ext cx="7893245" cy="12139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25396"/>
                <a:gridCol w="700007"/>
                <a:gridCol w="4867842"/>
              </a:tblGrid>
              <a:tr h="4169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Identifier Parts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Seq.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Applicant Identifier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u="none" dirty="0" smtClean="0"/>
                        <a:t>Applicant identifier</a:t>
                      </a:r>
                      <a:endParaRPr lang="en-US" u="none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Qualifier 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2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Admissions class</a:t>
                      </a:r>
                      <a:r>
                        <a:rPr lang="en-US" u="none" baseline="0" dirty="0" smtClean="0"/>
                        <a:t> q</a:t>
                      </a:r>
                      <a:r>
                        <a:rPr lang="en-US" u="none" dirty="0" smtClean="0"/>
                        <a:t>ualifier</a:t>
                      </a:r>
                      <a:endParaRPr lang="en-US" u="non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8496300" y="4665223"/>
            <a:ext cx="342900" cy="1202177"/>
            <a:chOff x="8382000" y="3061230"/>
            <a:chExt cx="342900" cy="143457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6" name="Rectangle 45"/>
            <p:cNvSpPr/>
            <p:nvPr/>
          </p:nvSpPr>
          <p:spPr>
            <a:xfrm>
              <a:off x="8382000" y="3061230"/>
              <a:ext cx="342900" cy="143457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3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401050" y="3061230"/>
              <a:ext cx="304800" cy="23144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3">
                      <a:lumMod val="50000"/>
                    </a:schemeClr>
                  </a:solidFill>
                </a:ln>
              </a:endParaRPr>
            </a:p>
          </p:txBody>
        </p:sp>
      </p:grpSp>
      <p:pic>
        <p:nvPicPr>
          <p:cNvPr id="48" name="Picture 2" descr="http://t2.gstatic.com/images?q=tbn:ANd9GcRDwzLodledkTMP02bPt21BonjiC_lhhYQ_e8zewT4m5-6qbaN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367" y="6115680"/>
            <a:ext cx="539033" cy="40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5075117" y="4771508"/>
            <a:ext cx="2779800" cy="17543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You have linked Attributes</a:t>
            </a:r>
          </a:p>
          <a:p>
            <a:r>
              <a:rPr lang="en-US" dirty="0" smtClean="0"/>
              <a:t>to the Admissions</a:t>
            </a:r>
          </a:p>
          <a:p>
            <a:r>
              <a:rPr lang="en-US" dirty="0" smtClean="0"/>
              <a:t>Student Identifier that you</a:t>
            </a:r>
          </a:p>
          <a:p>
            <a:r>
              <a:rPr lang="en-US" dirty="0" smtClean="0"/>
              <a:t>need to map to the Howe</a:t>
            </a:r>
          </a:p>
          <a:p>
            <a:r>
              <a:rPr lang="en-US" dirty="0" smtClean="0"/>
              <a:t>University Master Student</a:t>
            </a:r>
          </a:p>
          <a:p>
            <a:r>
              <a:rPr lang="en-US" dirty="0" smtClean="0"/>
              <a:t>Identifier.</a:t>
            </a:r>
            <a:endParaRPr lang="en-US" dirty="0"/>
          </a:p>
        </p:txBody>
      </p:sp>
      <p:pic>
        <p:nvPicPr>
          <p:cNvPr id="33" name="Picture 2" descr="http://t2.gstatic.com/images?q=tbn:ANd9GcRDwzLodledkTMP02bPt21BonjiC_lhhYQ_e8zewT4m5-6qbaN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780034"/>
            <a:ext cx="539033" cy="40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5157945" y="2183789"/>
            <a:ext cx="2945999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You have required Attributes</a:t>
            </a:r>
          </a:p>
          <a:p>
            <a:r>
              <a:rPr lang="en-US" dirty="0" smtClean="0"/>
              <a:t>which you haven’t</a:t>
            </a:r>
          </a:p>
          <a:p>
            <a:r>
              <a:rPr lang="en-US" dirty="0"/>
              <a:t>m</a:t>
            </a:r>
            <a:r>
              <a:rPr lang="en-US" dirty="0" smtClean="0"/>
              <a:t>apped to any source.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48353" y="491679"/>
            <a:ext cx="3521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Welcome howeg@advisory.com  Logout</a:t>
            </a:r>
          </a:p>
        </p:txBody>
      </p:sp>
      <p:sp>
        <p:nvSpPr>
          <p:cNvPr id="7" name="Rectangle 6"/>
          <p:cNvSpPr/>
          <p:nvPr/>
        </p:nvSpPr>
        <p:spPr>
          <a:xfrm>
            <a:off x="303893" y="152400"/>
            <a:ext cx="48015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Data Gateway Configurator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3893" y="1524000"/>
            <a:ext cx="10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80696"/>
              </p:ext>
            </p:extLst>
          </p:nvPr>
        </p:nvGraphicFramePr>
        <p:xfrm>
          <a:off x="17585" y="1963615"/>
          <a:ext cx="8669214" cy="48005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25615"/>
                <a:gridCol w="685800"/>
                <a:gridCol w="4321630"/>
                <a:gridCol w="936169"/>
              </a:tblGrid>
              <a:tr h="4169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Req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Student Identifier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[STUDENT].[ID]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First Name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SPRIDEN.SPRIDEN_FIRST_NM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Banner</a:t>
                      </a:r>
                      <a:endParaRPr lang="en-US" sz="1400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Middle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Last Name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SPRIDEN.SPRIDEN_LAST_NM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Banner</a:t>
                      </a:r>
                      <a:endParaRPr lang="en-US" sz="1400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/>
                        <a:t>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rgbClr val="FF0000"/>
                          </a:solidFill>
                        </a:rPr>
                        <a:t>EMAIL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Unbound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Ethnicity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Deceased 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8752632" y="1963615"/>
            <a:ext cx="342900" cy="4800600"/>
            <a:chOff x="8382000" y="3061230"/>
            <a:chExt cx="342900" cy="143457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8" name="Rectangle 17"/>
            <p:cNvSpPr/>
            <p:nvPr/>
          </p:nvSpPr>
          <p:spPr>
            <a:xfrm>
              <a:off x="8382000" y="3061230"/>
              <a:ext cx="342900" cy="143457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3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01050" y="3061230"/>
              <a:ext cx="304800" cy="23144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3">
                      <a:lumMod val="50000"/>
                    </a:schemeClr>
                  </a:solidFill>
                </a:ln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925360"/>
            <a:ext cx="9144000" cy="4462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Population Configuration</a:t>
            </a:r>
            <a:endParaRPr lang="en-US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909935"/>
            <a:ext cx="4180632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Active</a:t>
            </a:r>
            <a:r>
              <a:rPr lang="en-US" sz="2400" b="1" baseline="0" dirty="0" smtClean="0">
                <a:solidFill>
                  <a:schemeClr val="accent3">
                    <a:lumMod val="50000"/>
                  </a:schemeClr>
                </a:solidFill>
              </a:rPr>
              <a:t> Undergraduate Students</a:t>
            </a:r>
            <a:endParaRPr lang="en-US" sz="2400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43486" y="1524000"/>
            <a:ext cx="225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Population Conditions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283191" y="1380420"/>
            <a:ext cx="1469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Attributes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1893332"/>
            <a:ext cx="9144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48353" y="118646"/>
            <a:ext cx="1551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Howe University</a:t>
            </a:r>
          </a:p>
        </p:txBody>
      </p:sp>
      <p:pic>
        <p:nvPicPr>
          <p:cNvPr id="16" name="Picture 2" descr="http://t2.gstatic.com/images?q=tbn:ANd9GcRDwzLodledkTMP02bPt21BonjiC_lhhYQ_e8zewT4m5-6qbaN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572000"/>
            <a:ext cx="539033" cy="40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970486" y="4648200"/>
            <a:ext cx="2945999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You have required Attributes</a:t>
            </a:r>
          </a:p>
          <a:p>
            <a:r>
              <a:rPr lang="en-US" dirty="0" smtClean="0"/>
              <a:t>which you haven’t</a:t>
            </a:r>
          </a:p>
          <a:p>
            <a:r>
              <a:rPr lang="en-US" dirty="0"/>
              <a:t>m</a:t>
            </a:r>
            <a:r>
              <a:rPr lang="en-US" dirty="0" smtClean="0"/>
              <a:t>apped to any source.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9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48353" y="491679"/>
            <a:ext cx="3521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Welcome howeg@advisory.com  Logout</a:t>
            </a:r>
          </a:p>
        </p:txBody>
      </p:sp>
      <p:sp>
        <p:nvSpPr>
          <p:cNvPr id="7" name="Rectangle 6"/>
          <p:cNvSpPr/>
          <p:nvPr/>
        </p:nvSpPr>
        <p:spPr>
          <a:xfrm>
            <a:off x="303893" y="152400"/>
            <a:ext cx="48015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Data Gateway Configurator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3893" y="1524000"/>
            <a:ext cx="10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357990"/>
              </p:ext>
            </p:extLst>
          </p:nvPr>
        </p:nvGraphicFramePr>
        <p:xfrm>
          <a:off x="17585" y="1963615"/>
          <a:ext cx="8669214" cy="48005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25615"/>
                <a:gridCol w="685800"/>
                <a:gridCol w="4321630"/>
                <a:gridCol w="936169"/>
              </a:tblGrid>
              <a:tr h="4169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Req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Student Identifier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[STUDENT].[ID]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First Name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SPRIDEN.SPRIDEN_FIRST_NM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Banner</a:t>
                      </a:r>
                      <a:endParaRPr lang="en-US" sz="1400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Middle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Last Name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SPRIDEN.SPRIDEN_LAST_NM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Banner</a:t>
                      </a:r>
                      <a:endParaRPr lang="en-US" sz="1400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/>
                        <a:t>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>
                          <a:solidFill>
                            <a:schemeClr val="tx1"/>
                          </a:solidFill>
                        </a:rPr>
                        <a:t>EMAIL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GOREMAL. GOREMAL_EMAIL_ADDRESS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Banner</a:t>
                      </a:r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Ethnicity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Deceased 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endParaRPr lang="en-US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98517">
                <a:tc>
                  <a:txBody>
                    <a:bodyPr/>
                    <a:lstStyle/>
                    <a:p>
                      <a:endParaRPr lang="en-US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8752632" y="1963615"/>
            <a:ext cx="342900" cy="4800600"/>
            <a:chOff x="8382000" y="3061230"/>
            <a:chExt cx="342900" cy="143457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8" name="Rectangle 17"/>
            <p:cNvSpPr/>
            <p:nvPr/>
          </p:nvSpPr>
          <p:spPr>
            <a:xfrm>
              <a:off x="8382000" y="3061230"/>
              <a:ext cx="342900" cy="1434570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3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01050" y="3061230"/>
              <a:ext cx="304800" cy="23144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3">
                      <a:lumMod val="50000"/>
                    </a:schemeClr>
                  </a:solidFill>
                </a:ln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925360"/>
            <a:ext cx="9144000" cy="4462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Population Configuration</a:t>
            </a:r>
            <a:endParaRPr lang="en-US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909935"/>
            <a:ext cx="4180632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Active</a:t>
            </a:r>
            <a:r>
              <a:rPr lang="en-US" sz="2400" b="1" baseline="0" dirty="0" smtClean="0">
                <a:solidFill>
                  <a:schemeClr val="accent3">
                    <a:lumMod val="50000"/>
                  </a:schemeClr>
                </a:solidFill>
              </a:rPr>
              <a:t> Undergraduate Students</a:t>
            </a:r>
            <a:endParaRPr lang="en-US" sz="2400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43486" y="1524000"/>
            <a:ext cx="225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Population Conditions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283191" y="1380420"/>
            <a:ext cx="1469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Attributes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1893332"/>
            <a:ext cx="9144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48353" y="118646"/>
            <a:ext cx="1551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Howe University</a:t>
            </a:r>
          </a:p>
        </p:txBody>
      </p:sp>
    </p:spTree>
    <p:extLst>
      <p:ext uri="{BB962C8B-B14F-4D97-AF65-F5344CB8AC3E}">
        <p14:creationId xmlns:p14="http://schemas.microsoft.com/office/powerpoint/2010/main" val="71852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New Features to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populations, attributes added by PT</a:t>
            </a:r>
          </a:p>
          <a:p>
            <a:r>
              <a:rPr lang="en-US" dirty="0" smtClean="0"/>
              <a:t>User notified of opportunity to use new features via email</a:t>
            </a:r>
          </a:p>
          <a:p>
            <a:r>
              <a:rPr lang="en-US" dirty="0" smtClean="0"/>
              <a:t>Configuration same in kind as initial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8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85725"/>
            <a:ext cx="7915275" cy="668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59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945</Words>
  <Application>Microsoft Office PowerPoint</Application>
  <PresentationFormat>On-screen Show (4:3)</PresentationFormat>
  <Paragraphs>427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Adding New Features to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Advisory Board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Howe, Geoff</dc:creator>
  <cp:lastModifiedBy>Howe, Geoff</cp:lastModifiedBy>
  <cp:revision>28</cp:revision>
  <dcterms:created xsi:type="dcterms:W3CDTF">2012-05-16T14:42:47Z</dcterms:created>
  <dcterms:modified xsi:type="dcterms:W3CDTF">2012-05-23T22:42:34Z</dcterms:modified>
</cp:coreProperties>
</file>