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7" r:id="rId3"/>
    <p:sldId id="263" r:id="rId4"/>
    <p:sldId id="259" r:id="rId5"/>
    <p:sldId id="260" r:id="rId6"/>
    <p:sldId id="264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1"/>
    <p:restoredTop sz="94640"/>
  </p:normalViewPr>
  <p:slideViewPr>
    <p:cSldViewPr snapToGrid="0">
      <p:cViewPr varScale="1">
        <p:scale>
          <a:sx n="107" d="100"/>
          <a:sy n="107" d="100"/>
        </p:scale>
        <p:origin x="2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1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5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2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65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0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9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4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2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7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702" r:id="rId6"/>
    <p:sldLayoutId id="2147483697" r:id="rId7"/>
    <p:sldLayoutId id="2147483698" r:id="rId8"/>
    <p:sldLayoutId id="2147483699" r:id="rId9"/>
    <p:sldLayoutId id="2147483701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1D289-865C-E5F3-DC5A-54CDD17D3A81}"/>
              </a:ext>
            </a:extLst>
          </p:cNvPr>
          <p:cNvSpPr txBox="1"/>
          <p:nvPr/>
        </p:nvSpPr>
        <p:spPr>
          <a:xfrm>
            <a:off x="5978914" y="893935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  Data Science Project Presentation: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Big Mountain Ski Resort Guided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FE1C1-132D-E5F6-72B9-6CF5FD891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Emily Cuttle</a:t>
            </a:r>
            <a:endParaRPr lang="en-US" dirty="0"/>
          </a:p>
        </p:txBody>
      </p:sp>
      <p:pic>
        <p:nvPicPr>
          <p:cNvPr id="16" name="Picture 1" descr="Skis in snow against alpine sky">
            <a:extLst>
              <a:ext uri="{FF2B5EF4-FFF2-40B4-BE49-F238E27FC236}">
                <a16:creationId xmlns:a16="http://schemas.microsoft.com/office/drawing/2014/main" id="{D794910F-7B0F-F988-BB62-A08E60DAD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3" r="28897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EEB84-C785-B40B-40CC-D40F4D2A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C3F355C1-039E-F80B-5DEF-C4D64D806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42" r="13224" b="-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83A8-E13E-6DF6-701A-1C32D472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2620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Big Mountain Ski Resort leverage their facilities to increase ticket price to offset the additional operating costs of $1.54 million due to the installation of an additional chairlift?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EEB84-C785-B40B-40CC-D40F4D2A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/>
              <a:t>Problem Identification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83A8-E13E-6DF6-701A-1C32D472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u="sng" dirty="0"/>
              <a:t>Criteria for Success: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Ticket prices are raised based off of successfully selecting facilities. 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This price raise offsets the additional operating cost of $1.54 million this season.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It does not lead to a decrease in business revenue.</a:t>
            </a:r>
          </a:p>
          <a:p>
            <a:pPr lvl="1">
              <a:lnSpc>
                <a:spcPct val="100000"/>
              </a:lnSpc>
            </a:pPr>
            <a:endParaRPr lang="en-US" sz="1100" u="sng" dirty="0"/>
          </a:p>
          <a:p>
            <a:pPr>
              <a:lnSpc>
                <a:spcPct val="100000"/>
              </a:lnSpc>
            </a:pPr>
            <a:r>
              <a:rPr lang="en-US" sz="1100" u="sng" dirty="0"/>
              <a:t>Constraints within the Solution Space: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Increasing the ticket price could drive away business due to competition from other resorts.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Need to find the optimal ticket price that will maximize revenue while not driving away business.</a:t>
            </a:r>
          </a:p>
        </p:txBody>
      </p:sp>
      <p:pic>
        <p:nvPicPr>
          <p:cNvPr id="1026" name="Picture 2" descr="Why Big Sky Is Luxurious, Pricey and Maybe the Future of Skiing. - The New  York Times">
            <a:extLst>
              <a:ext uri="{FF2B5EF4-FFF2-40B4-BE49-F238E27FC236}">
                <a16:creationId xmlns:a16="http://schemas.microsoft.com/office/drawing/2014/main" id="{D7E00BF5-9BC1-7F81-F14D-DF5A239F3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7" r="12123" b="-1"/>
          <a:stretch/>
        </p:blipFill>
        <p:spPr bwMode="auto"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6BE2-DA38-2587-B0DF-DE02D8B3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sz="5600" dirty="0"/>
              <a:t>Recommendations &amp; Key Findings</a:t>
            </a:r>
          </a:p>
        </p:txBody>
      </p:sp>
      <p:pic>
        <p:nvPicPr>
          <p:cNvPr id="2050" name="Picture 2" descr="Big Sky Montana Review - Ski North America's Top 100 Resorts">
            <a:extLst>
              <a:ext uri="{FF2B5EF4-FFF2-40B4-BE49-F238E27FC236}">
                <a16:creationId xmlns:a16="http://schemas.microsoft.com/office/drawing/2014/main" id="{02A27C7E-CE46-8A71-89B4-B4391EB58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8" r="20056" b="-2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871E-B71D-5004-569F-277529D9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9" y="3167744"/>
            <a:ext cx="5943599" cy="35487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000" u="sng" dirty="0"/>
              <a:t>Recommendations: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Increase the current ticket price from $81 to as high as $95.87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u="sng" dirty="0"/>
              <a:t>Investment Strategy: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Option 2: adding a run, increasing the vertical drop by 150 feet, and installing an additional chair lift to increase support for ticket price by $1.99</a:t>
            </a:r>
          </a:p>
          <a:p>
            <a:pPr>
              <a:lnSpc>
                <a:spcPct val="100000"/>
              </a:lnSpc>
            </a:pPr>
            <a:r>
              <a:rPr lang="en-US" sz="1000" u="sng" dirty="0"/>
              <a:t>Key Findings: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modeled ticket price is $95.87 with a mean absolute error of $10.39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Big Mountain’s resort features rank highly on the league charts when compared to other resorts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u="sng" dirty="0"/>
              <a:t>Investment Strategies: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Option 1 – closing runs reduces support for ticket prices, and so revenue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Option 2 – increases support for ticket price by $1.99, which over the season, could be expected to amount to $3,474,638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Option 3 – shows no support for further increasing ticket price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Option 4 – has no effect on ticket price</a:t>
            </a:r>
          </a:p>
          <a:p>
            <a:pPr lvl="1">
              <a:lnSpc>
                <a:spcPct val="100000"/>
              </a:lnSpc>
            </a:pPr>
            <a:endParaRPr lang="en-US" sz="600" dirty="0"/>
          </a:p>
        </p:txBody>
      </p:sp>
      <p:sp>
        <p:nvSpPr>
          <p:cNvPr id="207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17B23-8ED5-A402-F3C2-1CB9D1BD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/>
              <a:t>Modeling Results &amp; Analysis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4" descr="A graph of a person with a ticket price&#10;&#10;Description automatically generated with medium confidence">
            <a:extLst>
              <a:ext uri="{FF2B5EF4-FFF2-40B4-BE49-F238E27FC236}">
                <a16:creationId xmlns:a16="http://schemas.microsoft.com/office/drawing/2014/main" id="{166A1050-378D-0EAD-DB08-55FDCA70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645" y="2682827"/>
            <a:ext cx="5622419" cy="2923657"/>
          </a:xfrm>
          <a:prstGeom prst="rect">
            <a:avLst/>
          </a:prstGeom>
        </p:spPr>
      </p:pic>
      <p:pic>
        <p:nvPicPr>
          <p:cNvPr id="5" name="Content Placeholder 4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1FE303DD-EC4A-660B-7CC7-B755D6A5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88" y="2168063"/>
            <a:ext cx="5491821" cy="4434645"/>
          </a:xfrm>
          <a:prstGeom prst="rect">
            <a:avLst/>
          </a:prstGeom>
        </p:spPr>
      </p:pic>
      <p:sp>
        <p:nvSpPr>
          <p:cNvPr id="3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7B23-8ED5-A402-F3C2-1CB9D1BD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92" y="285089"/>
            <a:ext cx="11065677" cy="1052876"/>
          </a:xfrm>
        </p:spPr>
        <p:txBody>
          <a:bodyPr/>
          <a:lstStyle/>
          <a:p>
            <a:pPr algn="ctr"/>
            <a:r>
              <a:rPr lang="en-US" dirty="0"/>
              <a:t>Modeling Results &amp; Analysis</a:t>
            </a:r>
          </a:p>
        </p:txBody>
      </p:sp>
      <p:pic>
        <p:nvPicPr>
          <p:cNvPr id="9" name="Picture 8" descr="A graph of a vertical drop&#10;&#10;Description automatically generated">
            <a:extLst>
              <a:ext uri="{FF2B5EF4-FFF2-40B4-BE49-F238E27FC236}">
                <a16:creationId xmlns:a16="http://schemas.microsoft.com/office/drawing/2014/main" id="{9C1ADF25-5B14-94AC-A3E3-57A21EBE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36" y="4001645"/>
            <a:ext cx="4572000" cy="2422320"/>
          </a:xfrm>
          <a:prstGeom prst="rect">
            <a:avLst/>
          </a:prstGeom>
        </p:spPr>
      </p:pic>
      <p:pic>
        <p:nvPicPr>
          <p:cNvPr id="11" name="Picture 10" descr="A graph of snow making&#10;&#10;Description automatically generated with medium confidence">
            <a:extLst>
              <a:ext uri="{FF2B5EF4-FFF2-40B4-BE49-F238E27FC236}">
                <a16:creationId xmlns:a16="http://schemas.microsoft.com/office/drawing/2014/main" id="{952B0993-459A-AB49-DD0B-83B8B67A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89" y="4001645"/>
            <a:ext cx="4572000" cy="2457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53B62-DEE4-D738-6A73-563977DAB3D3}"/>
              </a:ext>
            </a:extLst>
          </p:cNvPr>
          <p:cNvSpPr txBox="1"/>
          <p:nvPr/>
        </p:nvSpPr>
        <p:spPr>
          <a:xfrm>
            <a:off x="2514600" y="5323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A graph with numbers and a number of fast quads distribution for resorts&#10;&#10;Description automatically generated">
            <a:extLst>
              <a:ext uri="{FF2B5EF4-FFF2-40B4-BE49-F238E27FC236}">
                <a16:creationId xmlns:a16="http://schemas.microsoft.com/office/drawing/2014/main" id="{40E9E11C-0028-7F1D-9B02-B11266866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" y="1337965"/>
            <a:ext cx="4572000" cy="2363230"/>
          </a:xfrm>
          <a:prstGeom prst="rect">
            <a:avLst/>
          </a:prstGeom>
        </p:spPr>
      </p:pic>
      <p:pic>
        <p:nvPicPr>
          <p:cNvPr id="16" name="Picture 15" descr="A graph of a number of runs&#10;&#10;Description automatically generated">
            <a:extLst>
              <a:ext uri="{FF2B5EF4-FFF2-40B4-BE49-F238E27FC236}">
                <a16:creationId xmlns:a16="http://schemas.microsoft.com/office/drawing/2014/main" id="{7C74BFE4-3286-BD21-4FDE-F792CA8DD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37965"/>
            <a:ext cx="4572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2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FA0BE-A2E6-4C2C-A297-C56898F2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Modeling Results &amp;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2A6C-EA45-0FE9-A2B4-C479081E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solidFill>
                  <a:schemeClr val="bg1"/>
                </a:solidFill>
              </a:rPr>
              <a:t>Investment Strategies: Option 1 </a:t>
            </a:r>
          </a:p>
        </p:txBody>
      </p:sp>
      <p:pic>
        <p:nvPicPr>
          <p:cNvPr id="5" name="Picture 4" descr="A graph of a price change&#10;&#10;Description automatically generated with medium confidence">
            <a:extLst>
              <a:ext uri="{FF2B5EF4-FFF2-40B4-BE49-F238E27FC236}">
                <a16:creationId xmlns:a16="http://schemas.microsoft.com/office/drawing/2014/main" id="{D9B1C2F4-3A14-8F1F-2D67-9371177D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496" y="1757855"/>
            <a:ext cx="6553509" cy="3342289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6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81FE5-0E3B-E043-CFFB-5F3AFC11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 dirty="0"/>
              <a:t>Summary &amp; Conclusion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7032-7E40-10A3-C57A-FE472A4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5736059" cy="32774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Mountain Ski Resort currently charges $81 dollars for an adult weekend ticket. </a:t>
            </a:r>
          </a:p>
          <a:p>
            <a:pPr>
              <a:lnSpc>
                <a:spcPct val="100000"/>
              </a:lnSpc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modeled ticket price is $95.87 with a mean absolute error of $10.39, suggesting there is room for a price increase. </a:t>
            </a:r>
          </a:p>
          <a:p>
            <a:pPr>
              <a:lnSpc>
                <a:spcPct val="100000"/>
              </a:lnSpc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Mountain’s resort features rank highly on the league charts when compared to other resorts. </a:t>
            </a:r>
          </a:p>
          <a:p>
            <a:pPr>
              <a:lnSpc>
                <a:spcPct val="100000"/>
              </a:lnSpc>
            </a:pPr>
            <a:r>
              <a:rPr lang="en-US" sz="14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 Strategies: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 2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supports raising the ticket price by adding a run, increasing the vertical drop by 150 feet, and installing an additional chair lift. </a:t>
            </a:r>
            <a:endParaRPr lang="en-US" sz="1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Increases support for raising the ticket price by $1.99, which over the season, could be expected to amount to $3,474,638.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  <p:pic>
        <p:nvPicPr>
          <p:cNvPr id="3074" name="Picture 2" descr="Whitefish Ski Resort Review | Big Mountain Whitefish Montana">
            <a:extLst>
              <a:ext uri="{FF2B5EF4-FFF2-40B4-BE49-F238E27FC236}">
                <a16:creationId xmlns:a16="http://schemas.microsoft.com/office/drawing/2014/main" id="{9C11E7B4-A021-5C57-BECE-E6397DD6B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r="28150" b="1"/>
          <a:stretch/>
        </p:blipFill>
        <p:spPr bwMode="auto"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4906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_2SEEDS">
      <a:dk1>
        <a:srgbClr val="000000"/>
      </a:dk1>
      <a:lt1>
        <a:srgbClr val="FFFFFF"/>
      </a:lt1>
      <a:dk2>
        <a:srgbClr val="243141"/>
      </a:dk2>
      <a:lt2>
        <a:srgbClr val="E2E5E8"/>
      </a:lt2>
      <a:accent1>
        <a:srgbClr val="E08E4D"/>
      </a:accent1>
      <a:accent2>
        <a:srgbClr val="E77975"/>
      </a:accent2>
      <a:accent3>
        <a:srgbClr val="AFA357"/>
      </a:accent3>
      <a:accent4>
        <a:srgbClr val="3CB0C3"/>
      </a:accent4>
      <a:accent5>
        <a:srgbClr val="70A4E6"/>
      </a:accent5>
      <a:accent6>
        <a:srgbClr val="575AE2"/>
      </a:accent6>
      <a:hlink>
        <a:srgbClr val="5C85A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{A589092C-0621-D94E-91FF-6DE017A677E4}tf10001120</Template>
  <TotalTime>627</TotalTime>
  <Words>409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Sitka Banner</vt:lpstr>
      <vt:lpstr>Times New Roman</vt:lpstr>
      <vt:lpstr>HeadlinesVTI</vt:lpstr>
      <vt:lpstr>PowerPoint Presentation</vt:lpstr>
      <vt:lpstr>Problem Identification</vt:lpstr>
      <vt:lpstr>Problem Identification</vt:lpstr>
      <vt:lpstr>Recommendations &amp; Key Findings</vt:lpstr>
      <vt:lpstr>Modeling Results &amp; Analysis</vt:lpstr>
      <vt:lpstr>Modeling Results &amp; Analysis</vt:lpstr>
      <vt:lpstr>Modeling Results &amp; Analysis</vt:lpstr>
      <vt:lpstr>Summary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Cuttle</dc:creator>
  <cp:lastModifiedBy>Emily Cuttle</cp:lastModifiedBy>
  <cp:revision>4</cp:revision>
  <dcterms:created xsi:type="dcterms:W3CDTF">2023-08-20T14:21:51Z</dcterms:created>
  <dcterms:modified xsi:type="dcterms:W3CDTF">2023-08-21T00:49:33Z</dcterms:modified>
</cp:coreProperties>
</file>