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57" r:id="rId5"/>
    <p:sldId id="263" r:id="rId6"/>
    <p:sldId id="262" r:id="rId7"/>
    <p:sldId id="265" r:id="rId8"/>
    <p:sldId id="266" r:id="rId9"/>
    <p:sldId id="260"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47" d="100"/>
          <a:sy n="47" d="100"/>
        </p:scale>
        <p:origin x="77"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6FF7-8443-45AF-85F5-FEC0910C1ADE}" type="datetimeFigureOut">
              <a:rPr lang="en-US" smtClean="0"/>
              <a:t>12/23/2017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3A4C1-F115-4691-99A4-8BF7395884C9}" type="slidenum">
              <a:rPr lang="en-US" smtClean="0"/>
              <a:t>‹#›</a:t>
            </a:fld>
            <a:endParaRPr lang="en-US"/>
          </a:p>
        </p:txBody>
      </p:sp>
    </p:spTree>
    <p:extLst>
      <p:ext uri="{BB962C8B-B14F-4D97-AF65-F5344CB8AC3E}">
        <p14:creationId xmlns:p14="http://schemas.microsoft.com/office/powerpoint/2010/main" val="1907671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Agile is  a question that gets asked a lot. </a:t>
            </a:r>
          </a:p>
          <a:p>
            <a:r>
              <a:rPr lang="en-US" dirty="0" smtClean="0"/>
              <a:t>Agile is a buzz work that gets thrown around a lot. </a:t>
            </a:r>
          </a:p>
          <a:p>
            <a:r>
              <a:rPr lang="en-US" dirty="0" smtClean="0"/>
              <a:t>At the core of all things agile is the Agile Manifesto. </a:t>
            </a:r>
          </a:p>
          <a:p>
            <a:r>
              <a:rPr lang="en-US" dirty="0" smtClean="0"/>
              <a:t>If a practice, process, or tool can demonstrate that it holds true to all four of the agile values, we can confidently call it agile. </a:t>
            </a:r>
          </a:p>
          <a:p>
            <a:endParaRPr lang="en-US" dirty="0"/>
          </a:p>
        </p:txBody>
      </p:sp>
      <p:sp>
        <p:nvSpPr>
          <p:cNvPr id="4" name="Slide Number Placeholder 3"/>
          <p:cNvSpPr>
            <a:spLocks noGrp="1"/>
          </p:cNvSpPr>
          <p:nvPr>
            <p:ph type="sldNum" sz="quarter" idx="10"/>
          </p:nvPr>
        </p:nvSpPr>
        <p:spPr/>
        <p:txBody>
          <a:bodyPr/>
          <a:lstStyle/>
          <a:p>
            <a:fld id="{2061082B-3D7E-41B1-9A5D-30344361EE85}" type="slidenum">
              <a:rPr lang="en-US" smtClean="0"/>
              <a:t>2</a:t>
            </a:fld>
            <a:endParaRPr lang="en-US"/>
          </a:p>
        </p:txBody>
      </p:sp>
    </p:spTree>
    <p:extLst>
      <p:ext uri="{BB962C8B-B14F-4D97-AF65-F5344CB8AC3E}">
        <p14:creationId xmlns:p14="http://schemas.microsoft.com/office/powerpoint/2010/main" val="3422409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 product owner creates a prioritized wish list called a product backlog.</a:t>
            </a:r>
          </a:p>
          <a:p>
            <a:pPr marL="228600" indent="-228600">
              <a:buFont typeface="+mj-lt"/>
              <a:buAutoNum type="arabicPeriod"/>
            </a:pPr>
            <a:r>
              <a:rPr lang="en-US" dirty="0"/>
              <a:t>During sprint planning, the team pulls a small chunk from the top of that wish list, a sprint backlog, and decides how to implement those pieces.</a:t>
            </a:r>
          </a:p>
          <a:p>
            <a:pPr marL="228600" indent="-228600">
              <a:buFont typeface="+mj-lt"/>
              <a:buAutoNum type="arabicPeriod"/>
            </a:pPr>
            <a:r>
              <a:rPr lang="en-US" dirty="0"/>
              <a:t>The team has a certain amount of time — a sprint (usually two to four weeks) — to complete its work, but it meets each day to assess its progress (daily Scrum).</a:t>
            </a:r>
          </a:p>
          <a:p>
            <a:pPr marL="228600" indent="-228600">
              <a:buFont typeface="+mj-lt"/>
              <a:buAutoNum type="arabicPeriod"/>
            </a:pPr>
            <a:r>
              <a:rPr lang="en-US" dirty="0"/>
              <a:t>Along the way, the </a:t>
            </a:r>
            <a:r>
              <a:rPr lang="en-US" dirty="0" err="1"/>
              <a:t>ScrumMaster</a:t>
            </a:r>
            <a:r>
              <a:rPr lang="en-US" dirty="0"/>
              <a:t> keeps the team focused on its goal.</a:t>
            </a:r>
          </a:p>
          <a:p>
            <a:pPr marL="228600" indent="-228600">
              <a:buFont typeface="+mj-lt"/>
              <a:buAutoNum type="arabicPeriod"/>
            </a:pPr>
            <a:r>
              <a:rPr lang="en-US" dirty="0"/>
              <a:t>At the end of the sprint, the work should be potentially shippable: ready to hand to a customer, put on a store shelf, or show to a stakeholder.</a:t>
            </a:r>
          </a:p>
          <a:p>
            <a:pPr marL="228600" indent="-228600">
              <a:buFont typeface="+mj-lt"/>
              <a:buAutoNum type="arabicPeriod"/>
            </a:pPr>
            <a:r>
              <a:rPr lang="en-US" dirty="0"/>
              <a:t>The sprint ends with a sprint review and retrospective.</a:t>
            </a:r>
          </a:p>
          <a:p>
            <a:pPr marL="228600" indent="-228600">
              <a:buFont typeface="+mj-lt"/>
              <a:buAutoNum type="arabicPeriod"/>
            </a:pPr>
            <a:r>
              <a:rPr lang="en-US" dirty="0"/>
              <a:t>As the next sprint begins, the team chooses another chunk of the product backlog and begins working again.</a:t>
            </a:r>
          </a:p>
        </p:txBody>
      </p:sp>
      <p:sp>
        <p:nvSpPr>
          <p:cNvPr id="4" name="Slide Number Placeholder 3"/>
          <p:cNvSpPr>
            <a:spLocks noGrp="1"/>
          </p:cNvSpPr>
          <p:nvPr>
            <p:ph type="sldNum" sz="quarter" idx="10"/>
          </p:nvPr>
        </p:nvSpPr>
        <p:spPr/>
        <p:txBody>
          <a:bodyPr/>
          <a:lstStyle/>
          <a:p>
            <a:fld id="{2061082B-3D7E-41B1-9A5D-30344361EE85}" type="slidenum">
              <a:rPr lang="en-US" smtClean="0"/>
              <a:t>3</a:t>
            </a:fld>
            <a:endParaRPr lang="en-US"/>
          </a:p>
        </p:txBody>
      </p:sp>
    </p:spTree>
    <p:extLst>
      <p:ext uri="{BB962C8B-B14F-4D97-AF65-F5344CB8AC3E}">
        <p14:creationId xmlns:p14="http://schemas.microsoft.com/office/powerpoint/2010/main" val="225034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Scrum Master is not a Project Manager – they do not create a schedule or report on progress to stakeholders. Stakeholder communication is managed by the Product Owner.</a:t>
            </a:r>
          </a:p>
          <a:p>
            <a:endParaRPr lang="en-US" baseline="0" dirty="0" smtClean="0"/>
          </a:p>
          <a:p>
            <a:r>
              <a:rPr lang="en-US" baseline="0" dirty="0" smtClean="0"/>
              <a:t>The Product Owner is accountable for the product roadmap, but cannot change or ignore the team’s estimates.  The Product Owner can delegate some of the backlog management to the Team, but they are always in charge of setting priorities and scheduling </a:t>
            </a:r>
            <a:r>
              <a:rPr lang="en-US" baseline="0" dirty="0" err="1" smtClean="0"/>
              <a:t>releasesf</a:t>
            </a:r>
            <a:r>
              <a:rPr lang="en-US" baseline="0" dirty="0" smtClean="0"/>
              <a:t>. </a:t>
            </a:r>
          </a:p>
        </p:txBody>
      </p:sp>
      <p:sp>
        <p:nvSpPr>
          <p:cNvPr id="4" name="Slide Number Placeholder 3"/>
          <p:cNvSpPr>
            <a:spLocks noGrp="1"/>
          </p:cNvSpPr>
          <p:nvPr>
            <p:ph type="sldNum" sz="quarter" idx="10"/>
          </p:nvPr>
        </p:nvSpPr>
        <p:spPr/>
        <p:txBody>
          <a:bodyPr/>
          <a:lstStyle/>
          <a:p>
            <a:fld id="{2061082B-3D7E-41B1-9A5D-30344361EE85}" type="slidenum">
              <a:rPr lang="en-US" smtClean="0"/>
              <a:t>4</a:t>
            </a:fld>
            <a:endParaRPr lang="en-US"/>
          </a:p>
        </p:txBody>
      </p:sp>
    </p:spTree>
    <p:extLst>
      <p:ext uri="{BB962C8B-B14F-4D97-AF65-F5344CB8AC3E}">
        <p14:creationId xmlns:p14="http://schemas.microsoft.com/office/powerpoint/2010/main" val="254437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smtClean="0"/>
              <a:t>The Scrum</a:t>
            </a:r>
            <a:r>
              <a:rPr lang="en-US" baseline="0" dirty="0" smtClean="0"/>
              <a:t> Master’s authority is in rules enforcement, not in timelines, scope control, or quality control. The Scrum Master leads from the back of the room. </a:t>
            </a:r>
            <a:endParaRPr lang="en-US" dirty="0" smtClean="0"/>
          </a:p>
          <a:p>
            <a:endParaRPr lang="en-US" dirty="0"/>
          </a:p>
          <a:p>
            <a:endParaRPr lang="en-US" dirty="0" smtClean="0"/>
          </a:p>
        </p:txBody>
      </p:sp>
      <p:sp>
        <p:nvSpPr>
          <p:cNvPr id="4" name="Slide Number Placeholder 3"/>
          <p:cNvSpPr>
            <a:spLocks noGrp="1"/>
          </p:cNvSpPr>
          <p:nvPr>
            <p:ph type="sldNum" sz="quarter" idx="10"/>
          </p:nvPr>
        </p:nvSpPr>
        <p:spPr/>
        <p:txBody>
          <a:bodyPr/>
          <a:lstStyle/>
          <a:p>
            <a:fld id="{2061082B-3D7E-41B1-9A5D-30344361EE85}" type="slidenum">
              <a:rPr lang="en-US" smtClean="0"/>
              <a:t>5</a:t>
            </a:fld>
            <a:endParaRPr lang="en-US"/>
          </a:p>
        </p:txBody>
      </p:sp>
    </p:spTree>
    <p:extLst>
      <p:ext uri="{BB962C8B-B14F-4D97-AF65-F5344CB8AC3E}">
        <p14:creationId xmlns:p14="http://schemas.microsoft.com/office/powerpoint/2010/main" val="226066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061082B-3D7E-41B1-9A5D-30344361EE85}" type="slidenum">
              <a:rPr lang="en-US" smtClean="0"/>
              <a:t>6</a:t>
            </a:fld>
            <a:endParaRPr lang="en-US"/>
          </a:p>
        </p:txBody>
      </p:sp>
    </p:spTree>
    <p:extLst>
      <p:ext uri="{BB962C8B-B14F-4D97-AF65-F5344CB8AC3E}">
        <p14:creationId xmlns:p14="http://schemas.microsoft.com/office/powerpoint/2010/main" val="308797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1082B-3D7E-41B1-9A5D-30344361EE85}" type="slidenum">
              <a:rPr lang="en-US" smtClean="0"/>
              <a:t>7</a:t>
            </a:fld>
            <a:endParaRPr lang="en-US"/>
          </a:p>
        </p:txBody>
      </p:sp>
    </p:spTree>
    <p:extLst>
      <p:ext uri="{BB962C8B-B14F-4D97-AF65-F5344CB8AC3E}">
        <p14:creationId xmlns:p14="http://schemas.microsoft.com/office/powerpoint/2010/main" val="1931220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a:t>
            </a:r>
            <a:r>
              <a:rPr lang="en-US" baseline="0" dirty="0" smtClean="0"/>
              <a:t>parency and honest are key to a successful team. </a:t>
            </a:r>
          </a:p>
          <a:p>
            <a:r>
              <a:rPr lang="en-US" baseline="0" dirty="0" smtClean="0"/>
              <a:t>A team must be given time to go through the stages of team formation:</a:t>
            </a:r>
          </a:p>
          <a:p>
            <a:r>
              <a:rPr lang="en-US" baseline="0" dirty="0" smtClean="0"/>
              <a:t>Forming – the team moves at a slow pace as they get to know each other. This stage often has confusion and uncertainty.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Storming – often has a good deal of conflict as folks hash out roles and accountability</a:t>
            </a:r>
          </a:p>
          <a:p>
            <a:r>
              <a:rPr lang="en-US" baseline="0" dirty="0" smtClean="0"/>
              <a:t>Norming – the team begins to hit their stride, communicate well, and build trust. Conflicts are negotiated constructively.</a:t>
            </a:r>
          </a:p>
          <a:p>
            <a:r>
              <a:rPr lang="en-US" baseline="0" dirty="0" smtClean="0"/>
              <a:t>Performing – the team has hit their stride and begin to deliver value, communicate efficiently, and collaborate as a habit.</a:t>
            </a:r>
            <a:endParaRPr lang="en-US" dirty="0" smtClean="0"/>
          </a:p>
          <a:p>
            <a:r>
              <a:rPr lang="en-US" dirty="0" smtClean="0"/>
              <a:t>Transforming/Adjourning</a:t>
            </a:r>
            <a:r>
              <a:rPr lang="en-US" baseline="0" dirty="0" smtClean="0"/>
              <a:t> – As an increment is closed, or a project comes to an end, the team composition may be adjusted. This will put the team back into the forming stage and the cycle begins again. </a:t>
            </a:r>
            <a:endParaRPr lang="en-US" dirty="0"/>
          </a:p>
        </p:txBody>
      </p:sp>
      <p:sp>
        <p:nvSpPr>
          <p:cNvPr id="4" name="Slide Number Placeholder 3"/>
          <p:cNvSpPr>
            <a:spLocks noGrp="1"/>
          </p:cNvSpPr>
          <p:nvPr>
            <p:ph type="sldNum" sz="quarter" idx="10"/>
          </p:nvPr>
        </p:nvSpPr>
        <p:spPr/>
        <p:txBody>
          <a:bodyPr/>
          <a:lstStyle/>
          <a:p>
            <a:fld id="{2061082B-3D7E-41B1-9A5D-30344361EE85}" type="slidenum">
              <a:rPr lang="en-US" smtClean="0"/>
              <a:t>8</a:t>
            </a:fld>
            <a:endParaRPr lang="en-US"/>
          </a:p>
        </p:txBody>
      </p:sp>
    </p:spTree>
    <p:extLst>
      <p:ext uri="{BB962C8B-B14F-4D97-AF65-F5344CB8AC3E}">
        <p14:creationId xmlns:p14="http://schemas.microsoft.com/office/powerpoint/2010/main" val="1472160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1082B-3D7E-41B1-9A5D-30344361EE85}" type="slidenum">
              <a:rPr lang="en-US" smtClean="0"/>
              <a:t>9</a:t>
            </a:fld>
            <a:endParaRPr lang="en-US"/>
          </a:p>
        </p:txBody>
      </p:sp>
    </p:spTree>
    <p:extLst>
      <p:ext uri="{BB962C8B-B14F-4D97-AF65-F5344CB8AC3E}">
        <p14:creationId xmlns:p14="http://schemas.microsoft.com/office/powerpoint/2010/main" val="12654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1082B-3D7E-41B1-9A5D-30344361EE85}" type="slidenum">
              <a:rPr lang="en-US" smtClean="0"/>
              <a:t>10</a:t>
            </a:fld>
            <a:endParaRPr lang="en-US"/>
          </a:p>
        </p:txBody>
      </p:sp>
    </p:spTree>
    <p:extLst>
      <p:ext uri="{BB962C8B-B14F-4D97-AF65-F5344CB8AC3E}">
        <p14:creationId xmlns:p14="http://schemas.microsoft.com/office/powerpoint/2010/main" val="21753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8A225-9BC7-43D5-BE6D-BD0CB3F944D5}"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cxnSp>
        <p:nvCxnSpPr>
          <p:cNvPr id="8" name="Straight Connector 7"/>
          <p:cNvCxnSpPr/>
          <p:nvPr/>
        </p:nvCxnSpPr>
        <p:spPr>
          <a:xfrm>
            <a:off x="1524000" y="3519742"/>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47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08760" y="365125"/>
            <a:ext cx="9845040" cy="1325563"/>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8A225-9BC7-43D5-BE6D-BD0CB3F944D5}"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80123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7048" y="365125"/>
            <a:ext cx="7045452"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8A225-9BC7-43D5-BE6D-BD0CB3F944D5}"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80196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7904" y="365125"/>
            <a:ext cx="9835896" cy="1325563"/>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2020823"/>
            <a:ext cx="10515600" cy="41561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38A225-9BC7-43D5-BE6D-BD0CB3F944D5}"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00345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38A225-9BC7-43D5-BE6D-BD0CB3F944D5}" type="datetimeFigureOut">
              <a:rPr lang="en-US" smtClean="0"/>
              <a:t>12/23/2017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60660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08760" y="365125"/>
            <a:ext cx="9845040" cy="132556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38A225-9BC7-43D5-BE6D-BD0CB3F944D5}" type="datetimeFigureOut">
              <a:rPr lang="en-US" smtClean="0"/>
              <a:t>12/23/2017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408114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8760" y="365125"/>
            <a:ext cx="9846628"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38A225-9BC7-43D5-BE6D-BD0CB3F944D5}" type="datetimeFigureOut">
              <a:rPr lang="en-US" smtClean="0"/>
              <a:t>12/23/2017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132205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7904" y="365125"/>
            <a:ext cx="9835896"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538A225-9BC7-43D5-BE6D-BD0CB3F944D5}" type="datetimeFigureOut">
              <a:rPr lang="en-US" smtClean="0"/>
              <a:t>12/23/2017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244757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8A225-9BC7-43D5-BE6D-BD0CB3F944D5}" type="datetimeFigureOut">
              <a:rPr lang="en-US" smtClean="0"/>
              <a:t>12/23/2017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118466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8760" y="457200"/>
            <a:ext cx="3263265"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8A225-9BC7-43D5-BE6D-BD0CB3F944D5}" type="datetimeFigureOut">
              <a:rPr lang="en-US" smtClean="0"/>
              <a:t>12/23/2017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191885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7904" y="457200"/>
            <a:ext cx="3254121"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8A225-9BC7-43D5-BE6D-BD0CB3F944D5}" type="datetimeFigureOut">
              <a:rPr lang="en-US" smtClean="0"/>
              <a:t>12/23/2017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F60C8-4A8C-4372-BDCC-C1A3A2070C55}" type="slidenum">
              <a:rPr lang="en-US" smtClean="0"/>
              <a:t>‹#›</a:t>
            </a:fld>
            <a:endParaRPr lang="en-US"/>
          </a:p>
        </p:txBody>
      </p:sp>
    </p:spTree>
    <p:extLst>
      <p:ext uri="{BB962C8B-B14F-4D97-AF65-F5344CB8AC3E}">
        <p14:creationId xmlns:p14="http://schemas.microsoft.com/office/powerpoint/2010/main" val="34614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7048" y="365125"/>
            <a:ext cx="982675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8A225-9BC7-43D5-BE6D-BD0CB3F944D5}" type="datetimeFigureOut">
              <a:rPr lang="en-US" smtClean="0"/>
              <a:t>12/23/2017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F60C8-4A8C-4372-BDCC-C1A3A2070C55}" type="slidenum">
              <a:rPr lang="en-US" smtClean="0"/>
              <a:t>‹#›</a:t>
            </a:fld>
            <a:endParaRPr lang="en-US"/>
          </a:p>
        </p:txBody>
      </p:sp>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1238" y="593725"/>
            <a:ext cx="765810" cy="765810"/>
          </a:xfrm>
          <a:prstGeom prst="rect">
            <a:avLst/>
          </a:prstGeom>
        </p:spPr>
      </p:pic>
    </p:spTree>
    <p:extLst>
      <p:ext uri="{BB962C8B-B14F-4D97-AF65-F5344CB8AC3E}">
        <p14:creationId xmlns:p14="http://schemas.microsoft.com/office/powerpoint/2010/main" val="3793801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Foundations with Scrum</a:t>
            </a:r>
            <a:endParaRPr lang="en-US" dirty="0"/>
          </a:p>
        </p:txBody>
      </p:sp>
      <p:sp>
        <p:nvSpPr>
          <p:cNvPr id="3" name="Subtitle 2"/>
          <p:cNvSpPr>
            <a:spLocks noGrp="1"/>
          </p:cNvSpPr>
          <p:nvPr>
            <p:ph type="subTitle" idx="1"/>
          </p:nvPr>
        </p:nvSpPr>
        <p:spPr/>
        <p:txBody>
          <a:bodyPr/>
          <a:lstStyle/>
          <a:p>
            <a:r>
              <a:rPr lang="en-US" dirty="0" smtClean="0"/>
              <a:t>Session 2: Scrum Roles Part 1</a:t>
            </a:r>
            <a:endParaRPr lang="en-US" dirty="0"/>
          </a:p>
        </p:txBody>
      </p:sp>
    </p:spTree>
    <p:extLst>
      <p:ext uri="{BB962C8B-B14F-4D97-AF65-F5344CB8AC3E}">
        <p14:creationId xmlns:p14="http://schemas.microsoft.com/office/powerpoint/2010/main" val="2244817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1:50 PM - </a:t>
            </a:r>
            <a:r>
              <a:rPr lang="en-US" dirty="0" smtClean="0"/>
              <a:t>Retrospective</a:t>
            </a:r>
            <a:endParaRPr lang="en-US" dirty="0"/>
          </a:p>
        </p:txBody>
      </p:sp>
      <p:sp>
        <p:nvSpPr>
          <p:cNvPr id="3" name="Content Placeholder 2"/>
          <p:cNvSpPr>
            <a:spLocks noGrp="1"/>
          </p:cNvSpPr>
          <p:nvPr>
            <p:ph idx="1"/>
          </p:nvPr>
        </p:nvSpPr>
        <p:spPr/>
        <p:txBody>
          <a:bodyPr>
            <a:normAutofit/>
          </a:bodyPr>
          <a:lstStyle/>
          <a:p>
            <a:r>
              <a:rPr lang="en-US" b="1" dirty="0"/>
              <a:t>How does the burn down look?</a:t>
            </a:r>
          </a:p>
          <a:p>
            <a:endParaRPr lang="en-US" b="1" dirty="0"/>
          </a:p>
          <a:p>
            <a:r>
              <a:rPr lang="en-US" b="1" dirty="0" smtClean="0"/>
              <a:t>4 Quadrants </a:t>
            </a:r>
            <a:r>
              <a:rPr lang="en-US" b="1" dirty="0"/>
              <a:t>Exercise: </a:t>
            </a:r>
          </a:p>
          <a:p>
            <a:pPr lvl="1"/>
            <a:r>
              <a:rPr lang="en-US" dirty="0"/>
              <a:t>On a sticky note write (1 item per sticky):</a:t>
            </a:r>
          </a:p>
          <a:p>
            <a:pPr lvl="1"/>
            <a:r>
              <a:rPr lang="en-US" dirty="0"/>
              <a:t>What went well or not well; suggestions and </a:t>
            </a:r>
            <a:r>
              <a:rPr lang="en-US" dirty="0" smtClean="0"/>
              <a:t>shout-outs</a:t>
            </a:r>
            <a:endParaRPr lang="en-US" dirty="0"/>
          </a:p>
          <a:p>
            <a:pPr lvl="1"/>
            <a:r>
              <a:rPr lang="en-US" dirty="0"/>
              <a:t>Place on the appropriate quadrant. </a:t>
            </a:r>
          </a:p>
        </p:txBody>
      </p:sp>
    </p:spTree>
    <p:extLst>
      <p:ext uri="{BB962C8B-B14F-4D97-AF65-F5344CB8AC3E}">
        <p14:creationId xmlns:p14="http://schemas.microsoft.com/office/powerpoint/2010/main" val="349084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t>Manifesto for Agile Software Development </a:t>
            </a:r>
            <a:endParaRPr lang="en-US" dirty="0"/>
          </a:p>
        </p:txBody>
      </p:sp>
      <p:sp>
        <p:nvSpPr>
          <p:cNvPr id="3" name="Content Placeholder 2"/>
          <p:cNvSpPr>
            <a:spLocks noGrp="1"/>
          </p:cNvSpPr>
          <p:nvPr>
            <p:ph idx="1"/>
          </p:nvPr>
        </p:nvSpPr>
        <p:spPr/>
        <p:txBody>
          <a:bodyPr>
            <a:noAutofit/>
          </a:bodyPr>
          <a:lstStyle/>
          <a:p>
            <a:pPr marL="0" indent="0" algn="ctr">
              <a:buNone/>
            </a:pPr>
            <a:r>
              <a:rPr lang="en-US" dirty="0" smtClean="0"/>
              <a:t>We </a:t>
            </a:r>
            <a:r>
              <a:rPr lang="en-US" dirty="0"/>
              <a:t>are uncovering better ways of developing</a:t>
            </a:r>
            <a:br>
              <a:rPr lang="en-US" dirty="0"/>
            </a:br>
            <a:r>
              <a:rPr lang="en-US" dirty="0"/>
              <a:t>software by doing it and helping others do it.</a:t>
            </a:r>
          </a:p>
          <a:p>
            <a:pPr marL="0" indent="0" algn="ctr">
              <a:buNone/>
            </a:pPr>
            <a:r>
              <a:rPr lang="en-US" dirty="0"/>
              <a:t>Through this work we have come to value</a:t>
            </a:r>
            <a:r>
              <a:rPr lang="en-US" dirty="0" smtClean="0"/>
              <a:t>:</a:t>
            </a:r>
            <a:endParaRPr lang="en-US" dirty="0"/>
          </a:p>
          <a:p>
            <a:pPr marL="0" indent="0" algn="ctr">
              <a:buNone/>
            </a:pPr>
            <a:r>
              <a:rPr lang="en-US" sz="3200" b="1" dirty="0"/>
              <a:t>Individuals and interactions </a:t>
            </a:r>
            <a:r>
              <a:rPr lang="en-US" sz="3200" dirty="0"/>
              <a:t>over processes and tools</a:t>
            </a:r>
            <a:br>
              <a:rPr lang="en-US" sz="3200" dirty="0"/>
            </a:br>
            <a:r>
              <a:rPr lang="en-US" sz="3200" b="1" dirty="0"/>
              <a:t>Working software</a:t>
            </a:r>
            <a:r>
              <a:rPr lang="en-US" sz="3200" dirty="0"/>
              <a:t> over comprehensive documentation</a:t>
            </a:r>
            <a:br>
              <a:rPr lang="en-US" sz="3200" dirty="0"/>
            </a:br>
            <a:r>
              <a:rPr lang="en-US" sz="3200" b="1" dirty="0"/>
              <a:t>Customer collaboration </a:t>
            </a:r>
            <a:r>
              <a:rPr lang="en-US" sz="3200" dirty="0"/>
              <a:t>over contract negotiation</a:t>
            </a:r>
            <a:br>
              <a:rPr lang="en-US" sz="3200" dirty="0"/>
            </a:br>
            <a:r>
              <a:rPr lang="en-US" sz="3200" b="1" dirty="0"/>
              <a:t>Responding to change </a:t>
            </a:r>
            <a:r>
              <a:rPr lang="en-US" sz="3200" dirty="0"/>
              <a:t>over following a </a:t>
            </a:r>
            <a:r>
              <a:rPr lang="en-US" sz="3200" dirty="0" smtClean="0"/>
              <a:t>plan</a:t>
            </a:r>
            <a:endParaRPr lang="en-US" dirty="0"/>
          </a:p>
          <a:p>
            <a:pPr marL="0" indent="0" algn="ctr">
              <a:buNone/>
            </a:pPr>
            <a:r>
              <a:rPr lang="en-US" dirty="0"/>
              <a:t>That is, while there is value in the items on</a:t>
            </a:r>
            <a:br>
              <a:rPr lang="en-US" dirty="0"/>
            </a:br>
            <a:r>
              <a:rPr lang="en-US" dirty="0"/>
              <a:t>the right, we value the items on the left more.</a:t>
            </a:r>
            <a:r>
              <a:rPr lang="en-US" sz="2000" dirty="0"/>
              <a:t/>
            </a:r>
            <a:br>
              <a:rPr lang="en-US" sz="2000" dirty="0"/>
            </a:br>
            <a:endParaRPr lang="en-US" sz="2000" dirty="0"/>
          </a:p>
        </p:txBody>
      </p:sp>
    </p:spTree>
    <p:extLst>
      <p:ext uri="{BB962C8B-B14F-4D97-AF65-F5344CB8AC3E}">
        <p14:creationId xmlns:p14="http://schemas.microsoft.com/office/powerpoint/2010/main" val="314736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How Scrum </a:t>
            </a:r>
            <a:r>
              <a:rPr lang="en-US" dirty="0" smtClean="0"/>
              <a:t>Works</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7944" y="1426035"/>
            <a:ext cx="10764883" cy="4983099"/>
          </a:xfrm>
          <a:prstGeom prst="rect">
            <a:avLst/>
          </a:prstGeom>
        </p:spPr>
      </p:pic>
    </p:spTree>
    <p:extLst>
      <p:ext uri="{BB962C8B-B14F-4D97-AF65-F5344CB8AC3E}">
        <p14:creationId xmlns:p14="http://schemas.microsoft.com/office/powerpoint/2010/main" val="3171999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Roles: </a:t>
            </a:r>
            <a:r>
              <a:rPr lang="en-US" dirty="0"/>
              <a:t>The Three </a:t>
            </a:r>
            <a:r>
              <a:rPr lang="en-US" dirty="0" smtClean="0"/>
              <a:t>Roles</a:t>
            </a:r>
            <a:endParaRPr lang="en-US" dirty="0"/>
          </a:p>
        </p:txBody>
      </p:sp>
      <p:sp>
        <p:nvSpPr>
          <p:cNvPr id="3" name="Content Placeholder 2"/>
          <p:cNvSpPr>
            <a:spLocks noGrp="1"/>
          </p:cNvSpPr>
          <p:nvPr>
            <p:ph idx="1"/>
          </p:nvPr>
        </p:nvSpPr>
        <p:spPr/>
        <p:txBody>
          <a:bodyPr>
            <a:normAutofit fontScale="70000" lnSpcReduction="20000"/>
          </a:bodyPr>
          <a:lstStyle/>
          <a:p>
            <a:r>
              <a:rPr lang="en-US" sz="4000" b="1" dirty="0" smtClean="0"/>
              <a:t>Scrum </a:t>
            </a:r>
            <a:r>
              <a:rPr lang="en-US" sz="4000" b="1" dirty="0"/>
              <a:t>Master: The Guide</a:t>
            </a:r>
          </a:p>
          <a:p>
            <a:pPr marL="342900" indent="-342900"/>
            <a:r>
              <a:rPr lang="en-US" dirty="0">
                <a:solidFill>
                  <a:srgbClr val="333333"/>
                </a:solidFill>
              </a:rPr>
              <a:t>Knows Scrum and how to make it work. </a:t>
            </a:r>
          </a:p>
          <a:p>
            <a:pPr marL="342900" indent="-342900"/>
            <a:r>
              <a:rPr lang="en-US" dirty="0">
                <a:solidFill>
                  <a:srgbClr val="333333"/>
                </a:solidFill>
              </a:rPr>
              <a:t>Guides the team and enforces the rules. </a:t>
            </a:r>
          </a:p>
          <a:p>
            <a:r>
              <a:rPr lang="en-US" sz="4000" b="1" dirty="0"/>
              <a:t>Product </a:t>
            </a:r>
            <a:r>
              <a:rPr lang="en-US" sz="4000" b="1" dirty="0" smtClean="0"/>
              <a:t>Owner: The User Advocate</a:t>
            </a:r>
            <a:endParaRPr lang="en-US" sz="4000" b="1" dirty="0"/>
          </a:p>
          <a:p>
            <a:pPr marL="342900" indent="-342900"/>
            <a:r>
              <a:rPr lang="en-US" dirty="0">
                <a:solidFill>
                  <a:srgbClr val="333333"/>
                </a:solidFill>
              </a:rPr>
              <a:t>Knows what the product should do and it’s value.</a:t>
            </a:r>
          </a:p>
          <a:p>
            <a:pPr marL="342900" indent="-342900"/>
            <a:r>
              <a:rPr lang="en-US" dirty="0">
                <a:solidFill>
                  <a:srgbClr val="333333"/>
                </a:solidFill>
              </a:rPr>
              <a:t>Sets the priorities.</a:t>
            </a:r>
          </a:p>
          <a:p>
            <a:pPr marL="342900" indent="-342900"/>
            <a:r>
              <a:rPr lang="en-US" dirty="0">
                <a:solidFill>
                  <a:srgbClr val="333333"/>
                </a:solidFill>
              </a:rPr>
              <a:t>Has the political will and influence to enforce priorities inside and outside of the Scrum Team. </a:t>
            </a:r>
          </a:p>
          <a:p>
            <a:r>
              <a:rPr lang="en-US" sz="4000" b="1" dirty="0"/>
              <a:t>The </a:t>
            </a:r>
            <a:r>
              <a:rPr lang="en-US" sz="4000" b="1" dirty="0" smtClean="0"/>
              <a:t>Team: Value Delivery</a:t>
            </a:r>
            <a:endParaRPr lang="en-US" sz="4000" b="1" dirty="0"/>
          </a:p>
          <a:p>
            <a:pPr marL="342900" indent="-342900"/>
            <a:r>
              <a:rPr lang="en-US" dirty="0">
                <a:solidFill>
                  <a:srgbClr val="333333"/>
                </a:solidFill>
              </a:rPr>
              <a:t>Has all the skills and expertise to build, test, and deliver the product.</a:t>
            </a:r>
          </a:p>
          <a:p>
            <a:pPr marL="342900" indent="-342900"/>
            <a:r>
              <a:rPr lang="en-US" dirty="0">
                <a:solidFill>
                  <a:srgbClr val="333333"/>
                </a:solidFill>
              </a:rPr>
              <a:t>Each member takes personal responsibility for the goals of the team as a whole. </a:t>
            </a:r>
          </a:p>
          <a:p>
            <a:pPr marL="342900" indent="-342900"/>
            <a:r>
              <a:rPr lang="en-US" dirty="0">
                <a:solidFill>
                  <a:srgbClr val="333333"/>
                </a:solidFill>
              </a:rPr>
              <a:t>Multidisciplinary.</a:t>
            </a:r>
          </a:p>
          <a:p>
            <a:endParaRPr lang="en-US" dirty="0" smtClean="0"/>
          </a:p>
        </p:txBody>
      </p:sp>
    </p:spTree>
    <p:extLst>
      <p:ext uri="{BB962C8B-B14F-4D97-AF65-F5344CB8AC3E}">
        <p14:creationId xmlns:p14="http://schemas.microsoft.com/office/powerpoint/2010/main" val="425042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 Authority: Who’s in charge</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3200" b="1" dirty="0"/>
              <a:t>Scrum Master</a:t>
            </a:r>
          </a:p>
          <a:p>
            <a:r>
              <a:rPr lang="en-US" dirty="0"/>
              <a:t>The Scrum Expert – referee, coach, boundary enforcer. Not the date setter or the progress driver. </a:t>
            </a:r>
          </a:p>
          <a:p>
            <a:endParaRPr lang="en-US" sz="3200" b="1" dirty="0"/>
          </a:p>
          <a:p>
            <a:pPr marL="0" indent="0">
              <a:buNone/>
            </a:pPr>
            <a:r>
              <a:rPr lang="en-US" sz="3200" b="1" dirty="0"/>
              <a:t>Product Owner</a:t>
            </a:r>
          </a:p>
          <a:p>
            <a:r>
              <a:rPr lang="en-US" dirty="0"/>
              <a:t>Owns what the product will do, and the priority of functionality. Has final say over the release schedule, but cannot override or ignore the Team’s estimates</a:t>
            </a:r>
            <a:r>
              <a:rPr lang="en-US" sz="3200" dirty="0"/>
              <a:t>.</a:t>
            </a:r>
            <a:endParaRPr lang="en-US" sz="3200" b="1" dirty="0"/>
          </a:p>
          <a:p>
            <a:endParaRPr lang="en-US" sz="3200" b="1" dirty="0"/>
          </a:p>
          <a:p>
            <a:pPr marL="0" indent="0">
              <a:buNone/>
            </a:pPr>
            <a:r>
              <a:rPr lang="en-US" sz="3200" b="1" dirty="0"/>
              <a:t>Team</a:t>
            </a:r>
          </a:p>
          <a:p>
            <a:r>
              <a:rPr lang="en-US" dirty="0"/>
              <a:t>Decides how the product will be built, shipped, and tested. The team has the final say on the how. </a:t>
            </a:r>
          </a:p>
          <a:p>
            <a:endParaRPr lang="en-US" dirty="0" smtClean="0"/>
          </a:p>
        </p:txBody>
      </p:sp>
    </p:spTree>
    <p:extLst>
      <p:ext uri="{BB962C8B-B14F-4D97-AF65-F5344CB8AC3E}">
        <p14:creationId xmlns:p14="http://schemas.microsoft.com/office/powerpoint/2010/main" val="347186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Product Owner is One </a:t>
            </a:r>
            <a:r>
              <a:rPr lang="en-US" dirty="0" smtClean="0"/>
              <a:t>Person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Although the Product Owner can delegate just about all of the administration of the backlog to the Team, the Product Owner is accountable for the backlog. If more than one person is accountable, then no one is. </a:t>
            </a:r>
          </a:p>
          <a:p>
            <a:endParaRPr lang="en-US" dirty="0"/>
          </a:p>
          <a:p>
            <a:r>
              <a:rPr lang="en-US" dirty="0"/>
              <a:t>Multiple Product Owners introduces confusion and can result in wasted team effort. </a:t>
            </a:r>
          </a:p>
          <a:p>
            <a:endParaRPr lang="en-US" dirty="0"/>
          </a:p>
          <a:p>
            <a:r>
              <a:rPr lang="en-US" dirty="0"/>
              <a:t>A team member can administer the backlog and facilitate backlog grooming, but they cannot set priorities without the Product Owner’s approval. </a:t>
            </a:r>
          </a:p>
        </p:txBody>
      </p:sp>
    </p:spTree>
    <p:extLst>
      <p:ext uri="{BB962C8B-B14F-4D97-AF65-F5344CB8AC3E}">
        <p14:creationId xmlns:p14="http://schemas.microsoft.com/office/powerpoint/2010/main" val="380443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a:t>Balance of Power</a:t>
            </a:r>
          </a:p>
        </p:txBody>
      </p:sp>
      <p:sp>
        <p:nvSpPr>
          <p:cNvPr id="3" name="Content Placeholder 2"/>
          <p:cNvSpPr>
            <a:spLocks noGrp="1"/>
          </p:cNvSpPr>
          <p:nvPr>
            <p:ph idx="1"/>
          </p:nvPr>
        </p:nvSpPr>
        <p:spPr/>
        <p:txBody>
          <a:bodyPr>
            <a:normAutofit fontScale="92500" lnSpcReduction="20000"/>
          </a:bodyPr>
          <a:lstStyle/>
          <a:p>
            <a:r>
              <a:rPr lang="en-US" dirty="0"/>
              <a:t>The Development Team is accountable for the creation, deployment, and quality of the product.</a:t>
            </a:r>
          </a:p>
          <a:p>
            <a:endParaRPr lang="en-US" dirty="0"/>
          </a:p>
          <a:p>
            <a:r>
              <a:rPr lang="en-US" dirty="0"/>
              <a:t>They are giving the authority needed to ensure they can take the necessary steps to deliver that for which they are accountable.</a:t>
            </a:r>
          </a:p>
          <a:p>
            <a:endParaRPr lang="en-US" dirty="0"/>
          </a:p>
          <a:p>
            <a:r>
              <a:rPr lang="en-US" dirty="0"/>
              <a:t>Without control over the Sprint Backlog, the team can be held accountable for delivering against their own recommendations and estimates. </a:t>
            </a:r>
          </a:p>
          <a:p>
            <a:endParaRPr lang="en-US" dirty="0"/>
          </a:p>
          <a:p>
            <a:r>
              <a:rPr lang="en-US" dirty="0"/>
              <a:t>Without control over the technical design, test design, and implementation details, the team cannot ensure quality. </a:t>
            </a:r>
          </a:p>
          <a:p>
            <a:endParaRPr lang="en-US" dirty="0"/>
          </a:p>
          <a:p>
            <a:endParaRPr lang="en-US" dirty="0"/>
          </a:p>
          <a:p>
            <a:endParaRPr lang="en-US" dirty="0"/>
          </a:p>
        </p:txBody>
      </p:sp>
    </p:spTree>
    <p:extLst>
      <p:ext uri="{BB962C8B-B14F-4D97-AF65-F5344CB8AC3E}">
        <p14:creationId xmlns:p14="http://schemas.microsoft.com/office/powerpoint/2010/main" val="364834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Makes Teams </a:t>
            </a:r>
            <a:r>
              <a:rPr lang="en-US" dirty="0" smtClean="0"/>
              <a:t>Work</a:t>
            </a:r>
            <a:endParaRPr lang="en-US" dirty="0"/>
          </a:p>
        </p:txBody>
      </p:sp>
      <p:sp>
        <p:nvSpPr>
          <p:cNvPr id="3" name="Content Placeholder 2"/>
          <p:cNvSpPr>
            <a:spLocks noGrp="1"/>
          </p:cNvSpPr>
          <p:nvPr>
            <p:ph idx="1"/>
          </p:nvPr>
        </p:nvSpPr>
        <p:spPr/>
        <p:txBody>
          <a:bodyPr/>
          <a:lstStyle/>
          <a:p>
            <a:pPr marL="285750" indent="-285750"/>
            <a:r>
              <a:rPr lang="en-US" dirty="0"/>
              <a:t>Trust</a:t>
            </a:r>
          </a:p>
          <a:p>
            <a:pPr marL="285750" indent="-285750"/>
            <a:r>
              <a:rPr lang="en-US" dirty="0"/>
              <a:t>Proximity</a:t>
            </a:r>
          </a:p>
          <a:p>
            <a:pPr marL="285750" indent="-285750"/>
            <a:r>
              <a:rPr lang="en-US" dirty="0"/>
              <a:t>Patience</a:t>
            </a:r>
          </a:p>
          <a:p>
            <a:pPr marL="285750" indent="-285750"/>
            <a:r>
              <a:rPr lang="en-US" dirty="0"/>
              <a:t>Personal Responsibility</a:t>
            </a:r>
          </a:p>
          <a:p>
            <a:pPr marL="285750" indent="-285750"/>
            <a:r>
              <a:rPr lang="en-US" dirty="0"/>
              <a:t>Team </a:t>
            </a:r>
            <a:r>
              <a:rPr lang="en-US" dirty="0" smtClean="0"/>
              <a:t>Thinking</a:t>
            </a:r>
            <a:endParaRPr lang="en-US" dirty="0"/>
          </a:p>
        </p:txBody>
      </p:sp>
    </p:spTree>
    <p:extLst>
      <p:ext uri="{BB962C8B-B14F-4D97-AF65-F5344CB8AC3E}">
        <p14:creationId xmlns:p14="http://schemas.microsoft.com/office/powerpoint/2010/main" val="375054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Roles Mapping: Group Activity</a:t>
            </a:r>
            <a:br>
              <a:rPr lang="en-US" dirty="0"/>
            </a:br>
            <a:endParaRPr lang="en-US" dirty="0"/>
          </a:p>
        </p:txBody>
      </p:sp>
      <p:sp>
        <p:nvSpPr>
          <p:cNvPr id="3" name="Content Placeholder 2"/>
          <p:cNvSpPr>
            <a:spLocks noGrp="1"/>
          </p:cNvSpPr>
          <p:nvPr>
            <p:ph idx="1"/>
          </p:nvPr>
        </p:nvSpPr>
        <p:spPr/>
        <p:txBody>
          <a:bodyPr>
            <a:normAutofit/>
          </a:bodyPr>
          <a:lstStyle/>
          <a:p>
            <a:r>
              <a:rPr lang="en-US" dirty="0"/>
              <a:t>On a sticky note, write down a responsibility or contribution you make to project delivery.</a:t>
            </a:r>
          </a:p>
          <a:p>
            <a:r>
              <a:rPr lang="en-US" dirty="0">
                <a:solidFill>
                  <a:srgbClr val="333333"/>
                </a:solidFill>
              </a:rPr>
              <a:t>E.g. Write code, execute test plan, document requirements, track progress, etc.</a:t>
            </a:r>
          </a:p>
          <a:p>
            <a:r>
              <a:rPr lang="en-US" dirty="0"/>
              <a:t>(you can make more than one sticky if you like</a:t>
            </a:r>
            <a:r>
              <a:rPr lang="en-US" dirty="0" smtClean="0"/>
              <a:t>)</a:t>
            </a:r>
            <a:endParaRPr lang="en-US" dirty="0">
              <a:solidFill>
                <a:srgbClr val="333333"/>
              </a:solidFill>
            </a:endParaRPr>
          </a:p>
          <a:p>
            <a:r>
              <a:rPr lang="en-US" dirty="0">
                <a:solidFill>
                  <a:srgbClr val="333333"/>
                </a:solidFill>
              </a:rPr>
              <a:t>Place that sticky note below the role you think is responsible for that contribution on a Scrum Team. </a:t>
            </a:r>
          </a:p>
          <a:p>
            <a:r>
              <a:rPr lang="en-US" dirty="0">
                <a:solidFill>
                  <a:srgbClr val="333333"/>
                </a:solidFill>
              </a:rPr>
              <a:t>Let’s talk about it. </a:t>
            </a:r>
            <a:endParaRPr lang="en-US" sz="1800" dirty="0">
              <a:solidFill>
                <a:srgbClr val="333333"/>
              </a:solidFill>
            </a:endParaRPr>
          </a:p>
          <a:p>
            <a:endParaRPr lang="en-US" dirty="0" smtClean="0"/>
          </a:p>
        </p:txBody>
      </p:sp>
    </p:spTree>
    <p:extLst>
      <p:ext uri="{BB962C8B-B14F-4D97-AF65-F5344CB8AC3E}">
        <p14:creationId xmlns:p14="http://schemas.microsoft.com/office/powerpoint/2010/main" val="179146296"/>
      </p:ext>
    </p:extLst>
  </p:cSld>
  <p:clrMapOvr>
    <a:masterClrMapping/>
  </p:clrMapOvr>
</p:sld>
</file>

<file path=ppt/theme/theme1.xml><?xml version="1.0" encoding="utf-8"?>
<a:theme xmlns:a="http://schemas.openxmlformats.org/drawingml/2006/main" name="Theme-KofC-l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KofC-light" id="{F025C0A4-6732-4924-BDC8-BC2B5917A4C9}" vid="{DA610883-CA49-4F76-8F4E-86F3CDD547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Theme-KofC-light</Template>
  <TotalTime>40</TotalTime>
  <Words>988</Words>
  <Application>Microsoft Office PowerPoint</Application>
  <PresentationFormat>Widescreen</PresentationFormat>
  <Paragraphs>95</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Theme-KofC-light</vt:lpstr>
      <vt:lpstr>Agile Foundations with Scrum</vt:lpstr>
      <vt:lpstr>Manifesto for Agile Software Development </vt:lpstr>
      <vt:lpstr>How Scrum Works</vt:lpstr>
      <vt:lpstr> Roles: The Three Roles</vt:lpstr>
      <vt:lpstr>Role Authority: Who’s in charge?</vt:lpstr>
      <vt:lpstr>Product Owner is One Person</vt:lpstr>
      <vt:lpstr>The Balance of Power</vt:lpstr>
      <vt:lpstr>What Makes Teams Work</vt:lpstr>
      <vt:lpstr> Roles Mapping: Group Activity </vt:lpstr>
      <vt:lpstr>1:50 PM - Retrospective</vt:lpstr>
    </vt:vector>
  </TitlesOfParts>
  <Company>Knights of Columbus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Hall</dc:creator>
  <cp:lastModifiedBy>Emily Hall</cp:lastModifiedBy>
  <cp:revision>6</cp:revision>
  <dcterms:created xsi:type="dcterms:W3CDTF">2017-12-19T19:03:52Z</dcterms:created>
  <dcterms:modified xsi:type="dcterms:W3CDTF">2017-12-23T16:03:02Z</dcterms:modified>
</cp:coreProperties>
</file>