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3" r:id="rId7"/>
    <p:sldId id="257" r:id="rId8"/>
    <p:sldId id="258" r:id="rId9"/>
    <p:sldId id="259" r:id="rId10"/>
    <p:sldId id="260" r:id="rId11"/>
    <p:sldId id="264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2B4A-2820-4FBC-B2F9-61B95D75964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BA86-C118-431D-A43D-9829600C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 Learning Objective Cards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Increment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Participants will understand:</a:t>
            </a:r>
            <a:r>
              <a:rPr lang="en-US" sz="4800" dirty="0"/>
              <a:t> </a:t>
            </a:r>
            <a:endParaRPr lang="en-US" sz="4800" dirty="0" smtClean="0"/>
          </a:p>
          <a:p>
            <a:r>
              <a:rPr lang="en-US" sz="4800" dirty="0" smtClean="0"/>
              <a:t>The Scrum Master is a facilitator.</a:t>
            </a:r>
            <a:endParaRPr lang="en-US" sz="4800" dirty="0"/>
          </a:p>
          <a:p>
            <a:r>
              <a:rPr lang="en-US" sz="4800" dirty="0"/>
              <a:t>The diversity of skills and responsibilities </a:t>
            </a:r>
            <a:r>
              <a:rPr lang="en-US" sz="4800" dirty="0" smtClean="0"/>
              <a:t>of the Product Owner.</a:t>
            </a:r>
            <a:endParaRPr lang="en-US" sz="4800" dirty="0"/>
          </a:p>
          <a:p>
            <a:r>
              <a:rPr lang="en-US" sz="4800" dirty="0"/>
              <a:t>That the Product Owner </a:t>
            </a:r>
            <a:r>
              <a:rPr lang="en-US" sz="4800" dirty="0" smtClean="0"/>
              <a:t>can delegate a lot of their responsibilities to the Dev Team, but remains accountable. </a:t>
            </a:r>
            <a:endParaRPr lang="en-US" sz="4800" dirty="0"/>
          </a:p>
          <a:p>
            <a:pPr marL="0" indent="0">
              <a:buNone/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20428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81249" cy="2610988"/>
          </a:xfrm>
        </p:spPr>
        <p:txBody>
          <a:bodyPr>
            <a:noAutofit/>
          </a:bodyPr>
          <a:lstStyle/>
          <a:p>
            <a:r>
              <a:rPr lang="en-US" sz="8000" b="1" dirty="0"/>
              <a:t>The </a:t>
            </a:r>
            <a:r>
              <a:rPr lang="en-US" sz="8000" b="1" dirty="0" smtClean="0"/>
              <a:t>Scrum Master is a Referee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76113"/>
            <a:ext cx="10515600" cy="3200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Story: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As a </a:t>
            </a:r>
            <a:r>
              <a:rPr lang="en-US" sz="4000" dirty="0" smtClean="0"/>
              <a:t>learner</a:t>
            </a:r>
            <a:r>
              <a:rPr lang="en-US" sz="4000" dirty="0" smtClean="0"/>
              <a:t>, I understand that </a:t>
            </a:r>
            <a:r>
              <a:rPr lang="en-US" sz="4000" dirty="0" smtClean="0"/>
              <a:t>Scrum Master supports the rest of the Scrum team in their execution of scrum.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Acceptance:</a:t>
            </a:r>
          </a:p>
          <a:p>
            <a:pPr marL="0" indent="0">
              <a:buNone/>
            </a:pPr>
            <a:r>
              <a:rPr lang="en-US" sz="4000" dirty="0" smtClean="0"/>
              <a:t>I will know this is done when I can </a:t>
            </a:r>
            <a:r>
              <a:rPr lang="en-US" sz="4000" dirty="0" smtClean="0"/>
              <a:t>identify three methods the Scrum Master can employ to enforce the rules of scrum. 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07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00103" cy="256785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Responsibilities the Product Owner can Delegate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4864"/>
            <a:ext cx="10515600" cy="32439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Story: </a:t>
            </a:r>
          </a:p>
          <a:p>
            <a:pPr marL="0" indent="0">
              <a:buNone/>
            </a:pPr>
            <a:r>
              <a:rPr lang="en-US" sz="4000" dirty="0" smtClean="0"/>
              <a:t>As a learner, I understand the areas </a:t>
            </a:r>
            <a:r>
              <a:rPr lang="en-US" sz="4000" dirty="0" smtClean="0"/>
              <a:t>of responsibility that the Product </a:t>
            </a:r>
            <a:r>
              <a:rPr lang="en-US" sz="4000" dirty="0" smtClean="0"/>
              <a:t>Owner can delegate to the Development Team, but the </a:t>
            </a:r>
            <a:r>
              <a:rPr lang="en-US" sz="4000" dirty="0" smtClean="0"/>
              <a:t>authority and accountability cannot be delegated.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Acceptance:</a:t>
            </a:r>
            <a:endParaRPr lang="en-US" sz="4000" b="1" dirty="0"/>
          </a:p>
          <a:p>
            <a:pPr marL="0" indent="0">
              <a:buNone/>
            </a:pPr>
            <a:r>
              <a:rPr lang="en-US" sz="4000" dirty="0" smtClean="0"/>
              <a:t>I know this is done when I can describe </a:t>
            </a:r>
            <a:r>
              <a:rPr lang="en-US" sz="4000" dirty="0" smtClean="0"/>
              <a:t>how a Product Owner can be held accountable for the outcome of a delegated responsibility.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792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7836" cy="1325563"/>
          </a:xfrm>
        </p:spPr>
        <p:txBody>
          <a:bodyPr>
            <a:noAutofit/>
          </a:bodyPr>
          <a:lstStyle/>
          <a:p>
            <a:r>
              <a:rPr lang="en-US" sz="8000" b="1" dirty="0"/>
              <a:t>The Product Owner </a:t>
            </a:r>
            <a:r>
              <a:rPr lang="en-US" sz="8000" b="1" dirty="0" smtClean="0"/>
              <a:t>can be a BA</a:t>
            </a:r>
            <a:endParaRPr lang="en-US" sz="8000" b="1" dirty="0"/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5230"/>
            <a:ext cx="10071538" cy="4011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Story: </a:t>
            </a:r>
          </a:p>
          <a:p>
            <a:pPr marL="0" indent="0">
              <a:buNone/>
            </a:pPr>
            <a:r>
              <a:rPr lang="en-US" sz="3200" dirty="0" smtClean="0"/>
              <a:t>As a </a:t>
            </a:r>
            <a:r>
              <a:rPr lang="en-US" sz="3200" dirty="0" smtClean="0"/>
              <a:t>learner, </a:t>
            </a:r>
            <a:r>
              <a:rPr lang="en-US" sz="3200" dirty="0" smtClean="0"/>
              <a:t>I understand </a:t>
            </a:r>
            <a:r>
              <a:rPr lang="en-US" sz="3200" dirty="0" smtClean="0"/>
              <a:t>the business analysis responsibilities of a Product Owner and how an individual with business analysis skills can leverage those in a product ownership role.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 smtClean="0"/>
              <a:t>Acceptance:</a:t>
            </a:r>
          </a:p>
          <a:p>
            <a:pPr marL="0" indent="0">
              <a:buNone/>
            </a:pPr>
            <a:r>
              <a:rPr lang="en-US" sz="3200" dirty="0" smtClean="0"/>
              <a:t>I will know this is done when I can describe </a:t>
            </a:r>
            <a:r>
              <a:rPr lang="en-US" sz="3200" dirty="0" smtClean="0"/>
              <a:t>how the Product Owners responsibilities require BA skills.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479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297836" cy="2697252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The Product Owner can be a PM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7706"/>
            <a:ext cx="10515600" cy="3399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Story: </a:t>
            </a:r>
          </a:p>
          <a:p>
            <a:pPr marL="0" indent="0">
              <a:buNone/>
            </a:pPr>
            <a:r>
              <a:rPr lang="en-US" dirty="0"/>
              <a:t>As a learner, I understand the </a:t>
            </a:r>
            <a:r>
              <a:rPr lang="en-US" dirty="0" smtClean="0"/>
              <a:t>project management responsibilities </a:t>
            </a:r>
            <a:r>
              <a:rPr lang="en-US" dirty="0"/>
              <a:t>of a Product Owner and how an individual with </a:t>
            </a:r>
            <a:r>
              <a:rPr lang="en-US" dirty="0" smtClean="0"/>
              <a:t>project management skills </a:t>
            </a:r>
            <a:r>
              <a:rPr lang="en-US" dirty="0"/>
              <a:t>can leverage those in a product ownership role. </a:t>
            </a:r>
          </a:p>
          <a:p>
            <a:pPr marL="0" indent="0">
              <a:buNone/>
            </a:pPr>
            <a:r>
              <a:rPr lang="en-US" b="1" dirty="0" smtClean="0"/>
              <a:t>Acceptance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 will know this is done when I can describe how the Product Owners responsibilities </a:t>
            </a:r>
            <a:r>
              <a:rPr lang="en-US" dirty="0" smtClean="0"/>
              <a:t>require PM </a:t>
            </a:r>
            <a:r>
              <a:rPr lang="en-US" dirty="0"/>
              <a:t>skills.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297836" cy="2697252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The Product Owner can be a Developer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7706"/>
            <a:ext cx="10515600" cy="3399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Story: </a:t>
            </a:r>
          </a:p>
          <a:p>
            <a:pPr marL="0" indent="0">
              <a:buNone/>
            </a:pPr>
            <a:r>
              <a:rPr lang="en-US" dirty="0"/>
              <a:t>As a learner, I understand the </a:t>
            </a:r>
            <a:r>
              <a:rPr lang="en-US" dirty="0" smtClean="0"/>
              <a:t>scenarios in which a developer would become a </a:t>
            </a:r>
            <a:r>
              <a:rPr lang="en-US" dirty="0"/>
              <a:t>Product Owner and how </a:t>
            </a:r>
            <a:r>
              <a:rPr lang="en-US" dirty="0" err="1" smtClean="0"/>
              <a:t>how</a:t>
            </a:r>
            <a:r>
              <a:rPr lang="en-US" dirty="0" smtClean="0"/>
              <a:t> technical expertise can be a requirement for some Product Ownership roles.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Acceptance:</a:t>
            </a:r>
          </a:p>
          <a:p>
            <a:pPr marL="0" indent="0">
              <a:buNone/>
            </a:pPr>
            <a:r>
              <a:rPr lang="en-US" dirty="0"/>
              <a:t>I will know this is done when I can describe how </a:t>
            </a:r>
            <a:r>
              <a:rPr lang="en-US" dirty="0" smtClean="0"/>
              <a:t>and when the </a:t>
            </a:r>
            <a:r>
              <a:rPr lang="en-US" dirty="0"/>
              <a:t>Product </a:t>
            </a:r>
            <a:r>
              <a:rPr lang="en-US" dirty="0" smtClean="0"/>
              <a:t>Ownership role may require advanced technical skills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36036" y="100959"/>
            <a:ext cx="1966823" cy="156966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36036" y="1701384"/>
            <a:ext cx="1966823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2FDC1950C4894CBB15EA9F74C05EDD" ma:contentTypeVersion="0" ma:contentTypeDescription="Create a new document." ma:contentTypeScope="" ma:versionID="312e2a25ef8ac856063769723240b112">
  <xsd:schema xmlns:xsd="http://www.w3.org/2001/XMLSchema" xmlns:xs="http://www.w3.org/2001/XMLSchema" xmlns:p="http://schemas.microsoft.com/office/2006/metadata/properties" xmlns:ns2="1104a1b0-c8f6-4ec4-800b-fb1c41b954e8" targetNamespace="http://schemas.microsoft.com/office/2006/metadata/properties" ma:root="true" ma:fieldsID="11ba200cc74433374351f954fa48a3d0" ns2:_="">
    <xsd:import namespace="1104a1b0-c8f6-4ec4-800b-fb1c41b954e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4a1b0-c8f6-4ec4-800b-fb1c41b954e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04a1b0-c8f6-4ec4-800b-fb1c41b954e8">TQ3A26RQJ2SC-1862-15</_dlc_DocId>
    <_dlc_DocIdUrl xmlns="1104a1b0-c8f6-4ec4-800b-fb1c41b954e8">
      <Url>http://ilink/its/agile/Agile Foundations with Scrum-Museum/_layouts/DocIdRedir.aspx?ID=TQ3A26RQJ2SC-1862-15</Url>
      <Description>TQ3A26RQJ2SC-1862-15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67F9A3-92DF-40B0-B202-2EFC527276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04a1b0-c8f6-4ec4-800b-fb1c41b954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C8CEC4-661F-4E3F-B271-A2C347A421BF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1104a1b0-c8f6-4ec4-800b-fb1c41b954e8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E858910-5AE5-4D19-955A-2CC9901ED9B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3C17ECA-6BD6-4917-A161-740318AC36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324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 2 Learning Objective Cards</vt:lpstr>
      <vt:lpstr>Increment Goals</vt:lpstr>
      <vt:lpstr>The Scrum Master is a Referee</vt:lpstr>
      <vt:lpstr>Responsibilities the Product Owner can Delegate</vt:lpstr>
      <vt:lpstr>The Product Owner can be a BA</vt:lpstr>
      <vt:lpstr>The Product Owner can be a PM</vt:lpstr>
      <vt:lpstr>The Product Owner can be a Developer</vt:lpstr>
    </vt:vector>
  </TitlesOfParts>
  <Company>Knights of Columbus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Learning Objective Cards</dc:title>
  <dc:creator>Emily Hall</dc:creator>
  <cp:lastModifiedBy>Emily Hall</cp:lastModifiedBy>
  <cp:revision>20</cp:revision>
  <cp:lastPrinted>2018-01-10T13:44:37Z</cp:lastPrinted>
  <dcterms:created xsi:type="dcterms:W3CDTF">2017-10-30T14:48:59Z</dcterms:created>
  <dcterms:modified xsi:type="dcterms:W3CDTF">2018-01-17T13:44:57Z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0x010100452FDC1950C4894CBB15EA9F74C05EDD</vt:lpwstr>
  </property>
  <property fmtid="{D5CDD505-2E9C-101B-9397-08002B2CF9AE}" pid="3" name="_dlc_DocIdItemGuid">
    <vt:lpwstr>c641c581-7f67-49d4-8308-d8a88bf4c211</vt:lpwstr>
  </property>
</Properties>
</file>