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3"/>
  </p:notesMasterIdLst>
  <p:sldIdLst>
    <p:sldId id="256" r:id="rId2"/>
    <p:sldId id="260" r:id="rId3"/>
    <p:sldId id="269" r:id="rId4"/>
    <p:sldId id="264" r:id="rId5"/>
    <p:sldId id="257" r:id="rId6"/>
    <p:sldId id="270" r:id="rId7"/>
    <p:sldId id="281" r:id="rId8"/>
    <p:sldId id="293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4" r:id="rId21"/>
    <p:sldId id="29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B46D3F-F37C-4CAD-8E7E-3D59F79809A8}">
          <p14:sldIdLst>
            <p14:sldId id="256"/>
          </p14:sldIdLst>
        </p14:section>
        <p14:section name="Introduction" id="{9936BDC3-A755-4F41-A273-8632EC46AF49}">
          <p14:sldIdLst>
            <p14:sldId id="260"/>
          </p14:sldIdLst>
        </p14:section>
        <p14:section name="Review of Terms" id="{38FE053F-DA9E-4C5A-8FBD-9C1BBFE738A3}">
          <p14:sldIdLst>
            <p14:sldId id="269"/>
          </p14:sldIdLst>
        </p14:section>
        <p14:section name="RR Ceremony Intro" id="{759F938B-040A-4C1D-AF17-8C159781A3E2}">
          <p14:sldIdLst>
            <p14:sldId id="264"/>
            <p14:sldId id="257"/>
            <p14:sldId id="270"/>
          </p14:sldIdLst>
        </p14:section>
        <p14:section name="New Vocabulary" id="{3A6918DB-2135-4515-ABDD-D0E284F43150}">
          <p14:sldIdLst>
            <p14:sldId id="281"/>
            <p14:sldId id="293"/>
            <p14:sldId id="282"/>
          </p14:sldIdLst>
        </p14:section>
        <p14:section name="Review and Retro Exercise" id="{08427907-B19E-49B1-804B-87A7DF9F4817}">
          <p14:sldIdLst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389" autoAdjust="0"/>
    <p:restoredTop sz="69336" autoAdjust="0"/>
  </p:normalViewPr>
  <p:slideViewPr>
    <p:cSldViewPr snapToGrid="0">
      <p:cViewPr varScale="1">
        <p:scale>
          <a:sx n="112" d="100"/>
          <a:sy n="112" d="100"/>
        </p:scale>
        <p:origin x="126" y="1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2C47AF-BAAF-4200-93F2-075ED39D4377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744A7-2B65-4156-B203-E4964453E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12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product owner can guess that a story is right sized, but only the team can accept a story into sprint planning. </a:t>
            </a:r>
          </a:p>
          <a:p>
            <a:r>
              <a:rPr lang="en-US" baseline="0" dirty="0" smtClean="0"/>
              <a:t>The confirmation of size is a guess. </a:t>
            </a:r>
          </a:p>
          <a:p>
            <a:r>
              <a:rPr lang="en-US" baseline="0" dirty="0" smtClean="0"/>
              <a:t>Sometimes the confirmation of size requires a research task, those tasks should be scheduled into the sprint work of the team (if the team is doing the research).  Otherwise the responsibility for the research should follow a common sense model. The team members who can make the most sense out of the resulting information should be accountable for the research.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744A7-2B65-4156-B203-E4964453EC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08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744A7-2B65-4156-B203-E4964453EC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56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744A7-2B65-4156-B203-E4964453EC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27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A225-9BC7-43D5-BE6D-BD0CB3F944D5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60C8-4A8C-4372-BDCC-C1A3A2070C5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524000" y="351974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726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A225-9BC7-43D5-BE6D-BD0CB3F944D5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60C8-4A8C-4372-BDCC-C1A3A2070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28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A225-9BC7-43D5-BE6D-BD0CB3F944D5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60C8-4A8C-4372-BDCC-C1A3A2070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8082" y="365125"/>
            <a:ext cx="9745717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A225-9BC7-43D5-BE6D-BD0CB3F944D5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60C8-4A8C-4372-BDCC-C1A3A2070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3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A225-9BC7-43D5-BE6D-BD0CB3F944D5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60C8-4A8C-4372-BDCC-C1A3A2070C5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831850" y="4562475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231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A225-9BC7-43D5-BE6D-BD0CB3F944D5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60C8-4A8C-4372-BDCC-C1A3A2070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5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A225-9BC7-43D5-BE6D-BD0CB3F944D5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60C8-4A8C-4372-BDCC-C1A3A2070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06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A225-9BC7-43D5-BE6D-BD0CB3F944D5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60C8-4A8C-4372-BDCC-C1A3A2070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11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A225-9BC7-43D5-BE6D-BD0CB3F944D5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60C8-4A8C-4372-BDCC-C1A3A2070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4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A225-9BC7-43D5-BE6D-BD0CB3F944D5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60C8-4A8C-4372-BDCC-C1A3A2070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42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A225-9BC7-43D5-BE6D-BD0CB3F944D5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60C8-4A8C-4372-BDCC-C1A3A2070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72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8A225-9BC7-43D5-BE6D-BD0CB3F944D5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F60C8-4A8C-4372-BDCC-C1A3A2070C5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38" y="593725"/>
            <a:ext cx="765810" cy="76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590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ilink/its/agil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Agile Foundations with Scrum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Session 7: Sprint Reviews and Retrospectives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78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Class Retrospective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</a:t>
            </a:r>
          </a:p>
          <a:p>
            <a:pPr lvl="1"/>
            <a:r>
              <a:rPr lang="en-US" dirty="0" smtClean="0"/>
              <a:t>What information was covered? </a:t>
            </a:r>
          </a:p>
          <a:p>
            <a:pPr lvl="1"/>
            <a:r>
              <a:rPr lang="en-US" dirty="0" smtClean="0"/>
              <a:t>What outcomes were achieved?</a:t>
            </a:r>
          </a:p>
          <a:p>
            <a:pPr lvl="1"/>
            <a:r>
              <a:rPr lang="en-US" dirty="0" smtClean="0"/>
              <a:t>What wasn’t done?</a:t>
            </a:r>
          </a:p>
          <a:p>
            <a:r>
              <a:rPr lang="en-US" dirty="0" smtClean="0"/>
              <a:t>Retrospective </a:t>
            </a:r>
          </a:p>
          <a:p>
            <a:pPr lvl="1"/>
            <a:r>
              <a:rPr lang="en-US" dirty="0" smtClean="0"/>
              <a:t>Gather feedback</a:t>
            </a:r>
          </a:p>
          <a:p>
            <a:pPr lvl="1"/>
            <a:r>
              <a:rPr lang="en-US" dirty="0" smtClean="0"/>
              <a:t>Prioritize feedback</a:t>
            </a:r>
          </a:p>
          <a:p>
            <a:pPr lvl="1"/>
            <a:r>
              <a:rPr lang="en-US" dirty="0" smtClean="0"/>
              <a:t>Root cause analysis</a:t>
            </a:r>
          </a:p>
          <a:p>
            <a:pPr lvl="1"/>
            <a:r>
              <a:rPr lang="en-US" dirty="0" smtClean="0"/>
              <a:t>Create Action plan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147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What Information Was Covered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Scrum Basics: The Agile Manifesto and “How Scrum Works”</a:t>
            </a:r>
          </a:p>
          <a:p>
            <a:r>
              <a:rPr lang="en-US" dirty="0" smtClean="0"/>
              <a:t>Scrum Roles (Scrum Master, Product Owner, and The Team)</a:t>
            </a:r>
          </a:p>
          <a:p>
            <a:pPr lvl="1"/>
            <a:r>
              <a:rPr lang="en-US" dirty="0" smtClean="0"/>
              <a:t>Scrum Master is the process expert, not a project manager.</a:t>
            </a:r>
          </a:p>
          <a:p>
            <a:pPr lvl="1"/>
            <a:r>
              <a:rPr lang="en-US" dirty="0" smtClean="0"/>
              <a:t>Product Owner one person with decision making power, but cannot override the Team’s estimates. </a:t>
            </a:r>
          </a:p>
          <a:p>
            <a:pPr lvl="1"/>
            <a:r>
              <a:rPr lang="en-US" dirty="0" smtClean="0"/>
              <a:t>Product owner controls scope, release timing, business priorities, training, and stakeholder relationships. </a:t>
            </a:r>
          </a:p>
          <a:p>
            <a:pPr lvl="1"/>
            <a:r>
              <a:rPr lang="en-US" dirty="0" smtClean="0"/>
              <a:t>The Team is a multi-disciplinary team that builds, tests, and ships. </a:t>
            </a:r>
          </a:p>
          <a:p>
            <a:pPr lvl="1"/>
            <a:r>
              <a:rPr lang="en-US" dirty="0" smtClean="0"/>
              <a:t>Waterfall roles and Scrum roles aren’t the same.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73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What Information Was Covered (cont.)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Scrum Ceremonies</a:t>
            </a:r>
          </a:p>
          <a:p>
            <a:pPr lvl="1"/>
            <a:r>
              <a:rPr lang="en-US" dirty="0"/>
              <a:t>Scrum ceremonies </a:t>
            </a:r>
            <a:r>
              <a:rPr lang="en-US" dirty="0" smtClean="0"/>
              <a:t>cycle: Backlog Grooming, Sprint Planning, Daily Scrum (standup), Sprint Review, and Sprint Retrospective.</a:t>
            </a:r>
          </a:p>
          <a:p>
            <a:pPr lvl="1"/>
            <a:r>
              <a:rPr lang="en-US" dirty="0" smtClean="0"/>
              <a:t>Collaborative estimation of </a:t>
            </a:r>
            <a:r>
              <a:rPr lang="en-US" dirty="0"/>
              <a:t>User </a:t>
            </a:r>
            <a:r>
              <a:rPr lang="en-US" dirty="0" smtClean="0"/>
              <a:t>stories by consensus using story points.</a:t>
            </a:r>
          </a:p>
          <a:p>
            <a:pPr lvl="1"/>
            <a:r>
              <a:rPr lang="en-US" dirty="0" smtClean="0"/>
              <a:t>Story decomposition and task identification. </a:t>
            </a:r>
          </a:p>
          <a:p>
            <a:pPr lvl="1"/>
            <a:r>
              <a:rPr lang="en-US" dirty="0" smtClean="0"/>
              <a:t>Product vs. Sprint backlogs: ownership, protected from changes (or not) and authority.</a:t>
            </a:r>
          </a:p>
          <a:p>
            <a:pPr lvl="1"/>
            <a:r>
              <a:rPr lang="en-US" dirty="0" smtClean="0"/>
              <a:t>Time-boxing.</a:t>
            </a:r>
          </a:p>
          <a:p>
            <a:pPr lvl="1"/>
            <a:r>
              <a:rPr lang="en-US" dirty="0" smtClean="0"/>
              <a:t>The definition of done.</a:t>
            </a:r>
          </a:p>
          <a:p>
            <a:pPr lvl="1"/>
            <a:r>
              <a:rPr lang="en-US" dirty="0" smtClean="0"/>
              <a:t>Inspect and adapt cycle.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359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Training Goal: Can you participate in a Scrum Team? (note the lack of adjectives and adverbs)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670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What didn’t get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 smtClean="0"/>
              <a:t>haven’t </a:t>
            </a:r>
            <a:r>
              <a:rPr lang="en-US" dirty="0" err="1" smtClean="0"/>
              <a:t>gottn</a:t>
            </a:r>
            <a:r>
              <a:rPr lang="en-US" dirty="0" smtClean="0"/>
              <a:t> </a:t>
            </a:r>
            <a:r>
              <a:rPr lang="en-US" dirty="0" smtClean="0"/>
              <a:t>to Scrum Values and Culture.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07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STICKIES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doing a variation the keep doing, stop doing, try doing… retro</a:t>
            </a:r>
            <a:r>
              <a:rPr lang="en-US" dirty="0"/>
              <a:t> </a:t>
            </a:r>
            <a:r>
              <a:rPr lang="en-US" dirty="0" smtClean="0"/>
              <a:t>game.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782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Prioritization of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there a show stopper/did we have a cataclysmic event? </a:t>
            </a:r>
          </a:p>
          <a:p>
            <a:pPr lvl="1"/>
            <a:r>
              <a:rPr lang="en-US" dirty="0" smtClean="0"/>
              <a:t>Yes! Let’s do a root cause analysis on that issue (FTA/Ishikawa/RPR).</a:t>
            </a:r>
          </a:p>
          <a:p>
            <a:pPr lvl="1"/>
            <a:r>
              <a:rPr lang="en-US" dirty="0" smtClean="0"/>
              <a:t>No! Let’s do a Pareto Analysis on the feedback to identify the 20% of work that should address 80% of our issues.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48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Top Priority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Themes</a:t>
            </a:r>
          </a:p>
          <a:p>
            <a:pPr lvl="1"/>
            <a:r>
              <a:rPr lang="en-US" dirty="0"/>
              <a:t>Curriculum Design</a:t>
            </a:r>
          </a:p>
          <a:p>
            <a:pPr lvl="1"/>
            <a:r>
              <a:rPr lang="en-US" dirty="0"/>
              <a:t>Facilitation</a:t>
            </a:r>
          </a:p>
          <a:p>
            <a:pPr lvl="1"/>
            <a:r>
              <a:rPr lang="en-US" dirty="0"/>
              <a:t>Prior Knowledge Overestimation</a:t>
            </a:r>
          </a:p>
          <a:p>
            <a:pPr lvl="1"/>
            <a:r>
              <a:rPr lang="en-US" dirty="0"/>
              <a:t>Pacing</a:t>
            </a:r>
          </a:p>
          <a:p>
            <a:pPr lvl="1"/>
            <a:r>
              <a:rPr lang="en-US" dirty="0"/>
              <a:t>Assessment Design</a:t>
            </a:r>
          </a:p>
          <a:p>
            <a:pPr lvl="1"/>
            <a:r>
              <a:rPr lang="en-US" dirty="0"/>
              <a:t>Logistics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74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Top Priority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Pareto Chart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580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should we address?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on what actions will have the greatest impact.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9076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Team Ceremonies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Sprint Planning</a:t>
            </a:r>
          </a:p>
          <a:p>
            <a:r>
              <a:rPr lang="en-US" dirty="0" smtClean="0"/>
              <a:t>Daily Scrum</a:t>
            </a:r>
          </a:p>
          <a:p>
            <a:r>
              <a:rPr lang="en-US" dirty="0" smtClean="0"/>
              <a:t>Backlog Grooming</a:t>
            </a:r>
          </a:p>
          <a:p>
            <a:r>
              <a:rPr lang="en-US" dirty="0" smtClean="0"/>
              <a:t>Sprint Demo/Review</a:t>
            </a:r>
          </a:p>
          <a:p>
            <a:r>
              <a:rPr lang="en-US" dirty="0" smtClean="0"/>
              <a:t>Sprint Retrospective/Lessons Learned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It is important to remember that these meetings are a cycle.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90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actions S.M.A.R.T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Track progress.</a:t>
            </a:r>
            <a:endParaRPr lang="en-US" dirty="0"/>
          </a:p>
          <a:p>
            <a:r>
              <a:rPr lang="en-US" dirty="0"/>
              <a:t>Follow up, measure, confirm.</a:t>
            </a:r>
          </a:p>
          <a:p>
            <a:r>
              <a:rPr lang="en-US" dirty="0"/>
              <a:t>Make it </a:t>
            </a:r>
            <a:r>
              <a:rPr lang="en-US" dirty="0" smtClean="0"/>
              <a:t>transparent (the whole team/enterprise can see it if they want to)</a:t>
            </a:r>
          </a:p>
          <a:p>
            <a:r>
              <a:rPr lang="en-US" dirty="0" smtClean="0"/>
              <a:t>The entire team is responsible and accountable (but individuals can step forward to take responsibility for deliverables).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690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SharePoint: </a:t>
            </a:r>
            <a:r>
              <a:rPr lang="en-US" dirty="0">
                <a:hlinkClick r:id="rId2"/>
              </a:rPr>
              <a:t>http://ilink/its/agile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All the materials from the class.</a:t>
            </a:r>
          </a:p>
          <a:p>
            <a:pPr lvl="1"/>
            <a:r>
              <a:rPr lang="en-US" dirty="0" smtClean="0"/>
              <a:t>Free books and articles on Agile, Scrum, and Kanban.</a:t>
            </a:r>
          </a:p>
          <a:p>
            <a:pPr lvl="1"/>
            <a:r>
              <a:rPr lang="en-US" dirty="0" smtClean="0"/>
              <a:t>Templates and Tools.</a:t>
            </a:r>
          </a:p>
          <a:p>
            <a:pPr lvl="1"/>
            <a:r>
              <a:rPr lang="en-US" dirty="0" smtClean="0"/>
              <a:t>Research projects and findings (coming soon).</a:t>
            </a:r>
          </a:p>
          <a:p>
            <a:pPr lvl="1"/>
            <a:r>
              <a:rPr lang="en-US" dirty="0" smtClean="0"/>
              <a:t>Agile dictionary (coming soon).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65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Definition of Done:</a:t>
            </a:r>
          </a:p>
          <a:p>
            <a:r>
              <a:rPr lang="en-US" dirty="0" smtClean="0"/>
              <a:t>The story meets the criteria established by the team to consider work to be completed (e.g. the code has been successfully tested in a specific environment). </a:t>
            </a:r>
          </a:p>
          <a:p>
            <a:r>
              <a:rPr lang="en-US" dirty="0" smtClean="0"/>
              <a:t>The product owner has accepted the story as done based on the acceptance criteria.</a:t>
            </a:r>
          </a:p>
        </p:txBody>
      </p:sp>
    </p:spTree>
    <p:extLst>
      <p:ext uri="{BB962C8B-B14F-4D97-AF65-F5344CB8AC3E}">
        <p14:creationId xmlns:p14="http://schemas.microsoft.com/office/powerpoint/2010/main" val="322749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Retrospective and Review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Purpose: </a:t>
            </a:r>
            <a:r>
              <a:rPr lang="en-US" dirty="0" smtClean="0"/>
              <a:t>To enable the inspect and adapt process for the team.</a:t>
            </a:r>
            <a:endParaRPr lang="en-US" dirty="0"/>
          </a:p>
          <a:p>
            <a:r>
              <a:rPr lang="en-US" dirty="0"/>
              <a:t>Attendees: Entire Scrum Team (PO, SM, Dev Team), stakeholders can sit in.</a:t>
            </a:r>
          </a:p>
          <a:p>
            <a:r>
              <a:rPr lang="en-US" dirty="0"/>
              <a:t>Process: </a:t>
            </a:r>
            <a:endParaRPr lang="en-US" dirty="0" smtClean="0"/>
          </a:p>
          <a:p>
            <a:pPr lvl="1"/>
            <a:r>
              <a:rPr lang="en-US" dirty="0" smtClean="0"/>
              <a:t>Work completed is summarized and/or demonstrated. </a:t>
            </a:r>
          </a:p>
          <a:p>
            <a:pPr lvl="1"/>
            <a:r>
              <a:rPr lang="en-US" dirty="0" smtClean="0"/>
              <a:t>Work committed to and not completed is summarized. </a:t>
            </a:r>
          </a:p>
          <a:p>
            <a:pPr lvl="1"/>
            <a:r>
              <a:rPr lang="en-US" dirty="0" smtClean="0"/>
              <a:t>Team feedback is gathered and prioritized for analysis.</a:t>
            </a:r>
          </a:p>
          <a:p>
            <a:pPr lvl="1"/>
            <a:r>
              <a:rPr lang="en-US" dirty="0" smtClean="0"/>
              <a:t>Top priority team feedback in analyzed. </a:t>
            </a:r>
          </a:p>
          <a:p>
            <a:pPr lvl="1"/>
            <a:r>
              <a:rPr lang="en-US" dirty="0" smtClean="0"/>
              <a:t>An action plan is identified. </a:t>
            </a:r>
          </a:p>
          <a:p>
            <a:pPr lvl="1"/>
            <a:r>
              <a:rPr lang="en-US" dirty="0" smtClean="0"/>
              <a:t>Previous action plan is reviewed and results discussed.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66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</a:t>
            </a:r>
            <a:r>
              <a:rPr lang="en-US" dirty="0"/>
              <a:t>Retrospective and Review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Empower the entire team to continuously improve. </a:t>
            </a:r>
          </a:p>
          <a:p>
            <a:pPr lvl="1"/>
            <a:r>
              <a:rPr lang="en-US" dirty="0" smtClean="0"/>
              <a:t>The action plan should be S.M.A.R.T (specific, measurable, attainable, relevant, and time-based).</a:t>
            </a:r>
          </a:p>
          <a:p>
            <a:r>
              <a:rPr lang="en-US" dirty="0" smtClean="0"/>
              <a:t>Enable the inspection and adaption cycle for the team.</a:t>
            </a:r>
          </a:p>
          <a:p>
            <a:r>
              <a:rPr lang="en-US" dirty="0"/>
              <a:t>Create a climate of safety, transparency, and honesty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Provide information on best practices to the organization. </a:t>
            </a:r>
          </a:p>
          <a:p>
            <a:pPr lvl="1"/>
            <a:r>
              <a:rPr lang="en-US" dirty="0" smtClean="0"/>
              <a:t>The new practices developed by a team seeking to solve a problem could likely prevent similar problems on other teams. </a:t>
            </a:r>
          </a:p>
        </p:txBody>
      </p:sp>
    </p:spTree>
    <p:extLst>
      <p:ext uri="{BB962C8B-B14F-4D97-AF65-F5344CB8AC3E}">
        <p14:creationId xmlns:p14="http://schemas.microsoft.com/office/powerpoint/2010/main" val="255121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Retrospective and Review 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Before Sprint Planning the team should have: </a:t>
            </a:r>
          </a:p>
          <a:p>
            <a:r>
              <a:rPr lang="en-US" dirty="0" smtClean="0"/>
              <a:t>“closed” the sprint – the status of all work has been properly updated. </a:t>
            </a:r>
          </a:p>
          <a:p>
            <a:r>
              <a:rPr lang="en-US" dirty="0" smtClean="0"/>
              <a:t>Completed and incomplete work are identified.</a:t>
            </a:r>
          </a:p>
          <a:p>
            <a:r>
              <a:rPr lang="en-US" dirty="0" smtClean="0"/>
              <a:t>The facilitator has a method for collecting feedback that the team is aware of in advance. </a:t>
            </a:r>
          </a:p>
          <a:p>
            <a:r>
              <a:rPr lang="en-US" dirty="0" smtClean="0"/>
              <a:t>The facilitator has  more than one method for root cause analysis prepared and is confident they know how to apply each method effectively.</a:t>
            </a:r>
          </a:p>
        </p:txBody>
      </p:sp>
    </p:spTree>
    <p:extLst>
      <p:ext uri="{BB962C8B-B14F-4D97-AF65-F5344CB8AC3E}">
        <p14:creationId xmlns:p14="http://schemas.microsoft.com/office/powerpoint/2010/main" val="398576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 Cause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“A root cause  is the absence of a best practice and the failure to apply knowledge that would have prevented the problem.”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Root cause analysis is the process of identifying that knowledge and/or best practice.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Once identified, actions should be identified to ensure </a:t>
            </a:r>
            <a:r>
              <a:rPr lang="en-US" dirty="0"/>
              <a:t>that </a:t>
            </a:r>
            <a:r>
              <a:rPr lang="en-US" dirty="0" smtClean="0"/>
              <a:t>the knowledge or best practice properly employed in the future.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97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 Cause Analysis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Five whys</a:t>
            </a:r>
          </a:p>
          <a:p>
            <a:r>
              <a:rPr lang="en-US" dirty="0" smtClean="0"/>
              <a:t>FMEA </a:t>
            </a:r>
            <a:r>
              <a:rPr lang="en-US" dirty="0"/>
              <a:t>(Failure Mode and Effects Analysis): </a:t>
            </a:r>
          </a:p>
          <a:p>
            <a:r>
              <a:rPr lang="en-US" dirty="0"/>
              <a:t>FTA (Fault Tree </a:t>
            </a:r>
            <a:r>
              <a:rPr lang="en-US" dirty="0" smtClean="0"/>
              <a:t>Analysis)</a:t>
            </a:r>
          </a:p>
          <a:p>
            <a:r>
              <a:rPr lang="en-US" dirty="0" smtClean="0"/>
              <a:t>CRT </a:t>
            </a:r>
            <a:r>
              <a:rPr lang="en-US" dirty="0"/>
              <a:t>(Current Reality </a:t>
            </a:r>
            <a:r>
              <a:rPr lang="en-US" dirty="0" smtClean="0"/>
              <a:t>Tree)</a:t>
            </a:r>
          </a:p>
          <a:p>
            <a:r>
              <a:rPr lang="en-US" dirty="0" smtClean="0"/>
              <a:t>Ishikawa </a:t>
            </a:r>
            <a:r>
              <a:rPr lang="en-US" dirty="0"/>
              <a:t>(Cause-and-Effect) </a:t>
            </a:r>
            <a:r>
              <a:rPr lang="en-US" dirty="0" smtClean="0"/>
              <a:t>Diagrams</a:t>
            </a:r>
            <a:endParaRPr lang="en-US" dirty="0"/>
          </a:p>
          <a:p>
            <a:r>
              <a:rPr lang="en-US" dirty="0" err="1" smtClean="0"/>
              <a:t>Kepner-Tregoe</a:t>
            </a:r>
            <a:endParaRPr lang="en-US" dirty="0"/>
          </a:p>
          <a:p>
            <a:r>
              <a:rPr lang="en-US" dirty="0"/>
              <a:t>RPR (Rapid Problem </a:t>
            </a:r>
            <a:r>
              <a:rPr lang="en-US" dirty="0" smtClean="0"/>
              <a:t>Resolution)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36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Action plan is the natural result of a root cause analysis.</a:t>
            </a:r>
          </a:p>
          <a:p>
            <a:r>
              <a:rPr lang="en-US" dirty="0" smtClean="0"/>
              <a:t>The action plan describes actions or process changes that will be made to change an unwanted outcome. </a:t>
            </a:r>
          </a:p>
          <a:p>
            <a:r>
              <a:rPr lang="en-US" dirty="0" smtClean="0"/>
              <a:t>Actions should adhere to the S.M.A.R.T. standard</a:t>
            </a:r>
          </a:p>
          <a:p>
            <a:pPr lvl="1"/>
            <a:r>
              <a:rPr lang="en-US" dirty="0" smtClean="0"/>
              <a:t>Specific</a:t>
            </a:r>
          </a:p>
          <a:p>
            <a:pPr lvl="1"/>
            <a:r>
              <a:rPr lang="en-US" dirty="0" smtClean="0"/>
              <a:t>Measurable</a:t>
            </a:r>
          </a:p>
          <a:p>
            <a:pPr lvl="1"/>
            <a:r>
              <a:rPr lang="en-US" dirty="0" smtClean="0"/>
              <a:t>Achievable</a:t>
            </a:r>
          </a:p>
          <a:p>
            <a:pPr lvl="1"/>
            <a:r>
              <a:rPr lang="en-US" dirty="0" smtClean="0"/>
              <a:t>Relevant</a:t>
            </a:r>
          </a:p>
          <a:p>
            <a:pPr lvl="1"/>
            <a:r>
              <a:rPr lang="en-US" dirty="0" smtClean="0"/>
              <a:t>Time-based. 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36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-KofC-simpl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-KofC-simple" id="{746D13DE-35FF-4260-85D7-DF4FBF6295EE}" vid="{22ABF4F1-2F30-4601-AF18-34D6F1D50D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Theme-KofC-simple</Template>
  <TotalTime>5171</TotalTime>
  <Words>1030</Words>
  <Application>Microsoft Office PowerPoint</Application>
  <PresentationFormat>Widescreen</PresentationFormat>
  <Paragraphs>128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Theme-KofC-simple</vt:lpstr>
      <vt:lpstr>Agile Foundations with Scrum</vt:lpstr>
      <vt:lpstr>Scrum Team Ceremonies</vt:lpstr>
      <vt:lpstr>Definition of Done</vt:lpstr>
      <vt:lpstr>Retrospective and Review Overview</vt:lpstr>
      <vt:lpstr>Goals of Retrospective and Review </vt:lpstr>
      <vt:lpstr>Retrospective and Review Prerequisites</vt:lpstr>
      <vt:lpstr>Root Cause Analysis</vt:lpstr>
      <vt:lpstr>Root Cause Analysis Techniques</vt:lpstr>
      <vt:lpstr>Action Plan</vt:lpstr>
      <vt:lpstr>Our Class Retrospective</vt:lpstr>
      <vt:lpstr>Review: What Information Was Covered </vt:lpstr>
      <vt:lpstr>Review: What Information Was Covered (cont.) </vt:lpstr>
      <vt:lpstr>Review: Outcomes</vt:lpstr>
      <vt:lpstr>Review: What didn’t get done</vt:lpstr>
      <vt:lpstr>IT’S STICKIES TIME</vt:lpstr>
      <vt:lpstr>Prioritization of Feedback</vt:lpstr>
      <vt:lpstr>Analysis of Top Priority Feedback</vt:lpstr>
      <vt:lpstr>Analysis of Top Priority Feedback</vt:lpstr>
      <vt:lpstr>What should we address?</vt:lpstr>
      <vt:lpstr>Taking Action</vt:lpstr>
      <vt:lpstr>Learn More</vt:lpstr>
    </vt:vector>
  </TitlesOfParts>
  <Company>Knights of Columbus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Foundations with Scrum</dc:title>
  <dc:creator>Emily Hall</dc:creator>
  <cp:lastModifiedBy>Emily Hall</cp:lastModifiedBy>
  <cp:revision>59</cp:revision>
  <dcterms:created xsi:type="dcterms:W3CDTF">2017-11-20T14:55:02Z</dcterms:created>
  <dcterms:modified xsi:type="dcterms:W3CDTF">2018-05-21T19:24:05Z</dcterms:modified>
</cp:coreProperties>
</file>