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59" r:id="rId3"/>
    <p:sldId id="260" r:id="rId4"/>
    <p:sldId id="270" r:id="rId5"/>
    <p:sldId id="267" r:id="rId6"/>
    <p:sldId id="261" r:id="rId7"/>
    <p:sldId id="268" r:id="rId8"/>
    <p:sldId id="269" r:id="rId9"/>
    <p:sldId id="271" r:id="rId10"/>
    <p:sldId id="272" r:id="rId11"/>
    <p:sldId id="27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67836" autoAdjust="0"/>
  </p:normalViewPr>
  <p:slideViewPr>
    <p:cSldViewPr snapToGrid="0">
      <p:cViewPr varScale="1">
        <p:scale>
          <a:sx n="50" d="100"/>
          <a:sy n="50" d="100"/>
        </p:scale>
        <p:origin x="1434" y="36"/>
      </p:cViewPr>
      <p:guideLst/>
    </p:cSldViewPr>
  </p:slideViewPr>
  <p:outlineViewPr>
    <p:cViewPr>
      <p:scale>
        <a:sx n="33" d="100"/>
        <a:sy n="33" d="100"/>
      </p:scale>
      <p:origin x="0" y="-14429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8DBF9-4830-4D5B-A2C3-18175A98A1C2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1082B-3D7E-41B1-9A5D-3034436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4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082B-3D7E-41B1-9A5D-30344361EE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3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Agile is  a question that gets asked a lot. </a:t>
            </a:r>
          </a:p>
          <a:p>
            <a:r>
              <a:rPr lang="en-US" dirty="0" smtClean="0"/>
              <a:t>Agile is a buzz work that gets thrown around a lot. </a:t>
            </a:r>
          </a:p>
          <a:p>
            <a:r>
              <a:rPr lang="en-US" dirty="0" smtClean="0"/>
              <a:t>At the core of all things agile is the Agile Manifesto. </a:t>
            </a:r>
          </a:p>
          <a:p>
            <a:r>
              <a:rPr lang="en-US" dirty="0" smtClean="0"/>
              <a:t>If a practice, process, or tool can demonstrate that it holds true to all four of the agile values, we can confidently call it agile.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082B-3D7E-41B1-9A5D-30344361EE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83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A product owner creates a prioritized wish list called a product backlog.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During sprint planning, the team pulls a small chunk from the top of that wish list, a sprint backlog, and decides how to implement those pieces.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team has a certain amount of time — a sprint (usually two to four weeks) — to complete its work, but it meets each day to assess its progress (daily Scrum).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Along the way, the </a:t>
            </a:r>
            <a:r>
              <a:rPr lang="en-US" dirty="0" err="1"/>
              <a:t>ScrumMaster</a:t>
            </a:r>
            <a:r>
              <a:rPr lang="en-US" dirty="0"/>
              <a:t> keeps the team focused on its goal.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At the end of the sprint, the work should be potentially shippable: ready to hand to a customer, put on a store shelf, or show to a stakeholder.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sprint ends with a sprint review and retrospective.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As the next sprint begins, the team chooses another chunk of the product backlog and begins working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082B-3D7E-41B1-9A5D-30344361EE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7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082B-3D7E-41B1-9A5D-30344361EE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23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082B-3D7E-41B1-9A5D-30344361EE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43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The Outstanding Stories</a:t>
            </a:r>
            <a:r>
              <a:rPr lang="en-US" baseline="0" dirty="0" smtClean="0"/>
              <a:t> from last week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Priorities for this week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Review of T-Shirt Sizes: SMALL – 5 min or less, Medium ~ 10 min, Large ~ 20 min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082B-3D7E-41B1-9A5D-30344361EE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28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082B-3D7E-41B1-9A5D-30344361EE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7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082B-3D7E-41B1-9A5D-30344361EE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47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082B-3D7E-41B1-9A5D-30344361EE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1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351974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3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365125"/>
            <a:ext cx="984504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DE88-C579-460A-B254-8473DEA5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6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7048" y="365125"/>
            <a:ext cx="7045452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DE88-C579-460A-B254-8473DEA5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5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04" y="365125"/>
            <a:ext cx="9835896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0823"/>
            <a:ext cx="10515600" cy="41561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DE88-C579-460A-B254-8473DEA5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0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DE88-C579-460A-B254-8473DEA5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7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365125"/>
            <a:ext cx="984504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DE88-C579-460A-B254-8473DEA5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9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365125"/>
            <a:ext cx="984662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DE88-C579-460A-B254-8473DEA5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04" y="365125"/>
            <a:ext cx="9835896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DE88-C579-460A-B254-8473DEA5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4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DE88-C579-460A-B254-8473DEA5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2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457200"/>
            <a:ext cx="326326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DE88-C579-460A-B254-8473DEA5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1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04" y="457200"/>
            <a:ext cx="325412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DE88-C579-460A-B254-8473DEA5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7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7048" y="365125"/>
            <a:ext cx="98267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8A225-9BC7-43D5-BE6D-BD0CB3F944D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ADE88-C579-460A-B254-8473DEA5D3D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38" y="593725"/>
            <a:ext cx="765810" cy="76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2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alliance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Foundations with Scrum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400" y="3509963"/>
            <a:ext cx="4775200" cy="646331"/>
          </a:xfrm>
        </p:spPr>
        <p:txBody>
          <a:bodyPr/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Session 1: Scrum Basics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31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Backlog Protected from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not set in stone, but without protection, the sprint goal may be put at risk. </a:t>
            </a:r>
          </a:p>
          <a:p>
            <a:r>
              <a:rPr lang="en-US" dirty="0" smtClean="0"/>
              <a:t>Sprint backlog is protected, not impervious (impervious would not be responsive to change).</a:t>
            </a:r>
          </a:p>
          <a:p>
            <a:r>
              <a:rPr lang="en-US" dirty="0" smtClean="0"/>
              <a:t>Rules for modifying the sprint backlog should be public, familiar to the team, and explicit.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12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Download a copy of the Sprint Schedule worksheet.</a:t>
            </a:r>
          </a:p>
          <a:p>
            <a:r>
              <a:rPr lang="en-US" sz="3200" dirty="0" smtClean="0"/>
              <a:t>Create a schedule for a Scrum team.</a:t>
            </a:r>
          </a:p>
          <a:p>
            <a:pPr lvl="1"/>
            <a:r>
              <a:rPr lang="en-US" sz="3200" dirty="0" smtClean="0"/>
              <a:t>Select a Sprint duration</a:t>
            </a:r>
          </a:p>
          <a:p>
            <a:pPr lvl="1"/>
            <a:r>
              <a:rPr lang="en-US" sz="3200" dirty="0" smtClean="0"/>
              <a:t>Set a schedule for the Scrum events for the team.</a:t>
            </a:r>
          </a:p>
          <a:p>
            <a:pPr lvl="1"/>
            <a:r>
              <a:rPr lang="en-US" sz="2800" b="1" i="1" dirty="0" smtClean="0"/>
              <a:t>Considerations:</a:t>
            </a:r>
          </a:p>
          <a:p>
            <a:pPr lvl="2"/>
            <a:r>
              <a:rPr lang="en-US" sz="2400" dirty="0" smtClean="0"/>
              <a:t>What days does the sprint start and end on </a:t>
            </a:r>
          </a:p>
          <a:p>
            <a:pPr lvl="2"/>
            <a:r>
              <a:rPr lang="en-US" sz="2400" dirty="0" smtClean="0"/>
              <a:t>Is there any lag time between sprints?</a:t>
            </a:r>
          </a:p>
          <a:p>
            <a:pPr lvl="2"/>
            <a:r>
              <a:rPr lang="en-US" sz="2400" dirty="0" smtClean="0"/>
              <a:t>How long should our respective Scrum Events be?</a:t>
            </a:r>
          </a:p>
        </p:txBody>
      </p:sp>
    </p:spTree>
    <p:extLst>
      <p:ext uri="{BB962C8B-B14F-4D97-AF65-F5344CB8AC3E}">
        <p14:creationId xmlns:p14="http://schemas.microsoft.com/office/powerpoint/2010/main" val="336696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1:50 PM - </a:t>
            </a:r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 smtClean="0"/>
              <a:t>4 Quadrants </a:t>
            </a:r>
            <a:r>
              <a:rPr lang="en-US" b="1" dirty="0"/>
              <a:t>Exercise: </a:t>
            </a:r>
          </a:p>
          <a:p>
            <a:pPr lvl="1"/>
            <a:r>
              <a:rPr lang="en-US" dirty="0"/>
              <a:t>On a sticky note write (1 item per sticky):</a:t>
            </a:r>
          </a:p>
          <a:p>
            <a:pPr lvl="1"/>
            <a:r>
              <a:rPr lang="en-US" dirty="0"/>
              <a:t>What went well or not well; suggestions and </a:t>
            </a:r>
            <a:r>
              <a:rPr lang="en-US" dirty="0" smtClean="0"/>
              <a:t>shout-outs</a:t>
            </a:r>
            <a:endParaRPr lang="en-US" dirty="0"/>
          </a:p>
          <a:p>
            <a:pPr lvl="1"/>
            <a:r>
              <a:rPr lang="en-US" dirty="0"/>
              <a:t>Place on the appropriate quadrant. </a:t>
            </a:r>
          </a:p>
        </p:txBody>
      </p:sp>
    </p:spTree>
    <p:extLst>
      <p:ext uri="{BB962C8B-B14F-4D97-AF65-F5344CB8AC3E}">
        <p14:creationId xmlns:p14="http://schemas.microsoft.com/office/powerpoint/2010/main" val="354065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Definition of Agile: The Manifesto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0823"/>
            <a:ext cx="10515600" cy="41561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Manifesto for Agile Software Development </a:t>
            </a:r>
            <a:endParaRPr lang="en-US" b="1" dirty="0" smtClean="0"/>
          </a:p>
          <a:p>
            <a:pPr marL="0" indent="0" algn="ctr">
              <a:buNone/>
            </a:pPr>
            <a:r>
              <a:rPr lang="en-US" dirty="0" smtClean="0"/>
              <a:t>We </a:t>
            </a:r>
            <a:r>
              <a:rPr lang="en-US" dirty="0"/>
              <a:t>are uncovering better ways of developing</a:t>
            </a:r>
            <a:br>
              <a:rPr lang="en-US" dirty="0"/>
            </a:br>
            <a:r>
              <a:rPr lang="en-US" dirty="0"/>
              <a:t>software by doing it and helping others do it.</a:t>
            </a:r>
          </a:p>
          <a:p>
            <a:pPr marL="0" indent="0" algn="ctr">
              <a:buNone/>
            </a:pPr>
            <a:r>
              <a:rPr lang="en-US" dirty="0"/>
              <a:t>Through this work we have come to value</a:t>
            </a:r>
            <a:r>
              <a:rPr lang="en-US" dirty="0" smtClean="0"/>
              <a:t>:</a:t>
            </a:r>
            <a:endParaRPr lang="en-US" dirty="0"/>
          </a:p>
          <a:p>
            <a:pPr marL="0" indent="0" algn="ctr">
              <a:buNone/>
            </a:pPr>
            <a:r>
              <a:rPr lang="en-US" sz="3200" b="1" dirty="0"/>
              <a:t>Individuals and interactions </a:t>
            </a:r>
            <a:r>
              <a:rPr lang="en-US" sz="3200" dirty="0"/>
              <a:t>over processes and tools</a:t>
            </a:r>
            <a:br>
              <a:rPr lang="en-US" sz="3200" dirty="0"/>
            </a:br>
            <a:r>
              <a:rPr lang="en-US" sz="3200" b="1" dirty="0"/>
              <a:t>Working software</a:t>
            </a:r>
            <a:r>
              <a:rPr lang="en-US" sz="3200" dirty="0"/>
              <a:t> over comprehensive documentation</a:t>
            </a:r>
            <a:br>
              <a:rPr lang="en-US" sz="3200" dirty="0"/>
            </a:br>
            <a:r>
              <a:rPr lang="en-US" sz="3200" b="1" dirty="0"/>
              <a:t>Customer collaboration </a:t>
            </a:r>
            <a:r>
              <a:rPr lang="en-US" sz="3200" dirty="0"/>
              <a:t>over contract negotiation</a:t>
            </a:r>
            <a:br>
              <a:rPr lang="en-US" sz="3200" dirty="0"/>
            </a:br>
            <a:r>
              <a:rPr lang="en-US" sz="3200" b="1" dirty="0"/>
              <a:t>Responding to change </a:t>
            </a:r>
            <a:r>
              <a:rPr lang="en-US" sz="3200" dirty="0"/>
              <a:t>over following a </a:t>
            </a:r>
            <a:r>
              <a:rPr lang="en-US" sz="3200" dirty="0" smtClean="0"/>
              <a:t>plan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That is, while there is value in the items on</a:t>
            </a:r>
            <a:br>
              <a:rPr lang="en-US" dirty="0"/>
            </a:br>
            <a:r>
              <a:rPr lang="en-US" dirty="0"/>
              <a:t>the right, we value the items on the left more.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212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Scrum Flow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44" y="1426035"/>
            <a:ext cx="10764883" cy="498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5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A </a:t>
            </a:r>
            <a:r>
              <a:rPr lang="en-US" dirty="0" err="1"/>
              <a:t>timebox</a:t>
            </a:r>
            <a:r>
              <a:rPr lang="en-US" dirty="0"/>
              <a:t> is a previously agreed period of time during which a person or a team works steadily towards completion of some goal. Rather than allow work to continue until the goal is reached, and evaluating the time taken, the </a:t>
            </a:r>
            <a:r>
              <a:rPr lang="en-US" dirty="0" err="1"/>
              <a:t>timebox</a:t>
            </a:r>
            <a:r>
              <a:rPr lang="en-US" dirty="0"/>
              <a:t> approach consists of stopping work when the time limit is reached and evaluating what was accomplished</a:t>
            </a:r>
            <a:r>
              <a:rPr lang="en-US" dirty="0" smtClean="0"/>
              <a:t>.</a:t>
            </a:r>
          </a:p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smtClean="0"/>
              <a:t>- Agile Alliance</a:t>
            </a:r>
          </a:p>
          <a:p>
            <a:pPr marL="0" indent="0" algn="r">
              <a:buNone/>
            </a:pPr>
            <a:r>
              <a:rPr lang="en-US" sz="2600" dirty="0" smtClean="0"/>
              <a:t>(</a:t>
            </a:r>
            <a:r>
              <a:rPr lang="en-US" sz="2600" dirty="0" smtClean="0">
                <a:hlinkClick r:id="rId3"/>
              </a:rPr>
              <a:t>www.agilealliance.org</a:t>
            </a:r>
            <a:r>
              <a:rPr lang="en-US" sz="2600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A constraint used in planning and time management.</a:t>
            </a:r>
          </a:p>
          <a:p>
            <a:r>
              <a:rPr lang="en-US" dirty="0" smtClean="0"/>
              <a:t>A  limited amount of time described </a:t>
            </a:r>
            <a:r>
              <a:rPr lang="en-US" dirty="0"/>
              <a:t>in terms of duration. </a:t>
            </a:r>
            <a:r>
              <a:rPr lang="en-US" dirty="0" err="1"/>
              <a:t>E.g</a:t>
            </a:r>
            <a:r>
              <a:rPr lang="en-US" dirty="0"/>
              <a:t>: 2 hour time box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393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</a:t>
            </a:r>
            <a:r>
              <a:rPr lang="en-US" dirty="0" err="1" smtClean="0"/>
              <a:t>timebox</a:t>
            </a:r>
            <a:r>
              <a:rPr lang="en-US" dirty="0" smtClean="0"/>
              <a:t> during which a progress toward a clearly defined goal is made. </a:t>
            </a:r>
          </a:p>
          <a:p>
            <a:r>
              <a:rPr lang="en-US" dirty="0" smtClean="0"/>
              <a:t>In scrum, an iteration is a Sprint. </a:t>
            </a:r>
          </a:p>
          <a:p>
            <a:r>
              <a:rPr lang="en-US" dirty="0" smtClean="0"/>
              <a:t>In this class and iteration is a session.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7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Goal </a:t>
            </a:r>
            <a:r>
              <a:rPr lang="en-US" sz="4000" dirty="0"/>
              <a:t>for </a:t>
            </a:r>
            <a:r>
              <a:rPr lang="en-US" sz="4000" dirty="0" smtClean="0"/>
              <a:t>Session </a:t>
            </a:r>
            <a:r>
              <a:rPr lang="en-US" sz="4000" dirty="0"/>
              <a:t>1</a:t>
            </a:r>
            <a:r>
              <a:rPr lang="en-US" sz="3000" dirty="0" smtClean="0"/>
              <a:t>: </a:t>
            </a:r>
            <a:endParaRPr lang="en-US" sz="3000" dirty="0"/>
          </a:p>
          <a:p>
            <a:pPr marL="0" indent="0">
              <a:buNone/>
            </a:pPr>
            <a:r>
              <a:rPr lang="en-US" sz="3900" dirty="0"/>
              <a:t>Participants will understand:</a:t>
            </a:r>
          </a:p>
          <a:p>
            <a:r>
              <a:rPr lang="en-US" sz="3600" dirty="0"/>
              <a:t>The definition of Agile. </a:t>
            </a:r>
          </a:p>
          <a:p>
            <a:r>
              <a:rPr lang="en-US" sz="3600" dirty="0"/>
              <a:t>The basic dynamics of a Scrum team.</a:t>
            </a:r>
          </a:p>
          <a:p>
            <a:r>
              <a:rPr lang="en-US" sz="3600" dirty="0"/>
              <a:t>The value of the rules of Scrum</a:t>
            </a:r>
            <a:r>
              <a:rPr lang="en-US" sz="3600" dirty="0" smtClean="0"/>
              <a:t>.</a:t>
            </a:r>
            <a:endParaRPr lang="en-US" sz="3600" b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262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time box during which the team will build, test, and deliver to the product owner a unit of work they have identified from the Product Backlog.</a:t>
            </a:r>
          </a:p>
        </p:txBody>
      </p:sp>
    </p:spTree>
    <p:extLst>
      <p:ext uri="{BB962C8B-B14F-4D97-AF65-F5344CB8AC3E}">
        <p14:creationId xmlns:p14="http://schemas.microsoft.com/office/powerpoint/2010/main" val="7275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predefined set of criteria that must be true before a task or story can be determined as done.</a:t>
            </a:r>
          </a:p>
          <a:p>
            <a:r>
              <a:rPr lang="en-US" dirty="0" smtClean="0"/>
              <a:t>Must be explicit and known by the entire team. </a:t>
            </a:r>
          </a:p>
          <a:p>
            <a:r>
              <a:rPr lang="en-US" dirty="0" smtClean="0"/>
              <a:t>Can include readiness for handoff to a downstream team, promotion to a specific environment, etc.</a:t>
            </a:r>
          </a:p>
          <a:p>
            <a:r>
              <a:rPr lang="en-US" dirty="0" smtClean="0"/>
              <a:t>Must include all acceptance criteria defined by the Product Owner.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91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Sprint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Sprints should be no longer in duration than 4 weeks.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9810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-KofC-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-KofC-light" id="{F025C0A4-6732-4924-BDC8-BC2B5917A4C9}" vid="{DA610883-CA49-4F76-8F4E-86F3CDD547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Theme-KofC-light</Template>
  <TotalTime>11065</TotalTime>
  <Words>718</Words>
  <Application>Microsoft Office PowerPoint</Application>
  <PresentationFormat>Widescreen</PresentationFormat>
  <Paragraphs>77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Theme-KofC-light</vt:lpstr>
      <vt:lpstr>Agile Foundations with Scrum</vt:lpstr>
      <vt:lpstr>Definition of Agile: The Manifesto</vt:lpstr>
      <vt:lpstr>The Scrum Flow</vt:lpstr>
      <vt:lpstr>Timebox</vt:lpstr>
      <vt:lpstr>Iteration</vt:lpstr>
      <vt:lpstr>Training Iteration</vt:lpstr>
      <vt:lpstr>Sprints</vt:lpstr>
      <vt:lpstr>Definition of Done</vt:lpstr>
      <vt:lpstr>Max Sprint Duration</vt:lpstr>
      <vt:lpstr>Sprint Backlog Protected from Changes</vt:lpstr>
      <vt:lpstr>Hands on Exercise</vt:lpstr>
      <vt:lpstr>1:50 PM - Retrospective</vt:lpstr>
    </vt:vector>
  </TitlesOfParts>
  <Company>Knights of Columbus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Foundations</dc:title>
  <dc:creator>Emily Hall</dc:creator>
  <cp:lastModifiedBy>Emily Hall</cp:lastModifiedBy>
  <cp:revision>41</cp:revision>
  <dcterms:created xsi:type="dcterms:W3CDTF">2017-10-30T13:13:40Z</dcterms:created>
  <dcterms:modified xsi:type="dcterms:W3CDTF">2018-05-22T16:55:52Z</dcterms:modified>
</cp:coreProperties>
</file>