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267" r:id="rId4"/>
    <p:sldId id="269" r:id="rId5"/>
    <p:sldId id="271" r:id="rId6"/>
    <p:sldId id="264" r:id="rId7"/>
    <p:sldId id="257" r:id="rId8"/>
    <p:sldId id="270" r:id="rId9"/>
    <p:sldId id="281" r:id="rId10"/>
    <p:sldId id="282" r:id="rId11"/>
    <p:sldId id="272" r:id="rId12"/>
    <p:sldId id="284" r:id="rId13"/>
    <p:sldId id="273" r:id="rId14"/>
    <p:sldId id="274" r:id="rId15"/>
    <p:sldId id="279" r:id="rId16"/>
    <p:sldId id="280" r:id="rId17"/>
    <p:sldId id="276" r:id="rId18"/>
    <p:sldId id="288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46D3F-F37C-4CAD-8E7E-3D59F79809A8}">
          <p14:sldIdLst>
            <p14:sldId id="256"/>
          </p14:sldIdLst>
        </p14:section>
        <p14:section name="Introduction" id="{9936BDC3-A755-4F41-A273-8632EC46AF49}">
          <p14:sldIdLst>
            <p14:sldId id="260"/>
          </p14:sldIdLst>
        </p14:section>
        <p14:section name="Review of Terms" id="{38FE053F-DA9E-4C5A-8FBD-9C1BBFE738A3}">
          <p14:sldIdLst>
            <p14:sldId id="267"/>
            <p14:sldId id="269"/>
            <p14:sldId id="271"/>
          </p14:sldIdLst>
        </p14:section>
        <p14:section name="SP Ceremony Intro" id="{759F938B-040A-4C1D-AF17-8C159781A3E2}">
          <p14:sldIdLst>
            <p14:sldId id="264"/>
            <p14:sldId id="257"/>
            <p14:sldId id="270"/>
          </p14:sldIdLst>
        </p14:section>
        <p14:section name="New Vocabulary" id="{3A6918DB-2135-4515-ABDD-D0E284F43150}">
          <p14:sldIdLst>
            <p14:sldId id="281"/>
            <p14:sldId id="282"/>
          </p14:sldIdLst>
        </p14:section>
        <p14:section name="Sprint Planning" id="{08427907-B19E-49B1-804B-87A7DF9F4817}">
          <p14:sldIdLst>
            <p14:sldId id="272"/>
            <p14:sldId id="284"/>
            <p14:sldId id="273"/>
            <p14:sldId id="274"/>
            <p14:sldId id="279"/>
            <p14:sldId id="280"/>
            <p14:sldId id="276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5" autoAdjust="0"/>
    <p:restoredTop sz="69336" autoAdjust="0"/>
  </p:normalViewPr>
  <p:slideViewPr>
    <p:cSldViewPr snapToGrid="0">
      <p:cViewPr varScale="1">
        <p:scale>
          <a:sx n="115" d="100"/>
          <a:sy n="115" d="100"/>
        </p:scale>
        <p:origin x="1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47AF-BAAF-4200-93F2-075ED39D437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44A7-2B65-4156-B203-E4964453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card</a:t>
            </a:r>
            <a:r>
              <a:rPr lang="en-US" baseline="0" dirty="0" smtClean="0"/>
              <a:t> can be designed by the Product owner alone, but can also be written with the assistance of the development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conversation can happen within the backlog grooming session, or in a more informal session, but the conversation must include the development team. </a:t>
            </a:r>
          </a:p>
          <a:p>
            <a:r>
              <a:rPr lang="en-US" baseline="0" dirty="0" smtClean="0"/>
              <a:t>An SME from outside the scrum team can participate in the conversation to add support to the design process.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confirmation must be defined by, or certified by, the product owner.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product owner can guess that a story is right sized, but only the team can accept a story into sprint planning. </a:t>
            </a:r>
          </a:p>
          <a:p>
            <a:r>
              <a:rPr lang="en-US" baseline="0" dirty="0" smtClean="0"/>
              <a:t>The confirmation of size is a guess. </a:t>
            </a:r>
          </a:p>
          <a:p>
            <a:r>
              <a:rPr lang="en-US" baseline="0" dirty="0" smtClean="0"/>
              <a:t>Sometimes the confirmation of size requires a research task, those tasks should be scheduled into the sprint work of the team (if the team is doing the research).  Otherwise the responsibility for the research should follow a common sense model. The team members who can make the most sense out of the resulting information should be accountable for the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r>
              <a:rPr lang="en-US" baseline="0" dirty="0" smtClean="0"/>
              <a:t> points are not just another time estimate, </a:t>
            </a:r>
            <a:r>
              <a:rPr lang="en-US" dirty="0" smtClean="0"/>
              <a:t>but you could say I get about 3 points worth of work done a day.</a:t>
            </a:r>
          </a:p>
          <a:p>
            <a:endParaRPr lang="en-US" dirty="0" smtClean="0"/>
          </a:p>
          <a:p>
            <a:r>
              <a:rPr lang="en-US" dirty="0" smtClean="0"/>
              <a:t>We are not talking about measuring</a:t>
            </a:r>
            <a:r>
              <a:rPr lang="en-US" baseline="0" dirty="0" smtClean="0"/>
              <a:t> business value today, but I think that would be an excellent topic for this week’s Lean Coffee sessions.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point story is your</a:t>
            </a:r>
            <a:r>
              <a:rPr lang="en-US" baseline="0" dirty="0" smtClean="0"/>
              <a:t> baseline story. </a:t>
            </a:r>
          </a:p>
          <a:p>
            <a:r>
              <a:rPr lang="en-US" baseline="0" dirty="0" smtClean="0"/>
              <a:t>The other stories are either bigger or smaller than </a:t>
            </a:r>
            <a:r>
              <a:rPr lang="en-US" baseline="0" smtClean="0"/>
              <a:t>that story.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3C6FA-01EC-49F9-817C-692A2F9F8D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2" y="365125"/>
            <a:ext cx="974571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1850" y="45624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3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fanatic.com/recipes/loaded-nachos-recipe/" TargetMode="External"/><Relationship Id="rId2" Type="http://schemas.openxmlformats.org/officeDocument/2006/relationships/hyperlink" Target="https://www.chowhound.com/recipes/basic-fish-tacos-291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owhound.com/recipes/molly-ringwalds-whole-roasted-chicken-28803/print" TargetMode="External"/><Relationship Id="rId5" Type="http://schemas.openxmlformats.org/officeDocument/2006/relationships/hyperlink" Target="https://www.chowhound.com/recipes/basic-pizza-dough-10965/print" TargetMode="External"/><Relationship Id="rId4" Type="http://schemas.openxmlformats.org/officeDocument/2006/relationships/hyperlink" Target="https://www.epicurious.com/recipes/member/views/slow-cooker-beef-stroganoff-5304999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6: Sprint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Tasks are:</a:t>
            </a:r>
          </a:p>
          <a:p>
            <a:pPr lvl="1"/>
            <a:r>
              <a:rPr lang="en-US" dirty="0" smtClean="0"/>
              <a:t>The actions, information, and work that contribute to satisfying the definition of done for a story.</a:t>
            </a:r>
          </a:p>
          <a:p>
            <a:pPr lvl="1"/>
            <a:r>
              <a:rPr lang="en-US" dirty="0" smtClean="0"/>
              <a:t>Assigned to an individual, and reported on in the daily scrum.</a:t>
            </a:r>
          </a:p>
          <a:p>
            <a:pPr lvl="1"/>
            <a:r>
              <a:rPr lang="en-US" dirty="0" smtClean="0"/>
              <a:t>Publicly tracked by what ever means the team has established as a best practice. </a:t>
            </a:r>
          </a:p>
          <a:p>
            <a:r>
              <a:rPr lang="en-US" dirty="0" smtClean="0"/>
              <a:t>Sprint Tasks are not:</a:t>
            </a:r>
          </a:p>
          <a:p>
            <a:pPr lvl="1"/>
            <a:r>
              <a:rPr lang="en-US" dirty="0" smtClean="0"/>
              <a:t>The responsibility of the Scrum Master to track.</a:t>
            </a:r>
          </a:p>
          <a:p>
            <a:pPr lvl="1"/>
            <a:r>
              <a:rPr lang="en-US" dirty="0" smtClean="0"/>
              <a:t>Private.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Exercise…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a 1 week sprint.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using planning poker.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tasks required and assign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and the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Team: “The </a:t>
            </a:r>
            <a:r>
              <a:rPr lang="en-US" dirty="0" err="1" smtClean="0"/>
              <a:t>Fam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Two adults, three kids, ages of 10 – 17. </a:t>
            </a:r>
          </a:p>
          <a:p>
            <a:pPr lvl="1"/>
            <a:r>
              <a:rPr lang="en-US" dirty="0" smtClean="0"/>
              <a:t>Each family member is responsible for cooking dinner one night a week, ideally allowing for two nights of leftovers. 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Sprint begins Saturday and runs for 7 days. </a:t>
            </a:r>
          </a:p>
          <a:p>
            <a:pPr lvl="1"/>
            <a:r>
              <a:rPr lang="en-US" dirty="0" smtClean="0"/>
              <a:t>Sprint planning occurs Friday night after dinner. </a:t>
            </a:r>
          </a:p>
          <a:p>
            <a:pPr lvl="1"/>
            <a:r>
              <a:rPr lang="en-US" dirty="0" smtClean="0"/>
              <a:t>Daily Scrum is nightly during the meal.</a:t>
            </a:r>
          </a:p>
          <a:p>
            <a:pPr lvl="1"/>
            <a:r>
              <a:rPr lang="en-US" dirty="0" smtClean="0"/>
              <a:t>Backlog grooming is held Tuesday and Thursday after dinner.</a:t>
            </a:r>
          </a:p>
          <a:p>
            <a:r>
              <a:rPr lang="en-US" dirty="0" smtClean="0"/>
              <a:t>The backlog:</a:t>
            </a:r>
          </a:p>
          <a:p>
            <a:pPr lvl="1"/>
            <a:r>
              <a:rPr lang="en-US" dirty="0" smtClean="0"/>
              <a:t>Each family member nominates a meal they will cook, the meals are accepted or rejected by the product owner (Dad).</a:t>
            </a:r>
          </a:p>
          <a:p>
            <a:pPr lvl="1"/>
            <a:r>
              <a:rPr lang="en-US" dirty="0" smtClean="0"/>
              <a:t>Implementation details and acceptance criteria are established by consensus during backlog grooming.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Cut to Jira!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accept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well formed?</a:t>
            </a:r>
          </a:p>
          <a:p>
            <a:pPr lvl="1"/>
            <a:r>
              <a:rPr lang="en-US" dirty="0" smtClean="0"/>
              <a:t>Card (Actor, Activity, Business Value)</a:t>
            </a:r>
          </a:p>
          <a:p>
            <a:pPr lvl="1"/>
            <a:r>
              <a:rPr lang="en-US" dirty="0" smtClean="0"/>
              <a:t>Conversation (Implementation)</a:t>
            </a:r>
          </a:p>
          <a:p>
            <a:pPr lvl="1"/>
            <a:r>
              <a:rPr lang="en-US" dirty="0" smtClean="0"/>
              <a:t>Confirmation (Acceptance Criteria)</a:t>
            </a:r>
          </a:p>
          <a:p>
            <a:r>
              <a:rPr lang="en-US" dirty="0" smtClean="0"/>
              <a:t>Is it right sized?</a:t>
            </a:r>
          </a:p>
          <a:p>
            <a:pPr lvl="1"/>
            <a:r>
              <a:rPr lang="en-US" dirty="0"/>
              <a:t>Can the team deliver it in less than a sprint?</a:t>
            </a:r>
          </a:p>
          <a:p>
            <a:pPr lvl="1"/>
            <a:r>
              <a:rPr lang="en-US" dirty="0"/>
              <a:t>Deliver = Build, test, and deploy to the appropriate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the baseline story, it has a value of 2 story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the story a more or less complex than the baseline story using Planning Poker:</a:t>
            </a:r>
          </a:p>
          <a:p>
            <a:pPr lvl="1"/>
            <a:r>
              <a:rPr lang="en-US" dirty="0" smtClean="0"/>
              <a:t>Story is ready aloud and relevant questions are asked.</a:t>
            </a:r>
          </a:p>
          <a:p>
            <a:pPr lvl="1"/>
            <a:r>
              <a:rPr lang="en-US" dirty="0" smtClean="0"/>
              <a:t>Everyone chooses a card with the story point value they believe is correct for the story and place it face down in front of them. </a:t>
            </a:r>
          </a:p>
          <a:p>
            <a:pPr lvl="1"/>
            <a:r>
              <a:rPr lang="en-US" dirty="0" smtClean="0"/>
              <a:t>Everyone flips their cards and compares estimates. </a:t>
            </a:r>
            <a:endParaRPr lang="en-US" dirty="0"/>
          </a:p>
          <a:p>
            <a:pPr lvl="1"/>
            <a:r>
              <a:rPr lang="en-US" dirty="0" smtClean="0"/>
              <a:t>A final story point value is determined by consensus decision making.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Story – 2 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 want to serve hamburger helper and a garden salad for </a:t>
            </a:r>
            <a:r>
              <a:rPr lang="en-US" dirty="0"/>
              <a:t>dinner so that I can fulfill my obligation to make dinner for the family once a week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 will know this is done when:</a:t>
            </a:r>
          </a:p>
          <a:p>
            <a:r>
              <a:rPr lang="en-US" dirty="0"/>
              <a:t>Dinner is served at </a:t>
            </a:r>
            <a:r>
              <a:rPr lang="en-US" dirty="0" smtClean="0"/>
              <a:t>5:30 </a:t>
            </a:r>
            <a:r>
              <a:rPr lang="en-US" dirty="0"/>
              <a:t>PM on </a:t>
            </a:r>
            <a:r>
              <a:rPr lang="en-US" dirty="0" smtClean="0"/>
              <a:t>Thursday.</a:t>
            </a:r>
            <a:endParaRPr lang="en-US" dirty="0"/>
          </a:p>
          <a:p>
            <a:r>
              <a:rPr lang="en-US" dirty="0"/>
              <a:t>Dinner will feed 5 people, three kids and two adults.</a:t>
            </a:r>
          </a:p>
          <a:p>
            <a:pPr marL="0" indent="0">
              <a:buNone/>
            </a:pPr>
            <a:r>
              <a:rPr lang="en-US" dirty="0" smtClean="0"/>
              <a:t>Implementation </a:t>
            </a:r>
            <a:r>
              <a:rPr lang="en-US" dirty="0"/>
              <a:t>Notes:</a:t>
            </a:r>
          </a:p>
          <a:p>
            <a:r>
              <a:rPr lang="en-US" dirty="0" smtClean="0"/>
              <a:t>The garden salad will be a bagged salad with store bought ranch dressing.</a:t>
            </a:r>
            <a:endParaRPr lang="en-US" dirty="0"/>
          </a:p>
          <a:p>
            <a:r>
              <a:rPr lang="en-US" dirty="0"/>
              <a:t>Dinner prep will start no later than 5:00 PM. </a:t>
            </a:r>
          </a:p>
          <a:p>
            <a:r>
              <a:rPr lang="en-US" dirty="0" smtClean="0"/>
              <a:t>The only ingredients needed are: 1.5 </a:t>
            </a:r>
            <a:r>
              <a:rPr lang="en-US" dirty="0" err="1" smtClean="0"/>
              <a:t>lbs</a:t>
            </a:r>
            <a:r>
              <a:rPr lang="en-US" dirty="0" smtClean="0"/>
              <a:t> ground beef (80% lean), milk, bag salad, Newman’s Own Italian dressing.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EVERYTHING that needs to happen to fulfill the story. That is what is tracked during the Sprint.</a:t>
            </a:r>
          </a:p>
          <a:p>
            <a:r>
              <a:rPr lang="en-US" dirty="0" smtClean="0"/>
              <a:t>Clearly document dependencies and contingency plans.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0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the Sprint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Does our implementation plan and Sprint Backlog suppor</a:t>
            </a:r>
            <a:r>
              <a:rPr lang="en-US" dirty="0" smtClean="0"/>
              <a:t>t the sprint goal?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www.chowhound.com/recipes/basic-fish-tacos-29193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https://www.foodfanatic.com/recipes/loaded-nachos-recipe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www.epicurious.com/recipes/member/views/slow-cooker-beef-stroganoff-53049991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www.chowhound.com/recipes/basic-pizza-dough-10965/print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www.chowhound.com/recipes/molly-ringwalds-whole-roasted-chicken-28803/print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Ceremonies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</a:p>
          <a:p>
            <a:r>
              <a:rPr lang="en-US" dirty="0" smtClean="0"/>
              <a:t>Daily Scrum</a:t>
            </a:r>
          </a:p>
          <a:p>
            <a:r>
              <a:rPr lang="en-US" dirty="0" smtClean="0"/>
              <a:t>Backlog Grooming</a:t>
            </a:r>
          </a:p>
          <a:p>
            <a:r>
              <a:rPr lang="en-US" dirty="0" smtClean="0"/>
              <a:t>Sprint Demo/Review</a:t>
            </a:r>
          </a:p>
          <a:p>
            <a:r>
              <a:rPr lang="en-US" dirty="0" smtClean="0"/>
              <a:t>Sprint Retrospective/Lessons Learned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It is important to remember that these meetings are a cycle.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Well Formed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= A statement defining the Actor, Activity, And Business Value</a:t>
            </a:r>
          </a:p>
          <a:p>
            <a:r>
              <a:rPr lang="en-US" dirty="0" smtClean="0"/>
              <a:t>Conversation = Implementation details, technical design, UI specifics, etc. </a:t>
            </a:r>
          </a:p>
          <a:p>
            <a:r>
              <a:rPr lang="en-US" dirty="0" smtClean="0"/>
              <a:t>Confirmation = Acceptance Criteria, how you know the story is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Right Sized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 of “right-sized”:</a:t>
            </a:r>
          </a:p>
          <a:p>
            <a:r>
              <a:rPr lang="en-US" dirty="0" smtClean="0"/>
              <a:t>Can be completed in </a:t>
            </a:r>
            <a:r>
              <a:rPr lang="en-US" dirty="0"/>
              <a:t>less than a sprint, </a:t>
            </a:r>
            <a:r>
              <a:rPr lang="en-US" dirty="0" smtClean="0"/>
              <a:t>but, ideally, in </a:t>
            </a:r>
            <a:r>
              <a:rPr lang="en-US" dirty="0"/>
              <a:t>more than a day. </a:t>
            </a:r>
            <a:endParaRPr lang="en-US" dirty="0" smtClean="0"/>
          </a:p>
          <a:p>
            <a:r>
              <a:rPr lang="en-US" dirty="0" smtClean="0"/>
              <a:t>Where completed means built, tested </a:t>
            </a:r>
            <a:r>
              <a:rPr lang="en-US" dirty="0"/>
              <a:t>and </a:t>
            </a:r>
            <a:r>
              <a:rPr lang="en-US" dirty="0" smtClean="0"/>
              <a:t>shipped to a predetermined, production or production-like environment.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you know if a story is right sized?</a:t>
            </a:r>
          </a:p>
          <a:p>
            <a:r>
              <a:rPr lang="en-US" dirty="0" smtClean="0"/>
              <a:t>The team will establish this by consensus.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 Story Point 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 relative measure of complexity and effort.</a:t>
            </a:r>
            <a:endParaRPr lang="en-US" dirty="0"/>
          </a:p>
          <a:p>
            <a:pPr lvl="1"/>
            <a:r>
              <a:rPr lang="en-US" dirty="0" smtClean="0"/>
              <a:t>Different for every team.</a:t>
            </a:r>
          </a:p>
          <a:p>
            <a:pPr lvl="1"/>
            <a:r>
              <a:rPr lang="en-US" dirty="0" smtClean="0"/>
              <a:t>Based on past work that the whole team understands. 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 </a:t>
            </a:r>
            <a:r>
              <a:rPr lang="en-US" dirty="0" smtClean="0"/>
              <a:t>User Story isn’t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An analog for time (1 point ≠ 1 day).</a:t>
            </a:r>
          </a:p>
          <a:p>
            <a:pPr lvl="1"/>
            <a:r>
              <a:rPr lang="en-US" dirty="0" smtClean="0"/>
              <a:t>A tool for performance measurement. </a:t>
            </a:r>
          </a:p>
          <a:p>
            <a:pPr lvl="1"/>
            <a:r>
              <a:rPr lang="en-US" dirty="0" smtClean="0"/>
              <a:t>A measure of business value.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</a:t>
            </a:r>
            <a:r>
              <a:rPr lang="en-US" dirty="0" smtClean="0"/>
              <a:t>Plan the work that will be completed in the upcoming sprint.</a:t>
            </a:r>
            <a:endParaRPr lang="en-US" dirty="0"/>
          </a:p>
          <a:p>
            <a:r>
              <a:rPr lang="en-US" dirty="0"/>
              <a:t>Attendees: Entire Scrum Team (PO, SM, Dev Team), stakeholders can sit in.</a:t>
            </a:r>
          </a:p>
          <a:p>
            <a:r>
              <a:rPr lang="en-US" dirty="0"/>
              <a:t>Process: </a:t>
            </a:r>
          </a:p>
          <a:p>
            <a:pPr lvl="1"/>
            <a:r>
              <a:rPr lang="en-US" dirty="0"/>
              <a:t>PO presents the s</a:t>
            </a:r>
            <a:r>
              <a:rPr lang="en-US" dirty="0" smtClean="0"/>
              <a:t>print goal and product </a:t>
            </a:r>
            <a:r>
              <a:rPr lang="en-US" dirty="0"/>
              <a:t>b</a:t>
            </a:r>
            <a:r>
              <a:rPr lang="en-US" dirty="0" smtClean="0"/>
              <a:t>acklog items nominated for the upcoming sprint (per backlog grooming). </a:t>
            </a:r>
            <a:endParaRPr lang="en-US" dirty="0"/>
          </a:p>
          <a:p>
            <a:pPr lvl="1"/>
            <a:r>
              <a:rPr lang="en-US" dirty="0" smtClean="0"/>
              <a:t>Cycle through the stories: </a:t>
            </a:r>
          </a:p>
          <a:p>
            <a:pPr lvl="2"/>
            <a:r>
              <a:rPr lang="en-US" dirty="0" smtClean="0"/>
              <a:t>Team accepts or rejects story.</a:t>
            </a:r>
            <a:endParaRPr lang="en-US" dirty="0"/>
          </a:p>
          <a:p>
            <a:pPr lvl="2"/>
            <a:r>
              <a:rPr lang="en-US" dirty="0" smtClean="0"/>
              <a:t>Team estimates.</a:t>
            </a:r>
          </a:p>
          <a:p>
            <a:pPr lvl="1"/>
            <a:r>
              <a:rPr lang="en-US" dirty="0" smtClean="0"/>
              <a:t>Team establishes Sprint backlog.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the Sprint backlog by consensus</a:t>
            </a:r>
          </a:p>
          <a:p>
            <a:pPr lvl="1"/>
            <a:r>
              <a:rPr lang="en-US" dirty="0" smtClean="0"/>
              <a:t>What stories the team is committed to completing during the sprint</a:t>
            </a:r>
          </a:p>
          <a:p>
            <a:r>
              <a:rPr lang="en-US" dirty="0" smtClean="0"/>
              <a:t>Estimate work by consensus</a:t>
            </a:r>
          </a:p>
          <a:p>
            <a:pPr lvl="1"/>
            <a:r>
              <a:rPr lang="en-US" dirty="0" smtClean="0"/>
              <a:t>Collaboratively assign story points to stories, this is knowledge sharing, cross-training and supports high quality design.</a:t>
            </a:r>
            <a:endParaRPr lang="en-US" dirty="0"/>
          </a:p>
          <a:p>
            <a:r>
              <a:rPr lang="en-US" dirty="0" smtClean="0"/>
              <a:t>Plan execution by consensus</a:t>
            </a:r>
          </a:p>
          <a:p>
            <a:pPr lvl="1"/>
            <a:r>
              <a:rPr lang="en-US" dirty="0" smtClean="0"/>
              <a:t>Collaboratively document steps and tasks that need to be completed.</a:t>
            </a:r>
          </a:p>
          <a:p>
            <a:pPr lvl="1"/>
            <a:r>
              <a:rPr lang="en-US" dirty="0" smtClean="0"/>
              <a:t>Identify and document dependencies.</a:t>
            </a:r>
          </a:p>
          <a:p>
            <a:pPr lvl="1"/>
            <a:r>
              <a:rPr lang="en-US" dirty="0" smtClean="0"/>
              <a:t>Assign tasks. </a:t>
            </a:r>
          </a:p>
        </p:txBody>
      </p:sp>
    </p:spTree>
    <p:extLst>
      <p:ext uri="{BB962C8B-B14F-4D97-AF65-F5344CB8AC3E}">
        <p14:creationId xmlns:p14="http://schemas.microsoft.com/office/powerpoint/2010/main" val="2551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Sprint Planning the team should have: </a:t>
            </a:r>
          </a:p>
          <a:p>
            <a:r>
              <a:rPr lang="en-US" dirty="0" smtClean="0"/>
              <a:t>Enough well-formed, right sized stories to fill two sprints. </a:t>
            </a:r>
          </a:p>
          <a:p>
            <a:r>
              <a:rPr lang="en-US" dirty="0" smtClean="0"/>
              <a:t>Familiarity with the proposed stories. </a:t>
            </a:r>
          </a:p>
          <a:p>
            <a:r>
              <a:rPr lang="en-US" dirty="0" smtClean="0"/>
              <a:t>Buried all hatchets and viewed all skeletons. </a:t>
            </a:r>
          </a:p>
        </p:txBody>
      </p:sp>
    </p:spTree>
    <p:extLst>
      <p:ext uri="{BB962C8B-B14F-4D97-AF65-F5344CB8AC3E}">
        <p14:creationId xmlns:p14="http://schemas.microsoft.com/office/powerpoint/2010/main" val="3985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Sprint Backlog is: </a:t>
            </a:r>
          </a:p>
          <a:p>
            <a:pPr lvl="1"/>
            <a:r>
              <a:rPr lang="en-US" dirty="0" smtClean="0"/>
              <a:t>The list </a:t>
            </a:r>
            <a:r>
              <a:rPr lang="en-US" dirty="0"/>
              <a:t>of user stories </a:t>
            </a:r>
            <a:r>
              <a:rPr lang="en-US" dirty="0" smtClean="0"/>
              <a:t>and their required </a:t>
            </a:r>
            <a:r>
              <a:rPr lang="en-US" dirty="0"/>
              <a:t>tasks that </a:t>
            </a:r>
            <a:r>
              <a:rPr lang="en-US" dirty="0" smtClean="0"/>
              <a:t>the </a:t>
            </a:r>
            <a:r>
              <a:rPr lang="en-US" dirty="0"/>
              <a:t>development team </a:t>
            </a:r>
            <a:r>
              <a:rPr lang="en-US" dirty="0" smtClean="0"/>
              <a:t>has committed to completing by </a:t>
            </a:r>
            <a:r>
              <a:rPr lang="en-US" dirty="0"/>
              <a:t>the end of the Sprint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collective responsibility of the team to track and deliver against.</a:t>
            </a:r>
          </a:p>
          <a:p>
            <a:pPr lvl="1"/>
            <a:r>
              <a:rPr lang="en-US" dirty="0" smtClean="0"/>
              <a:t>Public and open to the organization at large. </a:t>
            </a:r>
            <a:endParaRPr lang="en-US" dirty="0"/>
          </a:p>
          <a:p>
            <a:r>
              <a:rPr lang="en-US" dirty="0" smtClean="0"/>
              <a:t>What a Sprint Backlog isn’t:</a:t>
            </a:r>
          </a:p>
          <a:p>
            <a:pPr lvl="1"/>
            <a:r>
              <a:rPr lang="en-US" dirty="0" smtClean="0"/>
              <a:t>A measurement of productivity or failure. </a:t>
            </a:r>
          </a:p>
          <a:p>
            <a:pPr lvl="1"/>
            <a:r>
              <a:rPr lang="en-US" dirty="0" smtClean="0"/>
              <a:t>The responsibility of the Scrum Master to track. </a:t>
            </a:r>
          </a:p>
          <a:p>
            <a:pPr lvl="1"/>
            <a:r>
              <a:rPr lang="en-US" dirty="0" smtClean="0"/>
              <a:t>A secret or privileged information.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KofC-sim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simple" id="{746D13DE-35FF-4260-85D7-DF4FBF6295EE}" vid="{22ABF4F1-2F30-4601-AF18-34D6F1D50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Theme-KofC-simple</Template>
  <TotalTime>890</TotalTime>
  <Words>1265</Words>
  <Application>Microsoft Office PowerPoint</Application>
  <PresentationFormat>Widescreen</PresentationFormat>
  <Paragraphs>143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Theme-KofC-simple</vt:lpstr>
      <vt:lpstr>Agile Foundations with Scrum</vt:lpstr>
      <vt:lpstr>Scrum Team Ceremonies</vt:lpstr>
      <vt:lpstr>Anatomy of a Well Formed User Story</vt:lpstr>
      <vt:lpstr>Definition of a Right Sized User Story</vt:lpstr>
      <vt:lpstr>Story Points</vt:lpstr>
      <vt:lpstr>Sprint Planning</vt:lpstr>
      <vt:lpstr>Goals of Sprint Planning</vt:lpstr>
      <vt:lpstr>Sprint Planning Prerequisites</vt:lpstr>
      <vt:lpstr>Sprint Backlog</vt:lpstr>
      <vt:lpstr>Sprint tasks</vt:lpstr>
      <vt:lpstr>Do the Exercise…</vt:lpstr>
      <vt:lpstr>The Team and the Sprint</vt:lpstr>
      <vt:lpstr>First Story</vt:lpstr>
      <vt:lpstr>Do we accept it?</vt:lpstr>
      <vt:lpstr>Planning Poker</vt:lpstr>
      <vt:lpstr>Baseline Story – 2 Story Points</vt:lpstr>
      <vt:lpstr>Task Identification</vt:lpstr>
      <vt:lpstr>Confirm the Sprint Goal</vt:lpstr>
      <vt:lpstr>Sources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Foundations with Scrum</dc:title>
  <dc:creator>Emily Hall</dc:creator>
  <cp:lastModifiedBy>Emily Hall</cp:lastModifiedBy>
  <cp:revision>43</cp:revision>
  <dcterms:created xsi:type="dcterms:W3CDTF">2017-11-20T14:55:02Z</dcterms:created>
  <dcterms:modified xsi:type="dcterms:W3CDTF">2018-05-21T19:18:28Z</dcterms:modified>
</cp:coreProperties>
</file>