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sldIdLst>
    <p:sldId id="256" r:id="rId6"/>
    <p:sldId id="258" r:id="rId7"/>
    <p:sldId id="259" r:id="rId8"/>
    <p:sldId id="271" r:id="rId9"/>
    <p:sldId id="268" r:id="rId10"/>
    <p:sldId id="269" r:id="rId11"/>
    <p:sldId id="262" r:id="rId12"/>
    <p:sldId id="265" r:id="rId13"/>
    <p:sldId id="266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1" d="100"/>
          <a:sy n="81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6FF7-8443-45AF-85F5-FEC0910C1AD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3A4C1-F115-4691-99A4-8BF73958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7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Agile is  a question that gets asked a lot. </a:t>
            </a:r>
          </a:p>
          <a:p>
            <a:r>
              <a:rPr lang="en-US" dirty="0" smtClean="0"/>
              <a:t>Agile is a buzz work that gets thrown around a lot. </a:t>
            </a:r>
          </a:p>
          <a:p>
            <a:r>
              <a:rPr lang="en-US" dirty="0" smtClean="0"/>
              <a:t>At the core of all things agile is the Agile Manifesto. </a:t>
            </a:r>
          </a:p>
          <a:p>
            <a:r>
              <a:rPr lang="en-US" dirty="0" smtClean="0"/>
              <a:t>If a practice, process, or tool can demonstrate that it holds true to all four of the agile values, we can confidently call it agile.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09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 product owner creates a prioritized wish list called a product backlog.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During sprint planning, the team pulls a small chunk from the top of that wish list, a sprint backlog, and decides how to implement those pieces.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team has a certain amount of time — a sprint (usually two to four weeks) — to complete its work, but it meets each day to assess its progress (daily Scrum).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Along the way, the </a:t>
            </a:r>
            <a:r>
              <a:rPr lang="en-US" dirty="0" err="1"/>
              <a:t>ScrumMaster</a:t>
            </a:r>
            <a:r>
              <a:rPr lang="en-US" dirty="0"/>
              <a:t> keeps the team focused on its goal.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At the end of the sprint, the work should be potentially shippable: ready to hand to a customer, put on a store shelf, or show to a stakeholder.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sprint ends with a sprint review and retrospective.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As the next sprint begins, the team chooses another chunk of the product backlog and begins working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4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77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20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</a:t>
            </a:r>
            <a:r>
              <a:rPr lang="en-US" baseline="0" dirty="0" smtClean="0"/>
              <a:t>parency and honest are key to a successful team. </a:t>
            </a:r>
          </a:p>
          <a:p>
            <a:r>
              <a:rPr lang="en-US" baseline="0" dirty="0" smtClean="0"/>
              <a:t>A team must be given time to go through the stages of team formation:</a:t>
            </a:r>
          </a:p>
          <a:p>
            <a:r>
              <a:rPr lang="en-US" baseline="0" dirty="0" smtClean="0"/>
              <a:t>Forming – the team moves at a slow pace as they get to know each other. This stage often has confusion and uncertainty.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Storming – often has a good deal of conflict as folks hash out roles and accountability</a:t>
            </a:r>
          </a:p>
          <a:p>
            <a:r>
              <a:rPr lang="en-US" baseline="0" dirty="0" smtClean="0"/>
              <a:t>Norming – the team begins to hit their stride, communicate well, and build trust. Conflicts are negotiated constructively.</a:t>
            </a:r>
          </a:p>
          <a:p>
            <a:r>
              <a:rPr lang="en-US" baseline="0" dirty="0" smtClean="0"/>
              <a:t>Performing – the team has hit their stride and begin to deliver value, communicate efficiently, and collaborate as a habit.</a:t>
            </a:r>
            <a:endParaRPr lang="en-US" dirty="0" smtClean="0"/>
          </a:p>
          <a:p>
            <a:r>
              <a:rPr lang="en-US" dirty="0" smtClean="0"/>
              <a:t>Transforming/Adjourning</a:t>
            </a:r>
            <a:r>
              <a:rPr lang="en-US" baseline="0" dirty="0" smtClean="0"/>
              <a:t> – As an increment is closed, or a project comes to an end, the team composition may be adjusted. This will put the team back into the forming stage and the cycle begins again.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6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351974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47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365125"/>
            <a:ext cx="984504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3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7048" y="365125"/>
            <a:ext cx="7045452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4" y="365125"/>
            <a:ext cx="983589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0823"/>
            <a:ext cx="10515600" cy="41561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0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365125"/>
            <a:ext cx="984504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4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365125"/>
            <a:ext cx="984662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5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4" y="365125"/>
            <a:ext cx="983589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7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6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457200"/>
            <a:ext cx="326326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5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4" y="457200"/>
            <a:ext cx="325412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7048" y="365125"/>
            <a:ext cx="98267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8" y="593725"/>
            <a:ext cx="765810" cy="7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0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Foundations with Scrum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Session 3: </a:t>
            </a:r>
            <a:r>
              <a:rPr lang="en-US" dirty="0" smtClean="0"/>
              <a:t>Scrum Roles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RACI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into groups of 3 – 5</a:t>
            </a:r>
          </a:p>
          <a:p>
            <a:r>
              <a:rPr lang="en-US" dirty="0" smtClean="0"/>
              <a:t>Identify team roles for people in your group</a:t>
            </a:r>
          </a:p>
          <a:p>
            <a:r>
              <a:rPr lang="en-US" dirty="0" smtClean="0"/>
              <a:t>Fill out the RACI, one per group</a:t>
            </a:r>
          </a:p>
          <a:p>
            <a:r>
              <a:rPr lang="en-US" dirty="0" smtClean="0"/>
              <a:t>Remember, there can be only one A per row!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7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1:50 PM - </a:t>
            </a:r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4 Quadrants </a:t>
            </a:r>
            <a:r>
              <a:rPr lang="en-US" b="1" dirty="0"/>
              <a:t>Exercise: </a:t>
            </a:r>
          </a:p>
          <a:p>
            <a:pPr lvl="1"/>
            <a:r>
              <a:rPr lang="en-US" dirty="0"/>
              <a:t>On a sticky note write (1 item per sticky):</a:t>
            </a:r>
          </a:p>
          <a:p>
            <a:pPr lvl="1"/>
            <a:r>
              <a:rPr lang="en-US" dirty="0"/>
              <a:t>What went well or not well; suggestions and </a:t>
            </a:r>
            <a:r>
              <a:rPr lang="en-US" dirty="0" smtClean="0"/>
              <a:t>shout-outs</a:t>
            </a:r>
            <a:endParaRPr lang="en-US" dirty="0"/>
          </a:p>
          <a:p>
            <a:pPr lvl="1"/>
            <a:r>
              <a:rPr lang="en-US" dirty="0"/>
              <a:t>Place on the appropriate quadrant. </a:t>
            </a:r>
          </a:p>
        </p:txBody>
      </p:sp>
    </p:spTree>
    <p:extLst>
      <p:ext uri="{BB962C8B-B14F-4D97-AF65-F5344CB8AC3E}">
        <p14:creationId xmlns:p14="http://schemas.microsoft.com/office/powerpoint/2010/main" val="349084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Manifesto for Agile Software Development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We </a:t>
            </a:r>
            <a:r>
              <a:rPr lang="en-US" dirty="0"/>
              <a:t>are uncovering better ways of developing</a:t>
            </a:r>
            <a:br>
              <a:rPr lang="en-US" dirty="0"/>
            </a:br>
            <a:r>
              <a:rPr lang="en-US" dirty="0"/>
              <a:t>software by doing it and helping others do it.</a:t>
            </a:r>
          </a:p>
          <a:p>
            <a:pPr marL="0" indent="0" algn="ctr">
              <a:buNone/>
            </a:pPr>
            <a:r>
              <a:rPr lang="en-US" dirty="0"/>
              <a:t>Through this work we have come to value</a:t>
            </a:r>
            <a:r>
              <a:rPr lang="en-US" dirty="0" smtClean="0"/>
              <a:t>:</a:t>
            </a:r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Individuals and interactions </a:t>
            </a:r>
            <a:r>
              <a:rPr lang="en-US" sz="3200" dirty="0"/>
              <a:t>over processes and tools</a:t>
            </a:r>
            <a:br>
              <a:rPr lang="en-US" sz="3200" dirty="0"/>
            </a:br>
            <a:r>
              <a:rPr lang="en-US" sz="3200" b="1" dirty="0"/>
              <a:t>Working software</a:t>
            </a:r>
            <a:r>
              <a:rPr lang="en-US" sz="3200" dirty="0"/>
              <a:t> over comprehensive documentation</a:t>
            </a:r>
            <a:br>
              <a:rPr lang="en-US" sz="3200" dirty="0"/>
            </a:br>
            <a:r>
              <a:rPr lang="en-US" sz="3200" b="1" dirty="0"/>
              <a:t>Customer collaboration </a:t>
            </a:r>
            <a:r>
              <a:rPr lang="en-US" sz="3200" dirty="0"/>
              <a:t>over contract negotiation</a:t>
            </a:r>
            <a:br>
              <a:rPr lang="en-US" sz="3200" dirty="0"/>
            </a:br>
            <a:r>
              <a:rPr lang="en-US" sz="3200" b="1" dirty="0"/>
              <a:t>Responding to change </a:t>
            </a:r>
            <a:r>
              <a:rPr lang="en-US" sz="3200" dirty="0"/>
              <a:t>over following a </a:t>
            </a:r>
            <a:r>
              <a:rPr lang="en-US" sz="3200" dirty="0" smtClean="0"/>
              <a:t>plan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That is, while there is value in the items on</a:t>
            </a:r>
            <a:br>
              <a:rPr lang="en-US" dirty="0"/>
            </a:br>
            <a:r>
              <a:rPr lang="en-US" dirty="0"/>
              <a:t>the right, we value the items on the left more.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736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Scrum </a:t>
            </a:r>
            <a:r>
              <a:rPr lang="en-US" dirty="0" smtClean="0"/>
              <a:t>Works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4" y="1426035"/>
            <a:ext cx="10764883" cy="498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9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Roles Mapping: Group Activity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the analysis of the Role Mapping activity.</a:t>
            </a:r>
            <a:endParaRPr lang="en-US" sz="1800" dirty="0">
              <a:solidFill>
                <a:srgbClr val="333333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95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0460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Time box </a:t>
            </a:r>
            <a:r>
              <a:rPr lang="en-US" dirty="0" smtClean="0"/>
              <a:t>– time window or time limit. Described in terms of duration. </a:t>
            </a:r>
            <a:r>
              <a:rPr lang="en-US" dirty="0" err="1" smtClean="0"/>
              <a:t>E.g</a:t>
            </a:r>
            <a:r>
              <a:rPr lang="en-US" dirty="0" smtClean="0"/>
              <a:t>: 2 hour time box. </a:t>
            </a:r>
          </a:p>
          <a:p>
            <a:r>
              <a:rPr lang="en-US" b="1" dirty="0" smtClean="0"/>
              <a:t>Sprint</a:t>
            </a:r>
            <a:r>
              <a:rPr lang="en-US" dirty="0" smtClean="0"/>
              <a:t> – a time box during which the team will build, test, and deliver to the product owner a unit of work they have identified from the Product Backlog. </a:t>
            </a:r>
          </a:p>
          <a:p>
            <a:r>
              <a:rPr lang="en-US" b="1" dirty="0" smtClean="0"/>
              <a:t>Release</a:t>
            </a:r>
            <a:r>
              <a:rPr lang="en-US" dirty="0" smtClean="0"/>
              <a:t> – a group of items from the product backlog that will be delivered to the end user together. A release can be built over multiple sprints.</a:t>
            </a:r>
          </a:p>
          <a:p>
            <a:r>
              <a:rPr lang="en-US" b="1" dirty="0" smtClean="0"/>
              <a:t>User Story </a:t>
            </a:r>
            <a:r>
              <a:rPr lang="en-US" dirty="0" smtClean="0"/>
              <a:t>– a use case that describes product functionality from a user or actor perspective. </a:t>
            </a:r>
          </a:p>
          <a:p>
            <a:r>
              <a:rPr lang="en-US" b="1" dirty="0" smtClean="0"/>
              <a:t>Product Backlog </a:t>
            </a:r>
            <a:r>
              <a:rPr lang="en-US" dirty="0" smtClean="0"/>
              <a:t>– a prioritized wish list of features, functionality, or use cases. </a:t>
            </a:r>
          </a:p>
          <a:p>
            <a:r>
              <a:rPr lang="en-US" b="1" dirty="0" smtClean="0"/>
              <a:t>Sprint Backlog </a:t>
            </a:r>
            <a:r>
              <a:rPr lang="en-US" dirty="0" smtClean="0"/>
              <a:t>– the list of user stories and/or tasks that will be delivered by the development team by the end of the Sprint.</a:t>
            </a:r>
          </a:p>
          <a:p>
            <a:r>
              <a:rPr lang="en-US" b="1" dirty="0" smtClean="0"/>
              <a:t>Sprint Goal – </a:t>
            </a:r>
            <a:r>
              <a:rPr lang="en-US" dirty="0" smtClean="0"/>
              <a:t>a simple statement of purpose for the team to achieve by the end of the Sprint. </a:t>
            </a:r>
            <a:endParaRPr lang="en-US" b="1" dirty="0" smtClean="0"/>
          </a:p>
          <a:p>
            <a:r>
              <a:rPr lang="en-US" b="1" dirty="0" smtClean="0"/>
              <a:t>Velocity </a:t>
            </a:r>
            <a:r>
              <a:rPr lang="en-US" dirty="0" smtClean="0"/>
              <a:t>– the average amount of work delivered in one Sprint by the team.</a:t>
            </a:r>
          </a:p>
          <a:p>
            <a:r>
              <a:rPr lang="en-US" b="1" dirty="0" smtClean="0"/>
              <a:t>Story Point </a:t>
            </a:r>
            <a:r>
              <a:rPr lang="en-US" dirty="0" smtClean="0"/>
              <a:t>– a relative unit of measure for level of effort based on complexity. </a:t>
            </a:r>
          </a:p>
          <a:p>
            <a:r>
              <a:rPr lang="en-US" b="1" dirty="0" smtClean="0"/>
              <a:t>Baseline Story </a:t>
            </a:r>
            <a:r>
              <a:rPr lang="en-US" dirty="0" smtClean="0"/>
              <a:t>– the story against which other stories are compared to determine their story point value.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– does the work.</a:t>
            </a:r>
          </a:p>
          <a:p>
            <a:r>
              <a:rPr lang="en-US" dirty="0" smtClean="0"/>
              <a:t>Accountable – answerable for the work (only one person can be accountable).</a:t>
            </a:r>
          </a:p>
          <a:p>
            <a:r>
              <a:rPr lang="en-US" dirty="0" smtClean="0"/>
              <a:t>Consulted – they contribute to the work.</a:t>
            </a:r>
          </a:p>
          <a:p>
            <a:r>
              <a:rPr lang="en-US" dirty="0" smtClean="0"/>
              <a:t>Informed – they are updated on the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2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</a:t>
            </a:r>
            <a:r>
              <a:rPr lang="en-US" dirty="0" smtClean="0"/>
              <a:t>Ownership is a Big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Although the Product Owner can delegate just about all of the administration of the backlog to the Team, the </a:t>
            </a:r>
            <a:r>
              <a:rPr lang="en-US" b="1" dirty="0"/>
              <a:t>Product Owner is accountable</a:t>
            </a:r>
            <a:r>
              <a:rPr lang="en-US" dirty="0"/>
              <a:t> for the backlog.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/>
              <a:t>team member </a:t>
            </a:r>
            <a:r>
              <a:rPr lang="en-US" dirty="0"/>
              <a:t>can administer the backlog and facilitate backlog grooming, but they </a:t>
            </a:r>
            <a:r>
              <a:rPr lang="en-US" sz="3200" b="1" dirty="0"/>
              <a:t>cannot set priorities</a:t>
            </a:r>
            <a:r>
              <a:rPr lang="en-US" dirty="0"/>
              <a:t> without the Product Owner’s </a:t>
            </a:r>
            <a:r>
              <a:rPr lang="en-US" dirty="0" smtClean="0"/>
              <a:t>approval.</a:t>
            </a:r>
          </a:p>
          <a:p>
            <a:r>
              <a:rPr lang="en-US" dirty="0" smtClean="0"/>
              <a:t>User feedback and stakeholder relationship management can be delegated to the Dev Team, but the interpretation of that data, and any responses to findings, rest with the Product Owner.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3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Owners need Business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User Stories and Backlog Items that the team can work from.</a:t>
            </a:r>
          </a:p>
          <a:p>
            <a:r>
              <a:rPr lang="en-US" dirty="0" smtClean="0"/>
              <a:t>Collaborate with the Development Team on the Product Backlog in developing the technical specifications that describe the work the team will deliver. </a:t>
            </a:r>
          </a:p>
          <a:p>
            <a:r>
              <a:rPr lang="en-US" dirty="0" smtClean="0"/>
              <a:t>Create business acceptance criteria for user stories.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Owners need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Planning releases (timing, dependency, process adherence, etc.)</a:t>
            </a:r>
          </a:p>
          <a:p>
            <a:pPr marL="285750" indent="-285750"/>
            <a:r>
              <a:rPr lang="en-US" dirty="0" smtClean="0"/>
              <a:t>Managing interdependencies (sometimes your product might require work to be delivered from another team). </a:t>
            </a:r>
          </a:p>
          <a:p>
            <a:pPr marL="285750" indent="-285750"/>
            <a:r>
              <a:rPr lang="en-US" dirty="0" smtClean="0"/>
              <a:t>Collaborate with the team to identify risks, understand the reality of feature implementation, and set priorities appropriately.</a:t>
            </a:r>
          </a:p>
          <a:p>
            <a:pPr marL="285750" indent="-285750"/>
            <a:r>
              <a:rPr lang="en-US" dirty="0" smtClean="0"/>
              <a:t>Communicate milestones to stakeholders.</a:t>
            </a:r>
          </a:p>
          <a:p>
            <a:pPr marL="285750" indent="-285750"/>
            <a:r>
              <a:rPr lang="en-US" dirty="0" smtClean="0"/>
              <a:t>Manage communications with users and stakeholders.</a:t>
            </a:r>
          </a:p>
          <a:p>
            <a:pPr marL="285750" indent="-285750"/>
            <a:r>
              <a:rPr lang="en-US" dirty="0" smtClean="0"/>
              <a:t>Plan production support.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496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KofC-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KofC-light" id="{F025C0A4-6732-4924-BDC8-BC2B5917A4C9}" vid="{DA610883-CA49-4F76-8F4E-86F3CDD547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707CEC89953144AFBF008BD6E9CC74" ma:contentTypeVersion="0" ma:contentTypeDescription="Create a new document." ma:contentTypeScope="" ma:versionID="a301ed35b13bb5de582e492222bfa700">
  <xsd:schema xmlns:xsd="http://www.w3.org/2001/XMLSchema" xmlns:xs="http://www.w3.org/2001/XMLSchema" xmlns:p="http://schemas.microsoft.com/office/2006/metadata/properties" xmlns:ns2="1104a1b0-c8f6-4ec4-800b-fb1c41b954e8" targetNamespace="http://schemas.microsoft.com/office/2006/metadata/properties" ma:root="true" ma:fieldsID="11ba200cc74433374351f954fa48a3d0" ns2:_="">
    <xsd:import namespace="1104a1b0-c8f6-4ec4-800b-fb1c41b954e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04a1b0-c8f6-4ec4-800b-fb1c41b954e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104a1b0-c8f6-4ec4-800b-fb1c41b954e8">TQ3A26RQJ2SC-1925-13</_dlc_DocId>
    <_dlc_DocIdUrl xmlns="1104a1b0-c8f6-4ec4-800b-fb1c41b954e8">
      <Url>http://ilink/its/agile/AFS-Q2-Thursdays/_layouts/DocIdRedir.aspx?ID=TQ3A26RQJ2SC-1925-13</Url>
      <Description>TQ3A26RQJ2SC-1925-13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B58E16-A323-4FFF-814D-8A30F9B60B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487E8A-CB2C-42AD-AE7A-80A8421025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04a1b0-c8f6-4ec4-800b-fb1c41b954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0D2C1-63E0-4C38-B84B-E1D9F5CDE02D}">
  <ds:schemaRefs>
    <ds:schemaRef ds:uri="http://schemas.openxmlformats.org/package/2006/metadata/core-properties"/>
    <ds:schemaRef ds:uri="1104a1b0-c8f6-4ec4-800b-fb1c41b954e8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3F2D589A-ADCE-46C6-9D2B-CC462577F7E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Theme-KofC-light</Template>
  <TotalTime>65</TotalTime>
  <Words>943</Words>
  <Application>Microsoft Office PowerPoint</Application>
  <PresentationFormat>Widescreen</PresentationFormat>
  <Paragraphs>77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Theme-KofC-light</vt:lpstr>
      <vt:lpstr>Agile Foundations with Scrum</vt:lpstr>
      <vt:lpstr>Manifesto for Agile Software Development </vt:lpstr>
      <vt:lpstr>How Scrum Works</vt:lpstr>
      <vt:lpstr> Roles Mapping: Group Activity </vt:lpstr>
      <vt:lpstr>Scrum Terms</vt:lpstr>
      <vt:lpstr>RACI</vt:lpstr>
      <vt:lpstr>Product Ownership is a Big Job</vt:lpstr>
      <vt:lpstr>Product Owners need Business Analysis</vt:lpstr>
      <vt:lpstr>Product Owners need Project Management</vt:lpstr>
      <vt:lpstr>Scrum RACI</vt:lpstr>
      <vt:lpstr>1:50 PM - Retrospective</vt:lpstr>
    </vt:vector>
  </TitlesOfParts>
  <Company>Knights of Columbus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Hall</dc:creator>
  <cp:lastModifiedBy>Emily Hall</cp:lastModifiedBy>
  <cp:revision>13</cp:revision>
  <dcterms:created xsi:type="dcterms:W3CDTF">2017-12-19T19:03:52Z</dcterms:created>
  <dcterms:modified xsi:type="dcterms:W3CDTF">2018-05-21T18:59:00Z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0x01010093707CEC89953144AFBF008BD6E9CC74</vt:lpwstr>
  </property>
  <property fmtid="{D5CDD505-2E9C-101B-9397-08002B2CF9AE}" pid="3" name="_dlc_DocIdItemGuid">
    <vt:lpwstr>8df21b64-916a-4efc-99af-203a0b96166b</vt:lpwstr>
  </property>
</Properties>
</file>