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sldIdLst>
    <p:sldId id="256" r:id="rId6"/>
    <p:sldId id="258" r:id="rId7"/>
    <p:sldId id="259" r:id="rId8"/>
    <p:sldId id="268" r:id="rId9"/>
    <p:sldId id="270" r:id="rId10"/>
    <p:sldId id="263" r:id="rId11"/>
    <p:sldId id="262" r:id="rId12"/>
    <p:sldId id="269" r:id="rId13"/>
    <p:sldId id="272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6FF7-8443-45AF-85F5-FEC0910C1AD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3A4C1-F115-4691-99A4-8BF73958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Agile is  a question that gets asked a lot. </a:t>
            </a:r>
          </a:p>
          <a:p>
            <a:r>
              <a:rPr lang="en-US" dirty="0" smtClean="0"/>
              <a:t>Agile is a buzz work that gets thrown around a lot. </a:t>
            </a:r>
          </a:p>
          <a:p>
            <a:r>
              <a:rPr lang="en-US" dirty="0" smtClean="0"/>
              <a:t>At the core of all things agile is the Agile Manifesto. </a:t>
            </a:r>
          </a:p>
          <a:p>
            <a:r>
              <a:rPr lang="en-US" dirty="0" smtClean="0"/>
              <a:t>If a practice, process, or tool can demonstrate that it holds true to all four of the agile values, we can confidently call it agile.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 product owner creates a prioritized wish list called a product backlog.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During sprint planning, the team pulls a small chunk from the top of that wish list, a sprint backlog, and decides how to implement those pieces.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team has a certain amount of time — a sprint (usually two to four weeks) — to complete its work, but it meets each day to assess its progress (daily Scrum).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Along the way, the </a:t>
            </a:r>
            <a:r>
              <a:rPr lang="en-US" dirty="0" err="1"/>
              <a:t>ScrumMaster</a:t>
            </a:r>
            <a:r>
              <a:rPr lang="en-US" dirty="0"/>
              <a:t> keeps the team focused on its goal.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At the end of the sprint, the work should be potentially shippable: ready to hand to a customer, put on a store shelf, or show to a stakeholder.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sprint ends with a sprint review and retrospective.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As the next sprint begins, the team chooses another chunk of the product backlog and begins working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4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The Scrum</a:t>
            </a:r>
            <a:r>
              <a:rPr lang="en-US" baseline="0" dirty="0" smtClean="0"/>
              <a:t> Master’s authority is in rules enforcement, not in timelines, scope control, or quality control. The Scrum Master leads from the back of the room.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6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7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</a:t>
            </a:r>
            <a:r>
              <a:rPr lang="en-US" baseline="0" dirty="0" smtClean="0"/>
              <a:t>parency and honest are key to a successful team. </a:t>
            </a:r>
          </a:p>
          <a:p>
            <a:r>
              <a:rPr lang="en-US" baseline="0" dirty="0" smtClean="0"/>
              <a:t>A team must be given time to go through the stages of team formation:</a:t>
            </a:r>
          </a:p>
          <a:p>
            <a:r>
              <a:rPr lang="en-US" baseline="0" dirty="0" smtClean="0"/>
              <a:t>Forming – the team moves at a slow pace as they get to know each other. This stage often has confusion and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Storming – often has a good deal of conflict as folks hash out roles and accountability</a:t>
            </a:r>
          </a:p>
          <a:p>
            <a:r>
              <a:rPr lang="en-US" baseline="0" dirty="0" smtClean="0"/>
              <a:t>Norming – the team begins to hit their stride, communicate well, and build trust. Conflicts are negotiated constructively.</a:t>
            </a:r>
          </a:p>
          <a:p>
            <a:r>
              <a:rPr lang="en-US" baseline="0" dirty="0" smtClean="0"/>
              <a:t>Performing – the team has hit their stride and begin to deliver value, communicate efficiently, and collaborate as a habit.</a:t>
            </a:r>
            <a:endParaRPr lang="en-US" dirty="0" smtClean="0"/>
          </a:p>
          <a:p>
            <a:r>
              <a:rPr lang="en-US" dirty="0" smtClean="0"/>
              <a:t>Transforming/Adjourning</a:t>
            </a:r>
            <a:r>
              <a:rPr lang="en-US" baseline="0" dirty="0" smtClean="0"/>
              <a:t> – As an increment is closed, or a project comes to an end, the team composition may be adjusted. This will put the team back into the forming stage and the cycle begins again.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351974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50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048" y="365125"/>
            <a:ext cx="704545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365125"/>
            <a:ext cx="98358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0823"/>
            <a:ext cx="10515600" cy="4156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50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4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662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365125"/>
            <a:ext cx="98358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457200"/>
            <a:ext cx="326326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457200"/>
            <a:ext cx="3254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7048" y="365125"/>
            <a:ext cx="9826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8" y="593725"/>
            <a:ext cx="765810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Foundations with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4: Product Backlog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our </a:t>
            </a:r>
            <a:r>
              <a:rPr lang="en-US" dirty="0" smtClean="0"/>
              <a:t>release deadlines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the MVP (minimum viable product) for each deadline?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4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1:50 PM - </a:t>
            </a:r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the burn down look?</a:t>
            </a:r>
          </a:p>
          <a:p>
            <a:endParaRPr lang="en-US" b="1" dirty="0"/>
          </a:p>
          <a:p>
            <a:r>
              <a:rPr lang="en-US" b="1" dirty="0" smtClean="0"/>
              <a:t>4 Quadrants </a:t>
            </a:r>
            <a:r>
              <a:rPr lang="en-US" b="1" dirty="0"/>
              <a:t>Exercise: </a:t>
            </a:r>
          </a:p>
          <a:p>
            <a:pPr lvl="1"/>
            <a:r>
              <a:rPr lang="en-US" dirty="0"/>
              <a:t>On a sticky note write (1 item per sticky):</a:t>
            </a:r>
          </a:p>
          <a:p>
            <a:pPr lvl="1"/>
            <a:r>
              <a:rPr lang="en-US" dirty="0"/>
              <a:t>What went well or not well; suggestions and </a:t>
            </a:r>
            <a:r>
              <a:rPr lang="en-US" dirty="0" smtClean="0"/>
              <a:t>shout-outs</a:t>
            </a:r>
            <a:endParaRPr lang="en-US" dirty="0"/>
          </a:p>
          <a:p>
            <a:pPr lvl="1"/>
            <a:r>
              <a:rPr lang="en-US" dirty="0"/>
              <a:t>Place on the appropriate quadrant. </a:t>
            </a:r>
          </a:p>
        </p:txBody>
      </p:sp>
    </p:spTree>
    <p:extLst>
      <p:ext uri="{BB962C8B-B14F-4D97-AF65-F5344CB8AC3E}">
        <p14:creationId xmlns:p14="http://schemas.microsoft.com/office/powerpoint/2010/main" val="349084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Manifesto for Agile Software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We </a:t>
            </a:r>
            <a:r>
              <a:rPr lang="en-US" dirty="0"/>
              <a:t>are uncovering better ways of developing</a:t>
            </a:r>
            <a:br>
              <a:rPr lang="en-US" dirty="0"/>
            </a:br>
            <a:r>
              <a:rPr lang="en-US" dirty="0"/>
              <a:t>software by doing it and helping others do it.</a:t>
            </a:r>
          </a:p>
          <a:p>
            <a:pPr marL="0" indent="0" algn="ctr">
              <a:buNone/>
            </a:pPr>
            <a:r>
              <a:rPr lang="en-US" dirty="0"/>
              <a:t>Through this work we have come to value</a:t>
            </a:r>
            <a:r>
              <a:rPr lang="en-US" dirty="0" smtClean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Individuals and interactions </a:t>
            </a:r>
            <a:r>
              <a:rPr lang="en-US" sz="3200" dirty="0"/>
              <a:t>over processes and tools</a:t>
            </a:r>
            <a:br>
              <a:rPr lang="en-US" sz="3200" dirty="0"/>
            </a:br>
            <a:r>
              <a:rPr lang="en-US" sz="3200" b="1" dirty="0"/>
              <a:t>Working software</a:t>
            </a:r>
            <a:r>
              <a:rPr lang="en-US" sz="3200" dirty="0"/>
              <a:t> over comprehensive documentation</a:t>
            </a:r>
            <a:br>
              <a:rPr lang="en-US" sz="3200" dirty="0"/>
            </a:br>
            <a:r>
              <a:rPr lang="en-US" sz="3200" b="1" dirty="0"/>
              <a:t>Customer collaboration </a:t>
            </a:r>
            <a:r>
              <a:rPr lang="en-US" sz="3200" dirty="0"/>
              <a:t>over contract negotiation</a:t>
            </a:r>
            <a:br>
              <a:rPr lang="en-US" sz="3200" dirty="0"/>
            </a:br>
            <a:r>
              <a:rPr lang="en-US" sz="3200" b="1" dirty="0"/>
              <a:t>Responding to change </a:t>
            </a:r>
            <a:r>
              <a:rPr lang="en-US" sz="3200" dirty="0"/>
              <a:t>over following a </a:t>
            </a:r>
            <a:r>
              <a:rPr lang="en-US" sz="3200" dirty="0" smtClean="0"/>
              <a:t>plan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That is, while there is value in the items on</a:t>
            </a:r>
            <a:br>
              <a:rPr lang="en-US" dirty="0"/>
            </a:br>
            <a:r>
              <a:rPr lang="en-US" dirty="0"/>
              <a:t>the right, we value the items on the left more.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73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Scrum </a:t>
            </a:r>
            <a:r>
              <a:rPr lang="en-US" dirty="0" smtClean="0"/>
              <a:t>Works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" y="1426035"/>
            <a:ext cx="10764883" cy="498309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2152891" y="1690688"/>
            <a:ext cx="914400" cy="879676"/>
          </a:xfrm>
          <a:prstGeom prst="down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5858" y="1229023"/>
            <a:ext cx="3829766" cy="923330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We Are Here</a:t>
            </a:r>
            <a:endParaRPr lang="en-US" sz="5400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77389" y="2677384"/>
            <a:ext cx="2273392" cy="2283389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9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4605"/>
            <a:ext cx="10515600" cy="435133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 box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time window or time limit. Described in terms of duration.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 hour time box. </a:t>
            </a: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a time box during which the team will build, test, and deliver to the product owner a unit of work they have identified from the Product Backlog. </a:t>
            </a:r>
          </a:p>
          <a:p>
            <a:r>
              <a:rPr lang="en-US" sz="3800" b="1" dirty="0" smtClean="0"/>
              <a:t>Release</a:t>
            </a:r>
            <a:r>
              <a:rPr lang="en-US" sz="3800" dirty="0" smtClean="0"/>
              <a:t> – a group of items from the product backlog that will be delivered to the end user together. A release can be built over multiple sprints.</a:t>
            </a:r>
          </a:p>
          <a:p>
            <a:r>
              <a:rPr lang="en-US" sz="3800" b="1" dirty="0" smtClean="0"/>
              <a:t>User Story </a:t>
            </a:r>
            <a:r>
              <a:rPr lang="en-US" sz="3800" dirty="0" smtClean="0"/>
              <a:t>– a use case that describes product functionality from a user or actor perspective. </a:t>
            </a:r>
          </a:p>
          <a:p>
            <a:r>
              <a:rPr lang="en-US" sz="3800" b="1" dirty="0" smtClean="0"/>
              <a:t>Product Backlog </a:t>
            </a:r>
            <a:r>
              <a:rPr lang="en-US" sz="3800" dirty="0" smtClean="0"/>
              <a:t>– a prioritized wish list of features, functionality, or use cases. </a:t>
            </a: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Sprint Backlog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the list of user stories and/or tasks that will be delivered by the development team by the end of the Sprint.</a:t>
            </a: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Sprint Goal –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simple statement of purpose for the team to achieve by the end of the Sprint. 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Velocity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the average amount of work delivered in one Sprint by the team.</a:t>
            </a: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Story Point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 relative unit of measure for level of effort based on complexity. </a:t>
            </a: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Baseline Story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the story against which other stories are compared to determine their story point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Review the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9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you write requirements…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How Are We Prioritizing This Work?</a:t>
            </a:r>
            <a:endParaRPr lang="en-US" sz="3200" b="1" dirty="0"/>
          </a:p>
          <a:p>
            <a:pPr lvl="1"/>
            <a:r>
              <a:rPr lang="en-US" dirty="0" smtClean="0"/>
              <a:t>Who are our users? Does this work impact a business processes? </a:t>
            </a:r>
          </a:p>
          <a:p>
            <a:pPr lvl="1"/>
            <a:r>
              <a:rPr lang="en-US" dirty="0" smtClean="0"/>
              <a:t>Is one of these more important than the others?</a:t>
            </a:r>
            <a:endParaRPr lang="en-US" b="1" dirty="0"/>
          </a:p>
          <a:p>
            <a:pPr marL="0" indent="0">
              <a:buNone/>
            </a:pPr>
            <a:r>
              <a:rPr lang="en-US" sz="3200" b="1" dirty="0" smtClean="0"/>
              <a:t>What is the Business Value of This Work?</a:t>
            </a:r>
            <a:endParaRPr lang="en-US" sz="3200" b="1" dirty="0"/>
          </a:p>
          <a:p>
            <a:pPr lvl="1"/>
            <a:r>
              <a:rPr lang="en-US" dirty="0" smtClean="0"/>
              <a:t>Why is this work important to our organization and the business we do?</a:t>
            </a:r>
          </a:p>
          <a:p>
            <a:pPr lvl="1"/>
            <a:r>
              <a:rPr lang="en-US" dirty="0"/>
              <a:t>How does this work deliver value</a:t>
            </a:r>
            <a:r>
              <a:rPr lang="en-US" dirty="0" smtClean="0"/>
              <a:t>?</a:t>
            </a:r>
            <a:endParaRPr lang="en-US" b="1" dirty="0"/>
          </a:p>
          <a:p>
            <a:pPr marL="0" indent="0">
              <a:buNone/>
            </a:pPr>
            <a:r>
              <a:rPr lang="en-US" sz="3200" b="1" dirty="0" smtClean="0"/>
              <a:t>What is the Value to the Customer?</a:t>
            </a:r>
            <a:endParaRPr lang="en-US" sz="3200" b="1" dirty="0"/>
          </a:p>
          <a:p>
            <a:pPr lvl="1"/>
            <a:r>
              <a:rPr lang="en-US" dirty="0" smtClean="0"/>
              <a:t>Why do our customers need or want this?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86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Are Your Users?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they employees of the Knights? – Internal Users. </a:t>
            </a:r>
          </a:p>
          <a:p>
            <a:r>
              <a:rPr lang="en-US" dirty="0" smtClean="0"/>
              <a:t>Are they council members? – External Users.</a:t>
            </a:r>
          </a:p>
          <a:p>
            <a:r>
              <a:rPr lang="en-US" dirty="0" smtClean="0"/>
              <a:t>Be specific:</a:t>
            </a:r>
          </a:p>
          <a:p>
            <a:pPr lvl="1"/>
            <a:r>
              <a:rPr lang="en-US" dirty="0" smtClean="0"/>
              <a:t>User 1: Council Financial Secretary</a:t>
            </a:r>
          </a:p>
          <a:p>
            <a:pPr lvl="1"/>
            <a:r>
              <a:rPr lang="en-US" dirty="0" smtClean="0"/>
              <a:t>User 2: Member Records Clerk</a:t>
            </a:r>
          </a:p>
        </p:txBody>
      </p:sp>
    </p:spTree>
    <p:extLst>
      <p:ext uri="{BB962C8B-B14F-4D97-AF65-F5344CB8AC3E}">
        <p14:creationId xmlns:p14="http://schemas.microsoft.com/office/powerpoint/2010/main" val="38044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and User Value</a:t>
            </a:r>
          </a:p>
          <a:p>
            <a:r>
              <a:rPr lang="en-US" dirty="0" smtClean="0"/>
              <a:t>Product Backlog Items (user stories, features, etc.) with clear business and </a:t>
            </a:r>
            <a:r>
              <a:rPr lang="en-US" smtClean="0"/>
              <a:t>user value.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and User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The value provided to users (both internal and external) may not be the same as the value provided to the organization. </a:t>
            </a:r>
          </a:p>
          <a:p>
            <a:pPr marL="285750" indent="-285750"/>
            <a:r>
              <a:rPr lang="en-US" dirty="0" smtClean="0"/>
              <a:t>Business value is usually delivered through changing or supporting a business process. </a:t>
            </a:r>
          </a:p>
          <a:p>
            <a:pPr marL="285750" indent="-285750"/>
            <a:r>
              <a:rPr lang="en-US" dirty="0" smtClean="0"/>
              <a:t>User value is usually derived through interaction with a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453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KofC-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KofC-light" id="{F025C0A4-6732-4924-BDC8-BC2B5917A4C9}" vid="{DA610883-CA49-4F76-8F4E-86F3CDD547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104a1b0-c8f6-4ec4-800b-fb1c41b954e8">TQ3A26RQJ2SC-1925-40</_dlc_DocId>
    <_dlc_DocIdUrl xmlns="1104a1b0-c8f6-4ec4-800b-fb1c41b954e8">
      <Url>http://ilink/its/agile/AFS-Q2-Thursdays/_layouts/DocIdRedir.aspx?ID=TQ3A26RQJ2SC-1925-40</Url>
      <Description>TQ3A26RQJ2SC-1925-40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07CEC89953144AFBF008BD6E9CC74" ma:contentTypeVersion="0" ma:contentTypeDescription="Create a new document." ma:contentTypeScope="" ma:versionID="a301ed35b13bb5de582e492222bfa700">
  <xsd:schema xmlns:xsd="http://www.w3.org/2001/XMLSchema" xmlns:xs="http://www.w3.org/2001/XMLSchema" xmlns:p="http://schemas.microsoft.com/office/2006/metadata/properties" xmlns:ns2="1104a1b0-c8f6-4ec4-800b-fb1c41b954e8" targetNamespace="http://schemas.microsoft.com/office/2006/metadata/properties" ma:root="true" ma:fieldsID="11ba200cc74433374351f954fa48a3d0" ns2:_="">
    <xsd:import namespace="1104a1b0-c8f6-4ec4-800b-fb1c41b954e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4a1b0-c8f6-4ec4-800b-fb1c41b954e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2D589A-ADCE-46C6-9D2B-CC462577F7E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EB58E16-A323-4FFF-814D-8A30F9B60B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0D2C1-63E0-4C38-B84B-E1D9F5CDE02D}">
  <ds:schemaRefs>
    <ds:schemaRef ds:uri="http://purl.org/dc/terms/"/>
    <ds:schemaRef ds:uri="http://schemas.openxmlformats.org/package/2006/metadata/core-properties"/>
    <ds:schemaRef ds:uri="1104a1b0-c8f6-4ec4-800b-fb1c41b954e8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9DD72B7-367D-499C-807D-2979F474D9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04a1b0-c8f6-4ec4-800b-fb1c41b954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Theme-KofC-light</Template>
  <TotalTime>100</TotalTime>
  <Words>920</Words>
  <Application>Microsoft Office PowerPoint</Application>
  <PresentationFormat>Widescreen</PresentationFormat>
  <Paragraphs>80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Theme-KofC-light</vt:lpstr>
      <vt:lpstr>Agile Foundations with Scrum</vt:lpstr>
      <vt:lpstr>Manifesto for Agile Software Development </vt:lpstr>
      <vt:lpstr>How Scrum Works</vt:lpstr>
      <vt:lpstr>Scrum Terms</vt:lpstr>
      <vt:lpstr>The Exercise</vt:lpstr>
      <vt:lpstr>Before you write requirements…</vt:lpstr>
      <vt:lpstr>Who Are Your Users?</vt:lpstr>
      <vt:lpstr>Anatomy of a Product Backlog</vt:lpstr>
      <vt:lpstr>Business Value and User Value</vt:lpstr>
      <vt:lpstr>Product Road Map</vt:lpstr>
      <vt:lpstr>1:50 PM - Retrospective</vt:lpstr>
    </vt:vector>
  </TitlesOfParts>
  <Company>Knights of Columbus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Hall</dc:creator>
  <cp:lastModifiedBy>Emily Hall</cp:lastModifiedBy>
  <cp:revision>15</cp:revision>
  <dcterms:created xsi:type="dcterms:W3CDTF">2017-12-19T19:03:52Z</dcterms:created>
  <dcterms:modified xsi:type="dcterms:W3CDTF">2018-05-21T19:07:28Z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0x01010093707CEC89953144AFBF008BD6E9CC74</vt:lpwstr>
  </property>
  <property fmtid="{D5CDD505-2E9C-101B-9397-08002B2CF9AE}" pid="3" name="_dlc_DocIdItemGuid">
    <vt:lpwstr>07c957eb-0c24-4010-884a-a465dc18e5df</vt:lpwstr>
  </property>
</Properties>
</file>