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257" r:id="rId4"/>
    <p:sldId id="259" r:id="rId5"/>
    <p:sldId id="264" r:id="rId6"/>
    <p:sldId id="270" r:id="rId7"/>
    <p:sldId id="267" r:id="rId8"/>
    <p:sldId id="269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46D3F-F37C-4CAD-8E7E-3D59F79809A8}">
          <p14:sldIdLst>
            <p14:sldId id="256"/>
          </p14:sldIdLst>
        </p14:section>
        <p14:section name="Introduction" id="{9936BDC3-A755-4F41-A273-8632EC46AF49}">
          <p14:sldIdLst>
            <p14:sldId id="260"/>
          </p14:sldIdLst>
        </p14:section>
        <p14:section name="Review of Terms" id="{38FE053F-DA9E-4C5A-8FBD-9C1BBFE738A3}">
          <p14:sldIdLst>
            <p14:sldId id="257"/>
            <p14:sldId id="259"/>
          </p14:sldIdLst>
        </p14:section>
        <p14:section name="BG Ceremony Intro" id="{759F938B-040A-4C1D-AF17-8C159781A3E2}">
          <p14:sldIdLst>
            <p14:sldId id="264"/>
            <p14:sldId id="270"/>
          </p14:sldIdLst>
        </p14:section>
        <p14:section name="New Vocabulary" id="{3A6918DB-2135-4515-ABDD-D0E284F43150}">
          <p14:sldIdLst>
            <p14:sldId id="267"/>
            <p14:sldId id="269"/>
            <p14:sldId id="268"/>
            <p14:sldId id="271"/>
          </p14:sldIdLst>
        </p14:section>
        <p14:section name="Grooming and Estimation Exercise" id="{08427907-B19E-49B1-804B-87A7DF9F4817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69336" autoAdjust="0"/>
  </p:normalViewPr>
  <p:slideViewPr>
    <p:cSldViewPr snapToGrid="0">
      <p:cViewPr varScale="1">
        <p:scale>
          <a:sx n="83" d="100"/>
          <a:sy n="83" d="100"/>
        </p:scale>
        <p:origin x="43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47AF-BAAF-4200-93F2-075ED39D437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44A7-2B65-4156-B203-E4964453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story should not come to</a:t>
            </a:r>
            <a:r>
              <a:rPr lang="en-US" baseline="0" dirty="0" smtClean="0"/>
              <a:t> the team containing a technical design. The technical design should emerge as part of the backlog grooming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card</a:t>
            </a:r>
            <a:r>
              <a:rPr lang="en-US" baseline="0" dirty="0" smtClean="0"/>
              <a:t> can be designed by the Product owner alone, but can also be written with the assistance of the development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conversation can happen within the backlog grooming session, or in a more informal session, but the conversation must include the development team. </a:t>
            </a:r>
          </a:p>
          <a:p>
            <a:r>
              <a:rPr lang="en-US" baseline="0" dirty="0" smtClean="0"/>
              <a:t>An SME from outside the scrum team can participate in the conversation to add support to the design process.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confirmation must be defined by, or certified by, the product owner.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product owner can guess that a story is right sized, but only the team can accept a story into sprint planning. </a:t>
            </a:r>
          </a:p>
          <a:p>
            <a:r>
              <a:rPr lang="en-US" baseline="0" dirty="0" smtClean="0"/>
              <a:t>The confirmation of size is a guess. </a:t>
            </a:r>
          </a:p>
          <a:p>
            <a:r>
              <a:rPr lang="en-US" baseline="0" dirty="0" smtClean="0"/>
              <a:t>Sometimes the confirmation of size requires a research task, those tasks should be scheduled into the sprint work of the team (if the team is doing the research).  Otherwise the responsibility for the research should follow a common sense model. The team members who can make the most sense out of the resulting information should be accountable for the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deconstruction tends to be more technical in nature, BTW leans more to the non-technical.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r>
              <a:rPr lang="en-US" baseline="0" dirty="0" smtClean="0"/>
              <a:t> points are not just another time estimate, </a:t>
            </a:r>
            <a:r>
              <a:rPr lang="en-US" dirty="0" smtClean="0"/>
              <a:t>but you could say I get about 3 points worth of work done a day.</a:t>
            </a:r>
          </a:p>
          <a:p>
            <a:endParaRPr lang="en-US" dirty="0" smtClean="0"/>
          </a:p>
          <a:p>
            <a:r>
              <a:rPr lang="en-US" dirty="0" smtClean="0"/>
              <a:t>We are not talking about measuring</a:t>
            </a:r>
            <a:r>
              <a:rPr lang="en-US" baseline="0" dirty="0" smtClean="0"/>
              <a:t> business value today, but I think that would be an excellent topic for this week’s Lean Coffee sessions.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point story is your</a:t>
            </a:r>
            <a:r>
              <a:rPr lang="en-US" baseline="0" dirty="0" smtClean="0"/>
              <a:t> baseline story. </a:t>
            </a:r>
          </a:p>
          <a:p>
            <a:r>
              <a:rPr lang="en-US" baseline="0" dirty="0" smtClean="0"/>
              <a:t>The other stories are either bigger or smaller than </a:t>
            </a:r>
            <a:r>
              <a:rPr lang="en-US" baseline="0" smtClean="0"/>
              <a:t>that story.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3C6FA-01EC-49F9-817C-692A2F9F8D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2" y="365125"/>
            <a:ext cx="974571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1850" y="45624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3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5: Backlog </a:t>
            </a:r>
            <a:r>
              <a:rPr lang="en-US" dirty="0" smtClean="0"/>
              <a:t>Grooming and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 Story Point 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 relative measure of complexity and effort.</a:t>
            </a:r>
            <a:endParaRPr lang="en-US" dirty="0"/>
          </a:p>
          <a:p>
            <a:pPr lvl="1"/>
            <a:r>
              <a:rPr lang="en-US" dirty="0" smtClean="0"/>
              <a:t>Different for every team.</a:t>
            </a:r>
          </a:p>
          <a:p>
            <a:pPr lvl="1"/>
            <a:r>
              <a:rPr lang="en-US" dirty="0" smtClean="0"/>
              <a:t>Based on past work that the whole team understands. 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 </a:t>
            </a:r>
            <a:r>
              <a:rPr lang="en-US" dirty="0" smtClean="0"/>
              <a:t>User Story isn’t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An analog for time (1 point ≠ 1 day).</a:t>
            </a:r>
          </a:p>
          <a:p>
            <a:pPr lvl="1"/>
            <a:r>
              <a:rPr lang="en-US" dirty="0" smtClean="0"/>
              <a:t>A tool for performance measurement. </a:t>
            </a:r>
          </a:p>
          <a:p>
            <a:pPr lvl="1"/>
            <a:r>
              <a:rPr lang="en-US" dirty="0" smtClean="0"/>
              <a:t>A measure of business value.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Exercise…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a real story.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it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Confirm the broken down stories are well formed.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using planning poker.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 a user I want to create an illustration so that I can review that illustration with a client. </a:t>
            </a:r>
          </a:p>
          <a:p>
            <a:pPr marL="0" indent="0">
              <a:buNone/>
            </a:pPr>
            <a:r>
              <a:rPr lang="en-US" dirty="0" smtClean="0"/>
              <a:t>I will know this is done when:</a:t>
            </a:r>
          </a:p>
          <a:p>
            <a:r>
              <a:rPr lang="en-US" dirty="0" smtClean="0"/>
              <a:t>I can create an illustration via the Agent Portal or </a:t>
            </a:r>
            <a:r>
              <a:rPr lang="en-US" dirty="0" err="1" smtClean="0"/>
              <a:t>SmartOffice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 don’t have to log into multiple systems to complete the illustration. </a:t>
            </a:r>
          </a:p>
          <a:p>
            <a:r>
              <a:rPr lang="en-US" dirty="0" smtClean="0"/>
              <a:t>I have a PDF file that I can review with my client.</a:t>
            </a:r>
          </a:p>
          <a:p>
            <a:r>
              <a:rPr lang="en-US" dirty="0" smtClean="0"/>
              <a:t>The data in the PDF file is what I expected.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it well formed?</a:t>
            </a:r>
          </a:p>
          <a:p>
            <a:pPr marL="0" indent="0">
              <a:buNone/>
            </a:pPr>
            <a:r>
              <a:rPr lang="en-US" dirty="0" smtClean="0"/>
              <a:t>Is it right sized?</a:t>
            </a:r>
          </a:p>
        </p:txBody>
      </p:sp>
    </p:spTree>
    <p:extLst>
      <p:ext uri="{BB962C8B-B14F-4D97-AF65-F5344CB8AC3E}">
        <p14:creationId xmlns:p14="http://schemas.microsoft.com/office/powerpoint/2010/main" val="607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well formed?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(Actor, Activity, Business Value)</a:t>
            </a:r>
          </a:p>
          <a:p>
            <a:r>
              <a:rPr lang="en-US" dirty="0" smtClean="0"/>
              <a:t>Conversation (Implementation)</a:t>
            </a:r>
          </a:p>
          <a:p>
            <a:r>
              <a:rPr lang="en-US" dirty="0" smtClean="0"/>
              <a:t>Confirmation (Acceptance Criteria)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right sized?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team deliver it in less than a sprint?</a:t>
            </a:r>
          </a:p>
          <a:p>
            <a:r>
              <a:rPr lang="en-US" dirty="0" smtClean="0"/>
              <a:t>Deliver = Build, test, and deploy to the appropriate environment.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Deconstruction Techniques: BTW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Workflow Steps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Write a new, smaller story using one of these techniques. </a:t>
            </a:r>
          </a:p>
          <a:p>
            <a:pPr marL="0" indent="0">
              <a:buNone/>
            </a:pPr>
            <a:r>
              <a:rPr lang="en-US" dirty="0" smtClean="0"/>
              <a:t>(Refer to the handout as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Deconstruction Techniques: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(</a:t>
            </a:r>
            <a:r>
              <a:rPr lang="en-US" dirty="0" err="1" smtClean="0"/>
              <a:t>DataTypes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Operations (CRUD)</a:t>
            </a:r>
          </a:p>
          <a:p>
            <a:r>
              <a:rPr lang="en-US" dirty="0" smtClean="0"/>
              <a:t>Platform (Input Operations)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new, smaller story using one of these techniques. </a:t>
            </a:r>
          </a:p>
          <a:p>
            <a:pPr marL="0" indent="0">
              <a:buNone/>
            </a:pPr>
            <a:r>
              <a:rPr lang="en-US" dirty="0"/>
              <a:t>(Refer to the handout as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the Extreme Programming Values</a:t>
            </a:r>
          </a:p>
          <a:p>
            <a:endParaRPr lang="en-US" dirty="0" smtClean="0"/>
          </a:p>
          <a:p>
            <a:r>
              <a:rPr lang="en-US" dirty="0" smtClean="0"/>
              <a:t>Simplicity: Avoid over engineering</a:t>
            </a:r>
          </a:p>
          <a:p>
            <a:r>
              <a:rPr lang="en-US" dirty="0" smtClean="0"/>
              <a:t>Communicate: Listen to opinions and stay focused on finding the best solution.</a:t>
            </a:r>
          </a:p>
          <a:p>
            <a:r>
              <a:rPr lang="en-US" dirty="0" smtClean="0"/>
              <a:t>Feedback: Speak up and offer opinions and stay focused on finding the best solution.</a:t>
            </a:r>
          </a:p>
          <a:p>
            <a:r>
              <a:rPr lang="en-US" dirty="0" smtClean="0"/>
              <a:t>Respect: Value the input of all team members.</a:t>
            </a:r>
          </a:p>
          <a:p>
            <a:r>
              <a:rPr lang="en-US" dirty="0" smtClean="0"/>
              <a:t>Courage: Rate risks in terms of business value, we are going for quality and value, not perfection.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the baseline story, it has a value of 2 story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the three more stories a more or less complex than the baseline story using Planning Poker:</a:t>
            </a:r>
          </a:p>
          <a:p>
            <a:pPr lvl="1"/>
            <a:r>
              <a:rPr lang="en-US" dirty="0" smtClean="0"/>
              <a:t>Story is ready aloud and relevant questions are asked.</a:t>
            </a:r>
          </a:p>
          <a:p>
            <a:pPr lvl="1"/>
            <a:r>
              <a:rPr lang="en-US" dirty="0" smtClean="0"/>
              <a:t>Everyone chooses a card with the story point value they believe is correct for the story and place it face down in front of them. </a:t>
            </a:r>
          </a:p>
          <a:p>
            <a:pPr lvl="1"/>
            <a:r>
              <a:rPr lang="en-US" dirty="0" smtClean="0"/>
              <a:t>Everyone flips their cards and compares estimates. </a:t>
            </a:r>
            <a:endParaRPr lang="en-US" dirty="0"/>
          </a:p>
          <a:p>
            <a:pPr lvl="1"/>
            <a:r>
              <a:rPr lang="en-US" dirty="0" smtClean="0"/>
              <a:t>A final story point value is determined by consensus decision making.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As a field agent I want to see a navigator icon so that I can click it to access the navigator portal.</a:t>
            </a:r>
          </a:p>
          <a:p>
            <a:pPr marL="457200" lvl="1" indent="0">
              <a:buNone/>
            </a:pPr>
            <a:r>
              <a:rPr lang="en-US" dirty="0"/>
              <a:t>I know this is done when: </a:t>
            </a:r>
          </a:p>
          <a:p>
            <a:pPr lvl="2"/>
            <a:r>
              <a:rPr lang="en-US" dirty="0"/>
              <a:t>I see a clickable navigator icon in the agent portal. </a:t>
            </a:r>
          </a:p>
          <a:p>
            <a:pPr lvl="2"/>
            <a:r>
              <a:rPr lang="en-US" dirty="0"/>
              <a:t>Clicking the navigator icon attempts to open the Navigator portal </a:t>
            </a:r>
          </a:p>
          <a:p>
            <a:pPr marL="457200" lvl="1" indent="0">
              <a:buNone/>
            </a:pPr>
            <a:r>
              <a:rPr lang="en-US" dirty="0" smtClean="0"/>
              <a:t>Details:</a:t>
            </a:r>
          </a:p>
          <a:p>
            <a:pPr lvl="2"/>
            <a:r>
              <a:rPr lang="en-US" dirty="0" smtClean="0"/>
              <a:t>We have the graphic and the URL to access navigator. </a:t>
            </a:r>
          </a:p>
          <a:p>
            <a:pPr lvl="2"/>
            <a:r>
              <a:rPr lang="en-US" dirty="0" smtClean="0"/>
              <a:t>This link will be available to all users who can access the Agent Portal.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Ceremonies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</a:p>
          <a:p>
            <a:r>
              <a:rPr lang="en-US" dirty="0" smtClean="0"/>
              <a:t>Daily Scrum</a:t>
            </a:r>
          </a:p>
          <a:p>
            <a:r>
              <a:rPr lang="en-US" dirty="0" smtClean="0"/>
              <a:t>Backlog Grooming</a:t>
            </a:r>
          </a:p>
          <a:p>
            <a:r>
              <a:rPr lang="en-US" dirty="0" smtClean="0"/>
              <a:t>Sprint Demo/Review</a:t>
            </a:r>
          </a:p>
          <a:p>
            <a:r>
              <a:rPr lang="en-US" dirty="0" smtClean="0"/>
              <a:t>Sprint Retrospective/Lessons Learned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It is important to remember that these meetings are a cycle.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Product Backlog is: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prioritized wish list of features, functionality, </a:t>
            </a:r>
            <a:r>
              <a:rPr lang="en-US" dirty="0" smtClean="0"/>
              <a:t>and/or </a:t>
            </a:r>
            <a:r>
              <a:rPr lang="en-US" dirty="0"/>
              <a:t>use cases</a:t>
            </a:r>
            <a:r>
              <a:rPr lang="en-US" dirty="0" smtClean="0"/>
              <a:t>. </a:t>
            </a:r>
          </a:p>
          <a:p>
            <a:r>
              <a:rPr lang="en-US" dirty="0"/>
              <a:t>What a Product Backlog isn’t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to-do list the Scrum Team is obligated to deliver to completion.</a:t>
            </a:r>
          </a:p>
          <a:p>
            <a:pPr lvl="1"/>
            <a:r>
              <a:rPr lang="en-US" dirty="0" smtClean="0"/>
              <a:t>A definition of scope for the product.</a:t>
            </a:r>
          </a:p>
        </p:txBody>
      </p:sp>
    </p:spTree>
    <p:extLst>
      <p:ext uri="{BB962C8B-B14F-4D97-AF65-F5344CB8AC3E}">
        <p14:creationId xmlns:p14="http://schemas.microsoft.com/office/powerpoint/2010/main" val="2551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</a:t>
            </a:r>
            <a:r>
              <a:rPr lang="en-US" dirty="0" smtClean="0"/>
              <a:t>User Story 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description of an activity that results in business value from </a:t>
            </a:r>
            <a:r>
              <a:rPr lang="en-US" dirty="0"/>
              <a:t>a user or actor perspective. </a:t>
            </a:r>
            <a:endParaRPr lang="en-US" dirty="0" smtClean="0"/>
          </a:p>
          <a:p>
            <a:pPr lvl="1"/>
            <a:r>
              <a:rPr lang="en-US" dirty="0" smtClean="0"/>
              <a:t>Enough information for a developer to build and test. 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 </a:t>
            </a:r>
            <a:r>
              <a:rPr lang="en-US" dirty="0" smtClean="0"/>
              <a:t>User Story isn’t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Vague.</a:t>
            </a:r>
          </a:p>
          <a:p>
            <a:pPr lvl="1"/>
            <a:r>
              <a:rPr lang="en-US" dirty="0" smtClean="0"/>
              <a:t>Dictatorial.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Grooming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</a:t>
            </a:r>
            <a:r>
              <a:rPr lang="en-US" dirty="0" smtClean="0"/>
              <a:t>Prepare items in the Product Backlog for Sprint Planning by ensuring that they are right sized and well formed.</a:t>
            </a:r>
            <a:endParaRPr lang="en-US" dirty="0"/>
          </a:p>
          <a:p>
            <a:r>
              <a:rPr lang="en-US" dirty="0"/>
              <a:t>Attendees: Entire Scrum Team (PO, SM, Dev Team), stakeholders can sit in.</a:t>
            </a:r>
          </a:p>
          <a:p>
            <a:r>
              <a:rPr lang="en-US" dirty="0"/>
              <a:t>Process: </a:t>
            </a:r>
          </a:p>
          <a:p>
            <a:pPr lvl="1"/>
            <a:r>
              <a:rPr lang="en-US" dirty="0"/>
              <a:t>PO presents the Product Backlog items of highest priority to the team. 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examines, determines well-</a:t>
            </a:r>
            <a:r>
              <a:rPr lang="en-US" dirty="0" err="1" smtClean="0"/>
              <a:t>formedness</a:t>
            </a:r>
            <a:r>
              <a:rPr lang="en-US" dirty="0" smtClean="0"/>
              <a:t>, and deconstructs oversized </a:t>
            </a:r>
            <a:r>
              <a:rPr lang="en-US" dirty="0"/>
              <a:t>stories.</a:t>
            </a:r>
          </a:p>
          <a:p>
            <a:pPr lvl="1"/>
            <a:r>
              <a:rPr lang="en-US" dirty="0" smtClean="0"/>
              <a:t>PO answers questions, clarifies requirements, and stories are refined with required additional detail.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Grooming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Backlog Grooming is: </a:t>
            </a:r>
          </a:p>
          <a:p>
            <a:r>
              <a:rPr lang="en-US" dirty="0" smtClean="0"/>
              <a:t>An collaborative activity engaged in by the entire scrum team (PO, SM, and Dev Team </a:t>
            </a:r>
            <a:r>
              <a:rPr lang="en-US" dirty="0" err="1" smtClean="0"/>
              <a:t>Memberss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Engaged in to produce enough well formed, right-sized stories to fill the next sprint or two.</a:t>
            </a:r>
          </a:p>
          <a:p>
            <a:pPr marL="0" indent="0">
              <a:buNone/>
            </a:pPr>
            <a:r>
              <a:rPr lang="en-US" dirty="0" smtClean="0"/>
              <a:t>Backlog Grooming is not:</a:t>
            </a:r>
          </a:p>
          <a:p>
            <a:r>
              <a:rPr lang="en-US" dirty="0" smtClean="0"/>
              <a:t>Something the Product Owner should do in a vacuum. </a:t>
            </a:r>
          </a:p>
          <a:p>
            <a:r>
              <a:rPr lang="en-US" dirty="0" smtClean="0"/>
              <a:t>Something the Product Owner should fully delegate to the team.  </a:t>
            </a:r>
          </a:p>
        </p:txBody>
      </p:sp>
    </p:spTree>
    <p:extLst>
      <p:ext uri="{BB962C8B-B14F-4D97-AF65-F5344CB8AC3E}">
        <p14:creationId xmlns:p14="http://schemas.microsoft.com/office/powerpoint/2010/main" val="3985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Well Formed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= A statement defining the Actor, Activity, And Business Value</a:t>
            </a:r>
          </a:p>
          <a:p>
            <a:r>
              <a:rPr lang="en-US" dirty="0" smtClean="0"/>
              <a:t>Conversation = Implementation details, technical design, UI specifics, etc. </a:t>
            </a:r>
          </a:p>
          <a:p>
            <a:r>
              <a:rPr lang="en-US" dirty="0" smtClean="0"/>
              <a:t>Confirmation = Acceptance Criteria, how you know the story is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Right Sized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 of “right-sized”:</a:t>
            </a:r>
          </a:p>
          <a:p>
            <a:r>
              <a:rPr lang="en-US" dirty="0" smtClean="0"/>
              <a:t>Can be completed in </a:t>
            </a:r>
            <a:r>
              <a:rPr lang="en-US" dirty="0"/>
              <a:t>less than a sprint, </a:t>
            </a:r>
            <a:r>
              <a:rPr lang="en-US" dirty="0" smtClean="0"/>
              <a:t>but, ideally, in </a:t>
            </a:r>
            <a:r>
              <a:rPr lang="en-US" dirty="0"/>
              <a:t>more than a day. </a:t>
            </a:r>
            <a:endParaRPr lang="en-US" dirty="0" smtClean="0"/>
          </a:p>
          <a:p>
            <a:r>
              <a:rPr lang="en-US" dirty="0" smtClean="0"/>
              <a:t>Where completed means built, tested </a:t>
            </a:r>
            <a:r>
              <a:rPr lang="en-US" dirty="0"/>
              <a:t>and </a:t>
            </a:r>
            <a:r>
              <a:rPr lang="en-US" dirty="0" smtClean="0"/>
              <a:t>shipped to a predetermined, production or production-like environment.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you know if a story is right sized?</a:t>
            </a:r>
          </a:p>
          <a:p>
            <a:r>
              <a:rPr lang="en-US" dirty="0" smtClean="0"/>
              <a:t>The team will pull is apart like a pack of wild dogs and confirm.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Deconstruction: Making Right-Sized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Deconstruction is the process by which a story is reduced in size by sub-dividing the over sized story into multiple smaller stories.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Recommended Methods:</a:t>
            </a:r>
          </a:p>
          <a:p>
            <a:r>
              <a:rPr lang="en-US" b="1" dirty="0" smtClean="0"/>
              <a:t>Role</a:t>
            </a:r>
            <a:r>
              <a:rPr lang="en-US" dirty="0" smtClean="0"/>
              <a:t>: Who </a:t>
            </a:r>
            <a:r>
              <a:rPr lang="en-US" dirty="0"/>
              <a:t>executes the user </a:t>
            </a:r>
            <a:r>
              <a:rPr lang="en-US" dirty="0" smtClean="0"/>
              <a:t>story.</a:t>
            </a:r>
            <a:endParaRPr lang="en-US" dirty="0"/>
          </a:p>
          <a:p>
            <a:r>
              <a:rPr lang="en-US" b="1" dirty="0" smtClean="0"/>
              <a:t>POP</a:t>
            </a:r>
            <a:r>
              <a:rPr lang="en-US" dirty="0" smtClean="0"/>
              <a:t>: What </a:t>
            </a:r>
            <a:r>
              <a:rPr lang="en-US" dirty="0"/>
              <a:t>is done during the user </a:t>
            </a:r>
            <a:r>
              <a:rPr lang="en-US" dirty="0" smtClean="0"/>
              <a:t>story.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arameters (</a:t>
            </a:r>
            <a:r>
              <a:rPr lang="en-US" dirty="0" err="1" smtClean="0"/>
              <a:t>DataTypes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perations (CRUD).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latform (Input Operations).</a:t>
            </a:r>
            <a:endParaRPr lang="en-US" dirty="0"/>
          </a:p>
          <a:p>
            <a:r>
              <a:rPr lang="en-US" b="1" dirty="0" smtClean="0"/>
              <a:t>BTW</a:t>
            </a:r>
            <a:r>
              <a:rPr lang="en-US" dirty="0" smtClean="0"/>
              <a:t>: How </a:t>
            </a:r>
            <a:r>
              <a:rPr lang="en-US" dirty="0"/>
              <a:t>and When the user story is </a:t>
            </a:r>
            <a:r>
              <a:rPr lang="en-US" dirty="0" smtClean="0"/>
              <a:t>executed.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usiness Rules.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est Cases.</a:t>
            </a:r>
          </a:p>
          <a:p>
            <a:pPr lvl="1"/>
            <a:r>
              <a:rPr lang="en-US" b="1" dirty="0" smtClean="0"/>
              <a:t>W</a:t>
            </a:r>
            <a:r>
              <a:rPr lang="en-US" dirty="0" smtClean="0"/>
              <a:t>orkflow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KofC-sim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simple" id="{746D13DE-35FF-4260-85D7-DF4FBF6295EE}" vid="{22ABF4F1-2F30-4601-AF18-34D6F1D50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Theme-KofC-simple</Template>
  <TotalTime>660</TotalTime>
  <Words>1334</Words>
  <Application>Microsoft Office PowerPoint</Application>
  <PresentationFormat>Widescreen</PresentationFormat>
  <Paragraphs>152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Theme-KofC-simple</vt:lpstr>
      <vt:lpstr>Agile Foundations with Scrum</vt:lpstr>
      <vt:lpstr>Scrum Team Ceremonies</vt:lpstr>
      <vt:lpstr>The Product Backlog</vt:lpstr>
      <vt:lpstr>User Stories</vt:lpstr>
      <vt:lpstr>Backlog Grooming</vt:lpstr>
      <vt:lpstr>Backlog Grooming</vt:lpstr>
      <vt:lpstr>Anatomy of a Well Formed User Story</vt:lpstr>
      <vt:lpstr>Identifying a Right Sized User Story</vt:lpstr>
      <vt:lpstr>Story Deconstruction: Making Right-Sized Stories </vt:lpstr>
      <vt:lpstr>Story Points</vt:lpstr>
      <vt:lpstr>Do the Exercise…</vt:lpstr>
      <vt:lpstr>The Story</vt:lpstr>
      <vt:lpstr>Is it well formed?</vt:lpstr>
      <vt:lpstr>Is it right sized?</vt:lpstr>
      <vt:lpstr>Deconstruction Techniques: BTW</vt:lpstr>
      <vt:lpstr>Deconstruction Techniques: POP</vt:lpstr>
      <vt:lpstr>Having the Conversation</vt:lpstr>
      <vt:lpstr>Planning Poker</vt:lpstr>
      <vt:lpstr>Baseline Story</vt:lpstr>
    </vt:vector>
  </TitlesOfParts>
  <Company>Knights of Columbus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Foundations with Scrum</dc:title>
  <dc:creator>Emily Hall</dc:creator>
  <cp:lastModifiedBy>Emily Hall</cp:lastModifiedBy>
  <cp:revision>25</cp:revision>
  <dcterms:created xsi:type="dcterms:W3CDTF">2017-11-20T14:55:02Z</dcterms:created>
  <dcterms:modified xsi:type="dcterms:W3CDTF">2017-12-04T22:17:43Z</dcterms:modified>
</cp:coreProperties>
</file>