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9"/>
  </p:notesMasterIdLst>
  <p:sldIdLst>
    <p:sldId id="256" r:id="rId2"/>
    <p:sldId id="260" r:id="rId3"/>
    <p:sldId id="272" r:id="rId4"/>
    <p:sldId id="269" r:id="rId5"/>
    <p:sldId id="273" r:id="rId6"/>
    <p:sldId id="270" r:id="rId7"/>
    <p:sldId id="27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89" autoAdjust="0"/>
    <p:restoredTop sz="69336" autoAdjust="0"/>
  </p:normalViewPr>
  <p:slideViewPr>
    <p:cSldViewPr snapToGrid="0">
      <p:cViewPr varScale="1">
        <p:scale>
          <a:sx n="112" d="100"/>
          <a:sy n="112" d="100"/>
        </p:scale>
        <p:origin x="126" y="18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2C47AF-BAAF-4200-93F2-075ED39D4377}" type="datetimeFigureOut">
              <a:rPr lang="en-US" smtClean="0"/>
              <a:t>5/9/2018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6744A7-2B65-4156-B203-E4964453EC37}" type="slidenum">
              <a:rPr lang="en-US" smtClean="0"/>
              <a:t>‹#›</a:t>
            </a:fld>
            <a:endParaRPr lang="en-US"/>
          </a:p>
        </p:txBody>
      </p:sp>
    </p:spTree>
    <p:extLst>
      <p:ext uri="{BB962C8B-B14F-4D97-AF65-F5344CB8AC3E}">
        <p14:creationId xmlns:p14="http://schemas.microsoft.com/office/powerpoint/2010/main" val="616112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product owner can guess that a story is right sized, but only the team can accept a story into sprint planning. </a:t>
            </a:r>
          </a:p>
          <a:p>
            <a:r>
              <a:rPr lang="en-US" baseline="0" dirty="0" smtClean="0"/>
              <a:t>The confirmation of size is a guess. </a:t>
            </a:r>
          </a:p>
          <a:p>
            <a:r>
              <a:rPr lang="en-US" baseline="0" dirty="0" smtClean="0"/>
              <a:t>Sometimes the confirmation of size requires a research task, those tasks should be scheduled into the sprint work of the team (if the team is doing the research).  Otherwise the responsibility for the research should follow a common sense model. The team members who can make the most sense out of the resulting information should be accountable for the research. </a:t>
            </a:r>
            <a:endParaRPr lang="en-US" dirty="0"/>
          </a:p>
        </p:txBody>
      </p:sp>
      <p:sp>
        <p:nvSpPr>
          <p:cNvPr id="4" name="Slide Number Placeholder 3"/>
          <p:cNvSpPr>
            <a:spLocks noGrp="1"/>
          </p:cNvSpPr>
          <p:nvPr>
            <p:ph type="sldNum" sz="quarter" idx="10"/>
          </p:nvPr>
        </p:nvSpPr>
        <p:spPr/>
        <p:txBody>
          <a:bodyPr/>
          <a:lstStyle/>
          <a:p>
            <a:fld id="{9E6744A7-2B65-4156-B203-E4964453EC37}" type="slidenum">
              <a:rPr lang="en-US" smtClean="0"/>
              <a:t>4</a:t>
            </a:fld>
            <a:endParaRPr lang="en-US"/>
          </a:p>
        </p:txBody>
      </p:sp>
    </p:spTree>
    <p:extLst>
      <p:ext uri="{BB962C8B-B14F-4D97-AF65-F5344CB8AC3E}">
        <p14:creationId xmlns:p14="http://schemas.microsoft.com/office/powerpoint/2010/main" val="1305708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538A225-9BC7-43D5-BE6D-BD0CB3F944D5}" type="datetimeFigureOut">
              <a:rPr lang="en-US" smtClean="0"/>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F60C8-4A8C-4372-BDCC-C1A3A2070C55}" type="slidenum">
              <a:rPr lang="en-US" smtClean="0"/>
              <a:t>‹#›</a:t>
            </a:fld>
            <a:endParaRPr lang="en-US"/>
          </a:p>
        </p:txBody>
      </p:sp>
      <p:cxnSp>
        <p:nvCxnSpPr>
          <p:cNvPr id="7" name="Straight Connector 6"/>
          <p:cNvCxnSpPr/>
          <p:nvPr/>
        </p:nvCxnSpPr>
        <p:spPr>
          <a:xfrm>
            <a:off x="1524000" y="3519742"/>
            <a:ext cx="914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5726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38A225-9BC7-43D5-BE6D-BD0CB3F944D5}" type="datetimeFigureOut">
              <a:rPr lang="en-US" smtClean="0"/>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F60C8-4A8C-4372-BDCC-C1A3A2070C55}" type="slidenum">
              <a:rPr lang="en-US" smtClean="0"/>
              <a:t>‹#›</a:t>
            </a:fld>
            <a:endParaRPr lang="en-US"/>
          </a:p>
        </p:txBody>
      </p:sp>
    </p:spTree>
    <p:extLst>
      <p:ext uri="{BB962C8B-B14F-4D97-AF65-F5344CB8AC3E}">
        <p14:creationId xmlns:p14="http://schemas.microsoft.com/office/powerpoint/2010/main" val="1470628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38A225-9BC7-43D5-BE6D-BD0CB3F944D5}" type="datetimeFigureOut">
              <a:rPr lang="en-US" smtClean="0"/>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F60C8-4A8C-4372-BDCC-C1A3A2070C55}" type="slidenum">
              <a:rPr lang="en-US" smtClean="0"/>
              <a:t>‹#›</a:t>
            </a:fld>
            <a:endParaRPr lang="en-US"/>
          </a:p>
        </p:txBody>
      </p:sp>
    </p:spTree>
    <p:extLst>
      <p:ext uri="{BB962C8B-B14F-4D97-AF65-F5344CB8AC3E}">
        <p14:creationId xmlns:p14="http://schemas.microsoft.com/office/powerpoint/2010/main" val="204678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8082" y="365125"/>
            <a:ext cx="9745717" cy="1325563"/>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38A225-9BC7-43D5-BE6D-BD0CB3F944D5}" type="datetimeFigureOut">
              <a:rPr lang="en-US" smtClean="0"/>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F60C8-4A8C-4372-BDCC-C1A3A2070C55}" type="slidenum">
              <a:rPr lang="en-US" smtClean="0"/>
              <a:t>‹#›</a:t>
            </a:fld>
            <a:endParaRPr lang="en-US"/>
          </a:p>
        </p:txBody>
      </p:sp>
    </p:spTree>
    <p:extLst>
      <p:ext uri="{BB962C8B-B14F-4D97-AF65-F5344CB8AC3E}">
        <p14:creationId xmlns:p14="http://schemas.microsoft.com/office/powerpoint/2010/main" val="107023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38A225-9BC7-43D5-BE6D-BD0CB3F944D5}" type="datetimeFigureOut">
              <a:rPr lang="en-US" smtClean="0"/>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F60C8-4A8C-4372-BDCC-C1A3A2070C55}" type="slidenum">
              <a:rPr lang="en-US" smtClean="0"/>
              <a:t>‹#›</a:t>
            </a:fld>
            <a:endParaRPr lang="en-US"/>
          </a:p>
        </p:txBody>
      </p:sp>
      <p:cxnSp>
        <p:nvCxnSpPr>
          <p:cNvPr id="7" name="Straight Connector 6"/>
          <p:cNvCxnSpPr/>
          <p:nvPr/>
        </p:nvCxnSpPr>
        <p:spPr>
          <a:xfrm>
            <a:off x="831850" y="4562475"/>
            <a:ext cx="914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231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38A225-9BC7-43D5-BE6D-BD0CB3F944D5}" type="datetimeFigureOut">
              <a:rPr lang="en-US" smtClean="0"/>
              <a:t>5/9/2018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F60C8-4A8C-4372-BDCC-C1A3A2070C55}" type="slidenum">
              <a:rPr lang="en-US" smtClean="0"/>
              <a:t>‹#›</a:t>
            </a:fld>
            <a:endParaRPr lang="en-US"/>
          </a:p>
        </p:txBody>
      </p:sp>
    </p:spTree>
    <p:extLst>
      <p:ext uri="{BB962C8B-B14F-4D97-AF65-F5344CB8AC3E}">
        <p14:creationId xmlns:p14="http://schemas.microsoft.com/office/powerpoint/2010/main" val="39905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538A225-9BC7-43D5-BE6D-BD0CB3F944D5}" type="datetimeFigureOut">
              <a:rPr lang="en-US" smtClean="0"/>
              <a:t>5/9/2018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6F60C8-4A8C-4372-BDCC-C1A3A2070C55}" type="slidenum">
              <a:rPr lang="en-US" smtClean="0"/>
              <a:t>‹#›</a:t>
            </a:fld>
            <a:endParaRPr lang="en-US"/>
          </a:p>
        </p:txBody>
      </p:sp>
    </p:spTree>
    <p:extLst>
      <p:ext uri="{BB962C8B-B14F-4D97-AF65-F5344CB8AC3E}">
        <p14:creationId xmlns:p14="http://schemas.microsoft.com/office/powerpoint/2010/main" val="2052806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538A225-9BC7-43D5-BE6D-BD0CB3F944D5}" type="datetimeFigureOut">
              <a:rPr lang="en-US" smtClean="0"/>
              <a:t>5/9/2018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6F60C8-4A8C-4372-BDCC-C1A3A2070C55}" type="slidenum">
              <a:rPr lang="en-US" smtClean="0"/>
              <a:t>‹#›</a:t>
            </a:fld>
            <a:endParaRPr lang="en-US"/>
          </a:p>
        </p:txBody>
      </p:sp>
    </p:spTree>
    <p:extLst>
      <p:ext uri="{BB962C8B-B14F-4D97-AF65-F5344CB8AC3E}">
        <p14:creationId xmlns:p14="http://schemas.microsoft.com/office/powerpoint/2010/main" val="4101211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38A225-9BC7-43D5-BE6D-BD0CB3F944D5}" type="datetimeFigureOut">
              <a:rPr lang="en-US" smtClean="0"/>
              <a:t>5/9/2018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6F60C8-4A8C-4372-BDCC-C1A3A2070C55}" type="slidenum">
              <a:rPr lang="en-US" smtClean="0"/>
              <a:t>‹#›</a:t>
            </a:fld>
            <a:endParaRPr lang="en-US"/>
          </a:p>
        </p:txBody>
      </p:sp>
    </p:spTree>
    <p:extLst>
      <p:ext uri="{BB962C8B-B14F-4D97-AF65-F5344CB8AC3E}">
        <p14:creationId xmlns:p14="http://schemas.microsoft.com/office/powerpoint/2010/main" val="2815149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38A225-9BC7-43D5-BE6D-BD0CB3F944D5}" type="datetimeFigureOut">
              <a:rPr lang="en-US" smtClean="0"/>
              <a:t>5/9/2018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F60C8-4A8C-4372-BDCC-C1A3A2070C55}" type="slidenum">
              <a:rPr lang="en-US" smtClean="0"/>
              <a:t>‹#›</a:t>
            </a:fld>
            <a:endParaRPr lang="en-US"/>
          </a:p>
        </p:txBody>
      </p:sp>
    </p:spTree>
    <p:extLst>
      <p:ext uri="{BB962C8B-B14F-4D97-AF65-F5344CB8AC3E}">
        <p14:creationId xmlns:p14="http://schemas.microsoft.com/office/powerpoint/2010/main" val="1259442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38A225-9BC7-43D5-BE6D-BD0CB3F944D5}" type="datetimeFigureOut">
              <a:rPr lang="en-US" smtClean="0"/>
              <a:t>5/9/2018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F60C8-4A8C-4372-BDCC-C1A3A2070C55}" type="slidenum">
              <a:rPr lang="en-US" smtClean="0"/>
              <a:t>‹#›</a:t>
            </a:fld>
            <a:endParaRPr lang="en-US"/>
          </a:p>
        </p:txBody>
      </p:sp>
    </p:spTree>
    <p:extLst>
      <p:ext uri="{BB962C8B-B14F-4D97-AF65-F5344CB8AC3E}">
        <p14:creationId xmlns:p14="http://schemas.microsoft.com/office/powerpoint/2010/main" val="2523872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38A225-9BC7-43D5-BE6D-BD0CB3F944D5}" type="datetimeFigureOut">
              <a:rPr lang="en-US" smtClean="0"/>
              <a:t>5/9/2018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F60C8-4A8C-4372-BDCC-C1A3A2070C55}" type="slidenum">
              <a:rPr lang="en-US" smtClean="0"/>
              <a:t>‹#›</a:t>
            </a:fld>
            <a:endParaRPr lang="en-US"/>
          </a:p>
        </p:txBody>
      </p:sp>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61238" y="593725"/>
            <a:ext cx="765810" cy="765810"/>
          </a:xfrm>
          <a:prstGeom prst="rect">
            <a:avLst/>
          </a:prstGeom>
        </p:spPr>
      </p:pic>
    </p:spTree>
    <p:extLst>
      <p:ext uri="{BB962C8B-B14F-4D97-AF65-F5344CB8AC3E}">
        <p14:creationId xmlns:p14="http://schemas.microsoft.com/office/powerpoint/2010/main" val="368759057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blog.agilistic.nl/scrum-implementations-fail-when-they-ignore-organizational-culture/" TargetMode="External"/><Relationship Id="rId2" Type="http://schemas.openxmlformats.org/officeDocument/2006/relationships/hyperlink" Target="http://www.scrumguides.org/docs/scrumguide/v2017/2017-Scrum-Guide-US.pdf#zoom=100" TargetMode="External"/><Relationship Id="rId1" Type="http://schemas.openxmlformats.org/officeDocument/2006/relationships/slideLayout" Target="../slideLayouts/slideLayout2.xml"/><Relationship Id="rId4" Type="http://schemas.openxmlformats.org/officeDocument/2006/relationships/hyperlink" Target="http://www.extremeprogramming.org/value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Agile Foundations with Scrum</a:t>
            </a:r>
            <a:endParaRPr lang="en-US" dirty="0"/>
          </a:p>
        </p:txBody>
      </p:sp>
      <p:sp>
        <p:nvSpPr>
          <p:cNvPr id="3" name="Subtitle 2"/>
          <p:cNvSpPr>
            <a:spLocks noGrp="1"/>
          </p:cNvSpPr>
          <p:nvPr>
            <p:ph type="subTitle" idx="1"/>
          </p:nvPr>
        </p:nvSpPr>
        <p:spPr/>
        <p:txBody>
          <a:bodyPr/>
          <a:lstStyle/>
          <a:p>
            <a:r>
              <a:rPr lang="en-US" dirty="0" smtClean="0"/>
              <a:t>Session </a:t>
            </a:r>
            <a:r>
              <a:rPr lang="en-US" dirty="0" smtClean="0"/>
              <a:t>8: </a:t>
            </a:r>
            <a:r>
              <a:rPr lang="en-US" dirty="0" smtClean="0"/>
              <a:t>Scrum Culture and Values</a:t>
            </a:r>
            <a:endParaRPr lang="en-US" dirty="0"/>
          </a:p>
        </p:txBody>
      </p:sp>
    </p:spTree>
    <p:extLst>
      <p:ext uri="{BB962C8B-B14F-4D97-AF65-F5344CB8AC3E}">
        <p14:creationId xmlns:p14="http://schemas.microsoft.com/office/powerpoint/2010/main" val="2963787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Theory (3 Pillars of Scrum)</a:t>
            </a:r>
            <a:endParaRPr lang="en-US" dirty="0"/>
          </a:p>
        </p:txBody>
      </p:sp>
      <p:sp>
        <p:nvSpPr>
          <p:cNvPr id="3" name="Content Placeholder 2"/>
          <p:cNvSpPr>
            <a:spLocks noGrp="1"/>
          </p:cNvSpPr>
          <p:nvPr>
            <p:ph idx="1"/>
          </p:nvPr>
        </p:nvSpPr>
        <p:spPr/>
        <p:txBody>
          <a:bodyPr/>
          <a:lstStyle/>
          <a:p>
            <a:r>
              <a:rPr lang="en-US" dirty="0" smtClean="0"/>
              <a:t>Transparency</a:t>
            </a:r>
          </a:p>
          <a:p>
            <a:pPr lvl="1"/>
            <a:r>
              <a:rPr lang="en-US" dirty="0" smtClean="0"/>
              <a:t>Visibility – processes are visible to those responsible for the outcome. </a:t>
            </a:r>
          </a:p>
          <a:p>
            <a:pPr lvl="1"/>
            <a:r>
              <a:rPr lang="en-US" dirty="0" smtClean="0"/>
              <a:t>Clarity – we are using the same words to describe things.</a:t>
            </a:r>
          </a:p>
          <a:p>
            <a:pPr lvl="1"/>
            <a:r>
              <a:rPr lang="en-US" dirty="0" smtClean="0"/>
              <a:t>Definition of Done.</a:t>
            </a:r>
          </a:p>
          <a:p>
            <a:r>
              <a:rPr lang="en-US" dirty="0" smtClean="0"/>
              <a:t>Inspection</a:t>
            </a:r>
          </a:p>
          <a:p>
            <a:pPr lvl="1"/>
            <a:r>
              <a:rPr lang="en-US" dirty="0" smtClean="0"/>
              <a:t>Scrum artifacts and metrics (velocity, </a:t>
            </a:r>
            <a:r>
              <a:rPr lang="en-US" dirty="0" err="1" smtClean="0"/>
              <a:t>burndowns</a:t>
            </a:r>
            <a:r>
              <a:rPr lang="en-US" dirty="0" smtClean="0"/>
              <a:t>, backlogs, roll rates, retrospective data).</a:t>
            </a:r>
          </a:p>
          <a:p>
            <a:r>
              <a:rPr lang="en-US" dirty="0" smtClean="0"/>
              <a:t>Adaption</a:t>
            </a:r>
          </a:p>
          <a:p>
            <a:pPr lvl="2"/>
            <a:r>
              <a:rPr lang="en-US" dirty="0" smtClean="0"/>
              <a:t>Every scrum ceremony provides an opportunity to correct or </a:t>
            </a:r>
            <a:r>
              <a:rPr lang="en-US" dirty="0" err="1" smtClean="0"/>
              <a:t>improve.s</a:t>
            </a:r>
            <a:endParaRPr lang="en-US" dirty="0"/>
          </a:p>
          <a:p>
            <a:pPr marL="0" indent="0">
              <a:buNone/>
            </a:pPr>
            <a:endParaRPr lang="en-US" dirty="0"/>
          </a:p>
        </p:txBody>
      </p:sp>
    </p:spTree>
    <p:extLst>
      <p:ext uri="{BB962C8B-B14F-4D97-AF65-F5344CB8AC3E}">
        <p14:creationId xmlns:p14="http://schemas.microsoft.com/office/powerpoint/2010/main" val="2680908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Values</a:t>
            </a:r>
            <a:endParaRPr lang="en-US" dirty="0"/>
          </a:p>
        </p:txBody>
      </p:sp>
      <p:pic>
        <p:nvPicPr>
          <p:cNvPr id="4" name="Content Placeholder 3"/>
          <p:cNvPicPr>
            <a:picLocks noGrp="1" noChangeAspect="1"/>
          </p:cNvPicPr>
          <p:nvPr>
            <p:ph idx="1"/>
          </p:nvPr>
        </p:nvPicPr>
        <p:blipFill rotWithShape="1">
          <a:blip r:embed="rId2"/>
          <a:srcRect l="14561" r="15616"/>
          <a:stretch/>
        </p:blipFill>
        <p:spPr>
          <a:xfrm rot="5400000">
            <a:off x="4052898" y="-305445"/>
            <a:ext cx="4856083" cy="9000287"/>
          </a:xfrm>
          <a:prstGeom prst="rect">
            <a:avLst/>
          </a:prstGeom>
        </p:spPr>
      </p:pic>
    </p:spTree>
    <p:extLst>
      <p:ext uri="{BB962C8B-B14F-4D97-AF65-F5344CB8AC3E}">
        <p14:creationId xmlns:p14="http://schemas.microsoft.com/office/powerpoint/2010/main" val="2015890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Values</a:t>
            </a:r>
            <a:br>
              <a:rPr lang="en-US" dirty="0" smtClean="0"/>
            </a:br>
            <a:endParaRPr lang="en-US" dirty="0"/>
          </a:p>
        </p:txBody>
      </p:sp>
      <p:sp>
        <p:nvSpPr>
          <p:cNvPr id="3" name="Content Placeholder 2"/>
          <p:cNvSpPr>
            <a:spLocks noGrp="1"/>
          </p:cNvSpPr>
          <p:nvPr>
            <p:ph idx="1"/>
          </p:nvPr>
        </p:nvSpPr>
        <p:spPr/>
        <p:txBody>
          <a:bodyPr/>
          <a:lstStyle/>
          <a:p>
            <a:r>
              <a:rPr lang="en-US" b="1" dirty="0"/>
              <a:t>Courage</a:t>
            </a:r>
            <a:r>
              <a:rPr lang="en-US" dirty="0"/>
              <a:t> – do the right thing and work through problems. </a:t>
            </a:r>
          </a:p>
          <a:p>
            <a:r>
              <a:rPr lang="en-US" b="1" dirty="0" smtClean="0"/>
              <a:t>Focus</a:t>
            </a:r>
            <a:r>
              <a:rPr lang="en-US" dirty="0" smtClean="0"/>
              <a:t> – everyone focuses on the work of the Sprint and team goals. </a:t>
            </a:r>
          </a:p>
          <a:p>
            <a:r>
              <a:rPr lang="en-US" b="1" dirty="0"/>
              <a:t>Commitment</a:t>
            </a:r>
            <a:r>
              <a:rPr lang="en-US" dirty="0"/>
              <a:t> – people commit to achieving goals</a:t>
            </a:r>
            <a:r>
              <a:rPr lang="en-US" dirty="0" smtClean="0"/>
              <a:t>.</a:t>
            </a:r>
          </a:p>
          <a:p>
            <a:r>
              <a:rPr lang="en-US" b="1" dirty="0"/>
              <a:t>Respect</a:t>
            </a:r>
            <a:r>
              <a:rPr lang="en-US" dirty="0"/>
              <a:t> - team members respect each other to be capable, independent people. </a:t>
            </a:r>
          </a:p>
          <a:p>
            <a:r>
              <a:rPr lang="en-US" b="1" dirty="0" smtClean="0"/>
              <a:t>Openness</a:t>
            </a:r>
            <a:r>
              <a:rPr lang="en-US" dirty="0" smtClean="0"/>
              <a:t> – team and stakeholders are open about all the work and the challenges of performing that work. </a:t>
            </a:r>
          </a:p>
        </p:txBody>
      </p:sp>
    </p:spTree>
    <p:extLst>
      <p:ext uri="{BB962C8B-B14F-4D97-AF65-F5344CB8AC3E}">
        <p14:creationId xmlns:p14="http://schemas.microsoft.com/office/powerpoint/2010/main" val="32274919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 Values</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Simplicity (Focus):</a:t>
            </a:r>
            <a:r>
              <a:rPr lang="en-US" dirty="0" smtClean="0"/>
              <a:t> </a:t>
            </a:r>
            <a:r>
              <a:rPr lang="en-US" dirty="0"/>
              <a:t>We will do what is needed and asked for, but no more. This will maximize the value created for the investment made to date. We will take small simple steps to our goal and mitigate failures as they happen. We will create something we are proud of and maintain it long term for reasonable costs. </a:t>
            </a:r>
          </a:p>
          <a:p>
            <a:r>
              <a:rPr lang="en-US" b="1" dirty="0" smtClean="0"/>
              <a:t>Communication (Openness): </a:t>
            </a:r>
            <a:r>
              <a:rPr lang="en-US" dirty="0" smtClean="0"/>
              <a:t>Everyone </a:t>
            </a:r>
            <a:r>
              <a:rPr lang="en-US" dirty="0"/>
              <a:t>is part of the team and we communicate face to face daily. We will work together on everything from requirements to code. We will create the best solution to our problem that we can together</a:t>
            </a:r>
            <a:r>
              <a:rPr lang="en-US" dirty="0" smtClean="0"/>
              <a:t>.</a:t>
            </a:r>
            <a:endParaRPr lang="en-US" dirty="0"/>
          </a:p>
          <a:p>
            <a:r>
              <a:rPr lang="en-US" dirty="0"/>
              <a:t> </a:t>
            </a:r>
            <a:r>
              <a:rPr lang="en-US" b="1" dirty="0" smtClean="0"/>
              <a:t>Feedback (Inspect and Adapt/Commitment):</a:t>
            </a:r>
            <a:r>
              <a:rPr lang="en-US" dirty="0" smtClean="0"/>
              <a:t> </a:t>
            </a:r>
            <a:r>
              <a:rPr lang="en-US" dirty="0"/>
              <a:t>We will take every iteration commitment seriously by delivering working software. We demonstrate our software early and often then listen carefully and make any changes needed. We will talk about the project and adapt our process to it, not the other way around</a:t>
            </a:r>
            <a:r>
              <a:rPr lang="en-US" dirty="0" smtClean="0"/>
              <a:t>.</a:t>
            </a:r>
            <a:endParaRPr lang="en-US" dirty="0"/>
          </a:p>
          <a:p>
            <a:r>
              <a:rPr lang="en-US" b="1" dirty="0"/>
              <a:t>Respect:</a:t>
            </a:r>
            <a:r>
              <a:rPr lang="en-US" dirty="0"/>
              <a:t> Everyone gives and feels the respect they deserve as a valued team member. Everyone contributes value even if it's simply enthusiasm. Developers respect the expertise of the customers and vice versa. Management respects our right to accept responsibility and receive authority over our own work</a:t>
            </a:r>
            <a:r>
              <a:rPr lang="en-US" dirty="0" smtClean="0"/>
              <a:t>.</a:t>
            </a:r>
            <a:endParaRPr lang="en-US" dirty="0"/>
          </a:p>
          <a:p>
            <a:r>
              <a:rPr lang="en-US" b="1" dirty="0"/>
              <a:t>Courage:</a:t>
            </a:r>
            <a:r>
              <a:rPr lang="en-US" dirty="0"/>
              <a:t> We will tell the truth about progress and estimates. We don't document excuses for failure because we plan to succeed. We don't fear anything because no one ever works alone. We will adapt to changes when ever they happen. </a:t>
            </a:r>
          </a:p>
        </p:txBody>
      </p:sp>
    </p:spTree>
    <p:extLst>
      <p:ext uri="{BB962C8B-B14F-4D97-AF65-F5344CB8AC3E}">
        <p14:creationId xmlns:p14="http://schemas.microsoft.com/office/powerpoint/2010/main" val="1299091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from Scrum</a:t>
            </a:r>
            <a:endParaRPr lang="en-US" dirty="0"/>
          </a:p>
        </p:txBody>
      </p:sp>
      <p:sp>
        <p:nvSpPr>
          <p:cNvPr id="3" name="Content Placeholder 2"/>
          <p:cNvSpPr>
            <a:spLocks noGrp="1"/>
          </p:cNvSpPr>
          <p:nvPr>
            <p:ph idx="1"/>
          </p:nvPr>
        </p:nvSpPr>
        <p:spPr/>
        <p:txBody>
          <a:bodyPr/>
          <a:lstStyle/>
          <a:p>
            <a:r>
              <a:rPr lang="en-US" dirty="0" smtClean="0"/>
              <a:t>Make inspection and adaption part of every part of the process.</a:t>
            </a:r>
          </a:p>
          <a:p>
            <a:r>
              <a:rPr lang="en-US" dirty="0" smtClean="0"/>
              <a:t>Base decisions on data.</a:t>
            </a:r>
          </a:p>
          <a:p>
            <a:r>
              <a:rPr lang="en-US" dirty="0" smtClean="0"/>
              <a:t>Schedule adaption tasks along with project work. </a:t>
            </a:r>
          </a:p>
          <a:p>
            <a:r>
              <a:rPr lang="en-US" dirty="0" smtClean="0"/>
              <a:t>Think critically and be goal oriented.</a:t>
            </a:r>
          </a:p>
          <a:p>
            <a:endParaRPr lang="en-US" dirty="0"/>
          </a:p>
        </p:txBody>
      </p:sp>
    </p:spTree>
    <p:extLst>
      <p:ext uri="{BB962C8B-B14F-4D97-AF65-F5344CB8AC3E}">
        <p14:creationId xmlns:p14="http://schemas.microsoft.com/office/powerpoint/2010/main" val="226941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idx="1"/>
          </p:nvPr>
        </p:nvSpPr>
        <p:spPr/>
        <p:txBody>
          <a:bodyPr/>
          <a:lstStyle/>
          <a:p>
            <a:pPr marL="640080" indent="-640080">
              <a:buNone/>
            </a:pPr>
            <a:r>
              <a:rPr lang="en-US" dirty="0"/>
              <a:t>Sutherland, Jeff., </a:t>
            </a:r>
            <a:r>
              <a:rPr lang="en-US" dirty="0" err="1"/>
              <a:t>Schwaber</a:t>
            </a:r>
            <a:r>
              <a:rPr lang="en-US" dirty="0"/>
              <a:t>, Ken. (November 2017). The Scrum Guide. Retrieved from </a:t>
            </a:r>
            <a:r>
              <a:rPr lang="en-US" dirty="0">
                <a:hlinkClick r:id="rId2"/>
              </a:rPr>
              <a:t>http://www.scrumguides.org/docs/scrumguide/v2017/2017-Scrum-Guide-US.pdf#zoom=100</a:t>
            </a:r>
            <a:endParaRPr lang="en-US" dirty="0"/>
          </a:p>
          <a:p>
            <a:pPr marL="640080" indent="-640080">
              <a:buNone/>
            </a:pPr>
            <a:r>
              <a:rPr lang="en-US" dirty="0" err="1" smtClean="0"/>
              <a:t>Verwijs</a:t>
            </a:r>
            <a:r>
              <a:rPr lang="en-US" dirty="0" smtClean="0"/>
              <a:t>, Christiaan. (</a:t>
            </a:r>
            <a:r>
              <a:rPr lang="en-US" dirty="0" err="1" smtClean="0"/>
              <a:t>n.d.</a:t>
            </a:r>
            <a:r>
              <a:rPr lang="en-US" dirty="0" smtClean="0"/>
              <a:t>) Scrum implementations fail when they ignore organizational culture. </a:t>
            </a:r>
            <a:r>
              <a:rPr lang="en-US" dirty="0" err="1" smtClean="0"/>
              <a:t>Agilistic</a:t>
            </a:r>
            <a:r>
              <a:rPr lang="en-US" dirty="0" smtClean="0"/>
              <a:t> Blog. Retrieved from </a:t>
            </a:r>
            <a:r>
              <a:rPr lang="en-US" dirty="0" smtClean="0">
                <a:hlinkClick r:id="rId3"/>
              </a:rPr>
              <a:t>https://blog.agilistic.nl/scrum-implementations-fail-when-they-ignore-organizational-culture/</a:t>
            </a:r>
            <a:endParaRPr lang="en-US" dirty="0" smtClean="0"/>
          </a:p>
          <a:p>
            <a:pPr marL="640080" indent="-640080">
              <a:buNone/>
            </a:pPr>
            <a:r>
              <a:rPr lang="en-US" dirty="0"/>
              <a:t>Wells, Don. (2009). Values of Extreme Values. Retrieved from </a:t>
            </a:r>
            <a:r>
              <a:rPr lang="en-US" dirty="0">
                <a:hlinkClick r:id="rId4"/>
              </a:rPr>
              <a:t>http://www.extremeprogramming.org/values.html</a:t>
            </a:r>
            <a:endParaRPr lang="en-US" dirty="0" smtClean="0"/>
          </a:p>
          <a:p>
            <a:pPr marL="0" indent="0">
              <a:buNone/>
            </a:pPr>
            <a:endParaRPr lang="en-US" dirty="0"/>
          </a:p>
        </p:txBody>
      </p:sp>
    </p:spTree>
    <p:extLst>
      <p:ext uri="{BB962C8B-B14F-4D97-AF65-F5344CB8AC3E}">
        <p14:creationId xmlns:p14="http://schemas.microsoft.com/office/powerpoint/2010/main" val="1637193334"/>
      </p:ext>
    </p:extLst>
  </p:cSld>
  <p:clrMapOvr>
    <a:masterClrMapping/>
  </p:clrMapOvr>
</p:sld>
</file>

<file path=ppt/theme/theme1.xml><?xml version="1.0" encoding="utf-8"?>
<a:theme xmlns:a="http://schemas.openxmlformats.org/drawingml/2006/main" name="Theme-KofC-simpl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KofC-simple" id="{746D13DE-35FF-4260-85D7-DF4FBF6295EE}" vid="{22ABF4F1-2F30-4601-AF18-34D6F1D50D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Theme-KofC-simple</Template>
  <TotalTime>8361</TotalTime>
  <Words>603</Words>
  <Application>Microsoft Office PowerPoint</Application>
  <PresentationFormat>Widescreen</PresentationFormat>
  <Paragraphs>37</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Theme-KofC-simple</vt:lpstr>
      <vt:lpstr>Agile Foundations with Scrum</vt:lpstr>
      <vt:lpstr>Scrum Theory (3 Pillars of Scrum)</vt:lpstr>
      <vt:lpstr>Scrum Values</vt:lpstr>
      <vt:lpstr>Scrum Values </vt:lpstr>
      <vt:lpstr>XP Values</vt:lpstr>
      <vt:lpstr>Learning from Scrum</vt:lpstr>
      <vt:lpstr>Sources</vt:lpstr>
    </vt:vector>
  </TitlesOfParts>
  <Company>Knights of Columbus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Foundations with Scrum</dc:title>
  <dc:creator>Emily Hall</dc:creator>
  <cp:lastModifiedBy>Emily Hall</cp:lastModifiedBy>
  <cp:revision>79</cp:revision>
  <dcterms:created xsi:type="dcterms:W3CDTF">2017-11-20T14:55:02Z</dcterms:created>
  <dcterms:modified xsi:type="dcterms:W3CDTF">2018-05-09T20:55:57Z</dcterms:modified>
</cp:coreProperties>
</file>