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sldIdLst>
    <p:sldId id="271" r:id="rId2"/>
    <p:sldId id="265" r:id="rId3"/>
    <p:sldId id="268" r:id="rId4"/>
    <p:sldId id="269" r:id="rId5"/>
    <p:sldId id="286" r:id="rId6"/>
    <p:sldId id="287" r:id="rId7"/>
    <p:sldId id="280" r:id="rId8"/>
    <p:sldId id="281" r:id="rId9"/>
    <p:sldId id="285" r:id="rId10"/>
    <p:sldId id="290" r:id="rId11"/>
    <p:sldId id="288" r:id="rId12"/>
    <p:sldId id="292" r:id="rId13"/>
    <p:sldId id="298" r:id="rId14"/>
    <p:sldId id="273" r:id="rId15"/>
    <p:sldId id="274" r:id="rId16"/>
    <p:sldId id="282" r:id="rId17"/>
    <p:sldId id="283" r:id="rId18"/>
    <p:sldId id="284" r:id="rId19"/>
    <p:sldId id="294" r:id="rId20"/>
    <p:sldId id="295"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E14C4-0B77-4585-A9C6-69BE5DF130E5}" v="5" dt="2023-03-07T22:13:01.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Rocci" userId="7c6592fa-fdbe-4be8-a34a-de269b2a4006" providerId="ADAL" clId="{306E14C4-0B77-4585-A9C6-69BE5DF130E5}"/>
    <pc:docChg chg="modSld">
      <pc:chgData name="Christian Rocci" userId="7c6592fa-fdbe-4be8-a34a-de269b2a4006" providerId="ADAL" clId="{306E14C4-0B77-4585-A9C6-69BE5DF130E5}" dt="2023-03-07T22:15:57.414" v="12" actId="20577"/>
      <pc:docMkLst>
        <pc:docMk/>
      </pc:docMkLst>
      <pc:sldChg chg="modSp">
        <pc:chgData name="Christian Rocci" userId="7c6592fa-fdbe-4be8-a34a-de269b2a4006" providerId="ADAL" clId="{306E14C4-0B77-4585-A9C6-69BE5DF130E5}" dt="2023-03-07T22:13:01.968" v="4" actId="1367"/>
        <pc:sldMkLst>
          <pc:docMk/>
          <pc:sldMk cId="968683598" sldId="273"/>
        </pc:sldMkLst>
        <pc:picChg chg="mod">
          <ac:chgData name="Christian Rocci" userId="7c6592fa-fdbe-4be8-a34a-de269b2a4006" providerId="ADAL" clId="{306E14C4-0B77-4585-A9C6-69BE5DF130E5}" dt="2023-03-07T22:13:01.968" v="4" actId="1367"/>
          <ac:picMkLst>
            <pc:docMk/>
            <pc:sldMk cId="968683598" sldId="273"/>
            <ac:picMk id="3074" creationId="{00000000-0000-0000-0000-000000000000}"/>
          </ac:picMkLst>
        </pc:picChg>
      </pc:sldChg>
      <pc:sldChg chg="modSp mod">
        <pc:chgData name="Christian Rocci" userId="7c6592fa-fdbe-4be8-a34a-de269b2a4006" providerId="ADAL" clId="{306E14C4-0B77-4585-A9C6-69BE5DF130E5}" dt="2023-03-07T22:15:57.414" v="12" actId="20577"/>
        <pc:sldMkLst>
          <pc:docMk/>
          <pc:sldMk cId="1430045708" sldId="292"/>
        </pc:sldMkLst>
        <pc:spChg chg="mod">
          <ac:chgData name="Christian Rocci" userId="7c6592fa-fdbe-4be8-a34a-de269b2a4006" providerId="ADAL" clId="{306E14C4-0B77-4585-A9C6-69BE5DF130E5}" dt="2023-03-07T22:15:57.414" v="12" actId="20577"/>
          <ac:spMkLst>
            <pc:docMk/>
            <pc:sldMk cId="1430045708" sldId="292"/>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A39B9-FA08-4D8B-A86B-976F338A693C}" type="datetimeFigureOut">
              <a:rPr lang="en-AU" smtClean="0"/>
              <a:t>8/03/2023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2599C-DFB4-4489-A4EC-5B2CEF220CFB}" type="slidenum">
              <a:rPr lang="en-AU" smtClean="0"/>
              <a:t>‹#›</a:t>
            </a:fld>
            <a:endParaRPr lang="en-AU"/>
          </a:p>
        </p:txBody>
      </p:sp>
    </p:spTree>
    <p:extLst>
      <p:ext uri="{BB962C8B-B14F-4D97-AF65-F5344CB8AC3E}">
        <p14:creationId xmlns:p14="http://schemas.microsoft.com/office/powerpoint/2010/main" val="2564159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9188ea49b9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9188ea49b9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918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9188ea49b9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9188ea49b9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004282"/>
                </a:solidFill>
                <a:highlight>
                  <a:srgbClr val="FFFFFF"/>
                </a:highlight>
              </a:rPr>
              <a:t> We may think of ourselves as an outback-loving, farming nation, but we mostly live near the coast.</a:t>
            </a:r>
            <a:endParaRPr sz="1150">
              <a:solidFill>
                <a:srgbClr val="004282"/>
              </a:solidFill>
              <a:highlight>
                <a:srgbClr val="FFFFFF"/>
              </a:highlight>
            </a:endParaRPr>
          </a:p>
          <a:p>
            <a:pPr marL="0" lvl="0" indent="0" algn="l" rtl="0">
              <a:spcBef>
                <a:spcPts val="0"/>
              </a:spcBef>
              <a:spcAft>
                <a:spcPts val="0"/>
              </a:spcAft>
              <a:buNone/>
            </a:pPr>
            <a:r>
              <a:rPr lang="en" sz="1150">
                <a:highlight>
                  <a:srgbClr val="FFFFFF"/>
                </a:highlight>
              </a:rPr>
              <a:t>Most Australians currently live within a narrow coastal strip which extends from Brisbane in the north to Adelaide in the south. Over 80 per cent of Australians live in towns that have more than 1000 residents and are located within 50 kilometres of the coast. Australians love the beach, but is it just a coastal location that can explain this uneven </a:t>
            </a:r>
            <a:r>
              <a:rPr lang="en" sz="1150" b="1">
                <a:solidFill>
                  <a:srgbClr val="004A8F"/>
                </a:solidFill>
                <a:highlight>
                  <a:srgbClr val="FFFFFF"/>
                </a:highlight>
              </a:rPr>
              <a:t>population distribution</a:t>
            </a:r>
            <a:r>
              <a:rPr lang="en" sz="1150">
                <a:highlight>
                  <a:srgbClr val="FFFFFF"/>
                </a:highlight>
              </a:rPr>
              <a:t> pattern?</a:t>
            </a:r>
            <a:endParaRPr sz="1150">
              <a:solidFill>
                <a:srgbClr val="004282"/>
              </a:solidFill>
              <a:highlight>
                <a:srgbClr val="FFFFFF"/>
              </a:highlight>
            </a:endParaRPr>
          </a:p>
        </p:txBody>
      </p:sp>
    </p:spTree>
    <p:extLst>
      <p:ext uri="{BB962C8B-B14F-4D97-AF65-F5344CB8AC3E}">
        <p14:creationId xmlns:p14="http://schemas.microsoft.com/office/powerpoint/2010/main" val="459304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188ea49b9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188ea49b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50">
              <a:highlight>
                <a:srgbClr val="FFFFFF"/>
              </a:highlight>
            </a:endParaRPr>
          </a:p>
          <a:p>
            <a:pPr marL="0" lvl="0" indent="0" algn="l" rtl="0">
              <a:spcBef>
                <a:spcPts val="1400"/>
              </a:spcBef>
              <a:spcAft>
                <a:spcPts val="0"/>
              </a:spcAft>
              <a:buNone/>
            </a:pPr>
            <a:endParaRPr/>
          </a:p>
        </p:txBody>
      </p:sp>
    </p:spTree>
    <p:extLst>
      <p:ext uri="{BB962C8B-B14F-4D97-AF65-F5344CB8AC3E}">
        <p14:creationId xmlns:p14="http://schemas.microsoft.com/office/powerpoint/2010/main" val="3929458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9188ea49b9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9188ea49b9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400"/>
              </a:spcAft>
              <a:buNone/>
            </a:pPr>
            <a:endParaRPr/>
          </a:p>
        </p:txBody>
      </p:sp>
    </p:spTree>
    <p:extLst>
      <p:ext uri="{BB962C8B-B14F-4D97-AF65-F5344CB8AC3E}">
        <p14:creationId xmlns:p14="http://schemas.microsoft.com/office/powerpoint/2010/main" val="3944512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9188ea49b9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9188ea49b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1625" algn="l" rtl="0">
              <a:spcBef>
                <a:spcPts val="0"/>
              </a:spcBef>
              <a:spcAft>
                <a:spcPts val="0"/>
              </a:spcAft>
              <a:buSzPts val="1150"/>
              <a:buChar char="●"/>
            </a:pPr>
            <a:r>
              <a:rPr lang="en" sz="1150">
                <a:highlight>
                  <a:srgbClr val="FFFFFF"/>
                </a:highlight>
              </a:rPr>
              <a:t>The population density of Aboriginal and Torres Strait Islander peoples was highest in places close to coastal and river environments. </a:t>
            </a:r>
            <a:endParaRPr sz="1150">
              <a:highlight>
                <a:srgbClr val="FFFFFF"/>
              </a:highlight>
            </a:endParaRPr>
          </a:p>
          <a:p>
            <a:pPr marL="457200" lvl="0" indent="-301625" algn="l" rtl="0">
              <a:spcBef>
                <a:spcPts val="0"/>
              </a:spcBef>
              <a:spcAft>
                <a:spcPts val="0"/>
              </a:spcAft>
              <a:buSzPts val="1150"/>
              <a:buChar char="●"/>
            </a:pPr>
            <a:r>
              <a:rPr lang="en" sz="1150">
                <a:highlight>
                  <a:srgbClr val="FFFFFF"/>
                </a:highlight>
              </a:rPr>
              <a:t>These places had the best availability of food and other resources. </a:t>
            </a:r>
            <a:endParaRPr sz="1150">
              <a:highlight>
                <a:srgbClr val="FFFFFF"/>
              </a:highlight>
            </a:endParaRPr>
          </a:p>
          <a:p>
            <a:pPr marL="457200" lvl="0" indent="-301625" algn="l" rtl="0">
              <a:spcBef>
                <a:spcPts val="0"/>
              </a:spcBef>
              <a:spcAft>
                <a:spcPts val="0"/>
              </a:spcAft>
              <a:buSzPts val="1150"/>
              <a:buChar char="●"/>
            </a:pPr>
            <a:r>
              <a:rPr lang="en" sz="1150">
                <a:highlight>
                  <a:srgbClr val="FFFFFF"/>
                </a:highlight>
              </a:rPr>
              <a:t>In a location such as Port Jackson, New South Wales, food was abundant, meaning that the inhabitants needed to spend only about four hours each day hunting or gathering enough for their survival. </a:t>
            </a:r>
            <a:endParaRPr sz="1150">
              <a:highlight>
                <a:srgbClr val="FFFFFF"/>
              </a:highlight>
            </a:endParaRPr>
          </a:p>
          <a:p>
            <a:pPr marL="457200" lvl="0" indent="-301625" algn="l" rtl="0">
              <a:spcBef>
                <a:spcPts val="0"/>
              </a:spcBef>
              <a:spcAft>
                <a:spcPts val="0"/>
              </a:spcAft>
              <a:buSzPts val="1150"/>
              <a:buChar char="●"/>
            </a:pPr>
            <a:r>
              <a:rPr lang="en" sz="1150">
                <a:highlight>
                  <a:srgbClr val="FFFFFF"/>
                </a:highlight>
              </a:rPr>
              <a:t>In places where rainfall was unreliable, such as central Australia, the local peoples found it harder to survive. </a:t>
            </a:r>
            <a:endParaRPr sz="1150">
              <a:highlight>
                <a:srgbClr val="FFFFFF"/>
              </a:highlight>
            </a:endParaRPr>
          </a:p>
          <a:p>
            <a:pPr marL="457200" lvl="0" indent="-301625" algn="l" rtl="0">
              <a:spcBef>
                <a:spcPts val="0"/>
              </a:spcBef>
              <a:spcAft>
                <a:spcPts val="0"/>
              </a:spcAft>
              <a:buSzPts val="1150"/>
              <a:buChar char="●"/>
            </a:pPr>
            <a:r>
              <a:rPr lang="en" sz="1150">
                <a:highlight>
                  <a:srgbClr val="FFFFFF"/>
                </a:highlight>
              </a:rPr>
              <a:t>They often needed more than half a day to hunt and gather enough to satisfy their basic needs. When food resources ran low or with changing seasons, communities moved on to another part of their </a:t>
            </a:r>
            <a:r>
              <a:rPr lang="en" sz="1150" b="1">
                <a:solidFill>
                  <a:srgbClr val="004A8F"/>
                </a:solidFill>
                <a:highlight>
                  <a:srgbClr val="FFFFFF"/>
                </a:highlight>
              </a:rPr>
              <a:t>country</a:t>
            </a:r>
            <a:r>
              <a:rPr lang="en" sz="1150">
                <a:highlight>
                  <a:srgbClr val="FFFFFF"/>
                </a:highlight>
              </a:rPr>
              <a:t>. </a:t>
            </a:r>
            <a:endParaRPr sz="1150">
              <a:highlight>
                <a:srgbClr val="FFFFFF"/>
              </a:highlight>
            </a:endParaRPr>
          </a:p>
          <a:p>
            <a:pPr marL="457200" lvl="0" indent="-301625" algn="l" rtl="0">
              <a:spcBef>
                <a:spcPts val="0"/>
              </a:spcBef>
              <a:spcAft>
                <a:spcPts val="0"/>
              </a:spcAft>
              <a:buSzPts val="1150"/>
              <a:buChar char="●"/>
            </a:pPr>
            <a:r>
              <a:rPr lang="en" sz="1150">
                <a:highlight>
                  <a:srgbClr val="FFFFFF"/>
                </a:highlight>
              </a:rPr>
              <a:t>Being nomadic, they could manage their environment by not over-using the resources available at any one site.</a:t>
            </a:r>
            <a:endParaRPr/>
          </a:p>
        </p:txBody>
      </p:sp>
    </p:spTree>
    <p:extLst>
      <p:ext uri="{BB962C8B-B14F-4D97-AF65-F5344CB8AC3E}">
        <p14:creationId xmlns:p14="http://schemas.microsoft.com/office/powerpoint/2010/main" val="51799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9188ea49b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9188ea49b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lt1"/>
              </a:buClr>
              <a:buSzPts val="1100"/>
              <a:buFont typeface="Lato"/>
              <a:buChar char="●"/>
            </a:pPr>
            <a:r>
              <a:rPr lang="en" sz="1300">
                <a:solidFill>
                  <a:schemeClr val="lt1"/>
                </a:solidFill>
                <a:latin typeface="Lato"/>
                <a:ea typeface="Lato"/>
                <a:cs typeface="Lato"/>
                <a:sym typeface="Lato"/>
              </a:rPr>
              <a:t>nshine a year!try receives more than 3000 hours of sunshine a year!</a:t>
            </a:r>
            <a:endParaRPr/>
          </a:p>
        </p:txBody>
      </p:sp>
    </p:spTree>
    <p:extLst>
      <p:ext uri="{BB962C8B-B14F-4D97-AF65-F5344CB8AC3E}">
        <p14:creationId xmlns:p14="http://schemas.microsoft.com/office/powerpoint/2010/main" val="339056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9188ea49b9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9188ea49b9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02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1BEF0D-F0BB-DE4B-95CE-6DB70DBA9567}" type="datetimeFigureOut">
              <a:rPr lang="en-US" smtClean="0"/>
              <a:pPr/>
              <a:t>3/8/2023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49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2107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4012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ong list">
  <p:cSld name="Title and long list">
    <p:spTree>
      <p:nvGrpSpPr>
        <p:cNvPr id="1" name="Shape 327"/>
        <p:cNvGrpSpPr/>
        <p:nvPr/>
      </p:nvGrpSpPr>
      <p:grpSpPr>
        <a:xfrm>
          <a:off x="0" y="0"/>
          <a:ext cx="0" cy="0"/>
          <a:chOff x="0" y="0"/>
          <a:chExt cx="0" cy="0"/>
        </a:xfrm>
      </p:grpSpPr>
      <p:sp>
        <p:nvSpPr>
          <p:cNvPr id="340" name="Google Shape;340;p15"/>
          <p:cNvSpPr txBox="1">
            <a:spLocks noGrp="1"/>
          </p:cNvSpPr>
          <p:nvPr>
            <p:ph type="title"/>
          </p:nvPr>
        </p:nvSpPr>
        <p:spPr>
          <a:xfrm>
            <a:off x="1571600" y="499400"/>
            <a:ext cx="9048800" cy="97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accent1"/>
                </a:solidFill>
              </a:defRPr>
            </a:lvl1pPr>
            <a:lvl2pPr lvl="1" algn="ctr" rtl="0">
              <a:spcBef>
                <a:spcPts val="0"/>
              </a:spcBef>
              <a:spcAft>
                <a:spcPts val="0"/>
              </a:spcAft>
              <a:buNone/>
              <a:defRPr sz="4000">
                <a:solidFill>
                  <a:schemeClr val="accent1"/>
                </a:solidFill>
                <a:latin typeface="Roboto Slab Regular"/>
                <a:ea typeface="Roboto Slab Regular"/>
                <a:cs typeface="Roboto Slab Regular"/>
                <a:sym typeface="Roboto Slab Regular"/>
              </a:defRPr>
            </a:lvl2pPr>
            <a:lvl3pPr lvl="2" algn="ctr" rtl="0">
              <a:spcBef>
                <a:spcPts val="0"/>
              </a:spcBef>
              <a:spcAft>
                <a:spcPts val="0"/>
              </a:spcAft>
              <a:buNone/>
              <a:defRPr sz="4000">
                <a:solidFill>
                  <a:schemeClr val="accent1"/>
                </a:solidFill>
                <a:latin typeface="Roboto Slab Regular"/>
                <a:ea typeface="Roboto Slab Regular"/>
                <a:cs typeface="Roboto Slab Regular"/>
                <a:sym typeface="Roboto Slab Regular"/>
              </a:defRPr>
            </a:lvl3pPr>
            <a:lvl4pPr lvl="3" algn="ctr" rtl="0">
              <a:spcBef>
                <a:spcPts val="0"/>
              </a:spcBef>
              <a:spcAft>
                <a:spcPts val="0"/>
              </a:spcAft>
              <a:buNone/>
              <a:defRPr sz="4000">
                <a:solidFill>
                  <a:schemeClr val="accent1"/>
                </a:solidFill>
                <a:latin typeface="Roboto Slab Regular"/>
                <a:ea typeface="Roboto Slab Regular"/>
                <a:cs typeface="Roboto Slab Regular"/>
                <a:sym typeface="Roboto Slab Regular"/>
              </a:defRPr>
            </a:lvl4pPr>
            <a:lvl5pPr lvl="4" algn="ctr" rtl="0">
              <a:spcBef>
                <a:spcPts val="0"/>
              </a:spcBef>
              <a:spcAft>
                <a:spcPts val="0"/>
              </a:spcAft>
              <a:buNone/>
              <a:defRPr sz="4000">
                <a:solidFill>
                  <a:schemeClr val="accent1"/>
                </a:solidFill>
                <a:latin typeface="Roboto Slab Regular"/>
                <a:ea typeface="Roboto Slab Regular"/>
                <a:cs typeface="Roboto Slab Regular"/>
                <a:sym typeface="Roboto Slab Regular"/>
              </a:defRPr>
            </a:lvl5pPr>
            <a:lvl6pPr lvl="5" algn="ctr" rtl="0">
              <a:spcBef>
                <a:spcPts val="0"/>
              </a:spcBef>
              <a:spcAft>
                <a:spcPts val="0"/>
              </a:spcAft>
              <a:buNone/>
              <a:defRPr sz="4000">
                <a:solidFill>
                  <a:schemeClr val="accent1"/>
                </a:solidFill>
                <a:latin typeface="Roboto Slab Regular"/>
                <a:ea typeface="Roboto Slab Regular"/>
                <a:cs typeface="Roboto Slab Regular"/>
                <a:sym typeface="Roboto Slab Regular"/>
              </a:defRPr>
            </a:lvl6pPr>
            <a:lvl7pPr lvl="6" algn="ctr" rtl="0">
              <a:spcBef>
                <a:spcPts val="0"/>
              </a:spcBef>
              <a:spcAft>
                <a:spcPts val="0"/>
              </a:spcAft>
              <a:buNone/>
              <a:defRPr sz="4000">
                <a:solidFill>
                  <a:schemeClr val="accent1"/>
                </a:solidFill>
                <a:latin typeface="Roboto Slab Regular"/>
                <a:ea typeface="Roboto Slab Regular"/>
                <a:cs typeface="Roboto Slab Regular"/>
                <a:sym typeface="Roboto Slab Regular"/>
              </a:defRPr>
            </a:lvl7pPr>
            <a:lvl8pPr lvl="7" algn="ctr" rtl="0">
              <a:spcBef>
                <a:spcPts val="0"/>
              </a:spcBef>
              <a:spcAft>
                <a:spcPts val="0"/>
              </a:spcAft>
              <a:buNone/>
              <a:defRPr sz="4000">
                <a:solidFill>
                  <a:schemeClr val="accent1"/>
                </a:solidFill>
                <a:latin typeface="Roboto Slab Regular"/>
                <a:ea typeface="Roboto Slab Regular"/>
                <a:cs typeface="Roboto Slab Regular"/>
                <a:sym typeface="Roboto Slab Regular"/>
              </a:defRPr>
            </a:lvl8pPr>
            <a:lvl9pPr lvl="8" algn="ctr" rtl="0">
              <a:spcBef>
                <a:spcPts val="0"/>
              </a:spcBef>
              <a:spcAft>
                <a:spcPts val="0"/>
              </a:spcAft>
              <a:buNone/>
              <a:defRPr sz="4000">
                <a:solidFill>
                  <a:schemeClr val="accent1"/>
                </a:solidFill>
                <a:latin typeface="Roboto Slab Regular"/>
                <a:ea typeface="Roboto Slab Regular"/>
                <a:cs typeface="Roboto Slab Regular"/>
                <a:sym typeface="Roboto Slab Regular"/>
              </a:defRPr>
            </a:lvl9pPr>
          </a:lstStyle>
          <a:p>
            <a:endParaRPr/>
          </a:p>
        </p:txBody>
      </p:sp>
      <p:sp>
        <p:nvSpPr>
          <p:cNvPr id="341" name="Google Shape;341;p15"/>
          <p:cNvSpPr txBox="1">
            <a:spLocks noGrp="1"/>
          </p:cNvSpPr>
          <p:nvPr>
            <p:ph type="body" idx="1"/>
          </p:nvPr>
        </p:nvSpPr>
        <p:spPr>
          <a:xfrm>
            <a:off x="901700" y="1457133"/>
            <a:ext cx="10274400" cy="4651600"/>
          </a:xfrm>
          <a:prstGeom prst="rect">
            <a:avLst/>
          </a:prstGeom>
        </p:spPr>
        <p:txBody>
          <a:bodyPr spcFirstLastPara="1" wrap="square" lIns="91425" tIns="91425" rIns="91425" bIns="91425" anchor="t" anchorCtr="0">
            <a:noAutofit/>
          </a:bodyPr>
          <a:lstStyle>
            <a:lvl1pPr marL="609585" lvl="0" indent="-397923" rtl="0">
              <a:lnSpc>
                <a:spcPct val="100000"/>
              </a:lnSpc>
              <a:spcBef>
                <a:spcPts val="0"/>
              </a:spcBef>
              <a:spcAft>
                <a:spcPts val="0"/>
              </a:spcAft>
              <a:buSzPts val="1100"/>
              <a:buAutoNum type="arabicPeriod"/>
              <a:defRPr sz="1733"/>
            </a:lvl1pPr>
            <a:lvl2pPr marL="1219170" lvl="1" indent="-397923" rtl="0">
              <a:spcBef>
                <a:spcPts val="2133"/>
              </a:spcBef>
              <a:spcAft>
                <a:spcPts val="0"/>
              </a:spcAft>
              <a:buSzPts val="1100"/>
              <a:buFont typeface="Muli"/>
              <a:buAutoNum type="alphaLcPeriod"/>
              <a:defRPr/>
            </a:lvl2pPr>
            <a:lvl3pPr marL="1828754" lvl="2" indent="-397923" rtl="0">
              <a:spcBef>
                <a:spcPts val="2133"/>
              </a:spcBef>
              <a:spcAft>
                <a:spcPts val="0"/>
              </a:spcAft>
              <a:buSzPts val="1100"/>
              <a:buFont typeface="Muli"/>
              <a:buAutoNum type="romanLcPeriod"/>
              <a:defRPr/>
            </a:lvl3pPr>
            <a:lvl4pPr marL="2438339" lvl="3" indent="-397923" rtl="0">
              <a:spcBef>
                <a:spcPts val="2133"/>
              </a:spcBef>
              <a:spcAft>
                <a:spcPts val="0"/>
              </a:spcAft>
              <a:buSzPts val="1100"/>
              <a:buFont typeface="Muli"/>
              <a:buAutoNum type="arabicPeriod"/>
              <a:defRPr/>
            </a:lvl4pPr>
            <a:lvl5pPr marL="3047924" lvl="4" indent="-397923" rtl="0">
              <a:spcBef>
                <a:spcPts val="2133"/>
              </a:spcBef>
              <a:spcAft>
                <a:spcPts val="0"/>
              </a:spcAft>
              <a:buSzPts val="1100"/>
              <a:buFont typeface="Muli"/>
              <a:buAutoNum type="alphaLcPeriod"/>
              <a:defRPr/>
            </a:lvl5pPr>
            <a:lvl6pPr marL="3657509" lvl="5" indent="-397923" rtl="0">
              <a:spcBef>
                <a:spcPts val="2133"/>
              </a:spcBef>
              <a:spcAft>
                <a:spcPts val="0"/>
              </a:spcAft>
              <a:buSzPts val="1100"/>
              <a:buFont typeface="Muli"/>
              <a:buAutoNum type="romanLcPeriod"/>
              <a:defRPr/>
            </a:lvl6pPr>
            <a:lvl7pPr marL="4267093" lvl="6" indent="-397923" rtl="0">
              <a:spcBef>
                <a:spcPts val="2133"/>
              </a:spcBef>
              <a:spcAft>
                <a:spcPts val="0"/>
              </a:spcAft>
              <a:buSzPts val="1100"/>
              <a:buFont typeface="Muli"/>
              <a:buAutoNum type="arabicPeriod"/>
              <a:defRPr/>
            </a:lvl7pPr>
            <a:lvl8pPr marL="4876678" lvl="7" indent="-397923" rtl="0">
              <a:spcBef>
                <a:spcPts val="2133"/>
              </a:spcBef>
              <a:spcAft>
                <a:spcPts val="0"/>
              </a:spcAft>
              <a:buSzPts val="1100"/>
              <a:buFont typeface="Muli"/>
              <a:buAutoNum type="alphaLcPeriod"/>
              <a:defRPr/>
            </a:lvl8pPr>
            <a:lvl9pPr marL="5486263" lvl="8" indent="-397923" rtl="0">
              <a:spcBef>
                <a:spcPts val="2133"/>
              </a:spcBef>
              <a:spcAft>
                <a:spcPts val="2133"/>
              </a:spcAft>
              <a:buSzPts val="1100"/>
              <a:buFont typeface="Muli"/>
              <a:buAutoNum type="romanLcPeriod"/>
              <a:defRPr/>
            </a:lvl9pPr>
          </a:lstStyle>
          <a:p>
            <a:endParaRPr/>
          </a:p>
        </p:txBody>
      </p:sp>
    </p:spTree>
    <p:extLst>
      <p:ext uri="{BB962C8B-B14F-4D97-AF65-F5344CB8AC3E}">
        <p14:creationId xmlns:p14="http://schemas.microsoft.com/office/powerpoint/2010/main" val="296976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9638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21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914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03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882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836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4025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8730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61BEF0D-F0BB-DE4B-95CE-6DB70DBA9567}" type="datetimeFigureOut">
              <a:rPr lang="en-US" smtClean="0"/>
              <a:pPr/>
              <a:t>3/8/2023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362810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fKnAJCSGSdk"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fKnAJCSGSdk"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youtube.com/watch?v=n-4hL_4IBsM"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2">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4">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3CD671F-F746-3156-4A6B-5401F3857D1F}"/>
              </a:ext>
            </a:extLst>
          </p:cNvPr>
          <p:cNvPicPr>
            <a:picLocks noChangeAspect="1"/>
          </p:cNvPicPr>
          <p:nvPr/>
        </p:nvPicPr>
        <p:blipFill rotWithShape="1">
          <a:blip r:embed="rId2">
            <a:alphaModFix amt="85000"/>
          </a:blip>
          <a:srcRect r="1" b="22210"/>
          <a:stretch/>
        </p:blipFill>
        <p:spPr>
          <a:xfrm>
            <a:off x="243840" y="242316"/>
            <a:ext cx="11704320" cy="6373368"/>
          </a:xfrm>
          <a:prstGeom prst="rect">
            <a:avLst/>
          </a:prstGeom>
        </p:spPr>
      </p:pic>
      <p:sp>
        <p:nvSpPr>
          <p:cNvPr id="24" name="Rectangle 16">
            <a:extLst>
              <a:ext uri="{FF2B5EF4-FFF2-40B4-BE49-F238E27FC236}">
                <a16:creationId xmlns:a16="http://schemas.microsoft.com/office/drawing/2014/main" id="{47813CFC-3088-49F0-9A37-3D9DF1359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680" y="240031"/>
            <a:ext cx="11724640" cy="6377939"/>
          </a:xfrm>
          <a:prstGeom prst="rect">
            <a:avLst/>
          </a:prstGeom>
          <a:solidFill>
            <a:schemeClr val="tx1">
              <a:alpha val="75000"/>
            </a:schemeClr>
          </a:solidFill>
          <a:ln w="12700">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1E0DAA0F-EB9D-47B4-8A43-53347F310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9980" y="882376"/>
            <a:ext cx="9966960" cy="2926080"/>
          </a:xfrm>
        </p:spPr>
        <p:txBody>
          <a:bodyPr vert="horz" lIns="91440" tIns="45720" rIns="91440" bIns="45720" rtlCol="0" anchor="b">
            <a:normAutofit/>
          </a:bodyPr>
          <a:lstStyle/>
          <a:p>
            <a:r>
              <a:rPr lang="en-US" b="1">
                <a:solidFill>
                  <a:srgbClr val="FFFFFF"/>
                </a:solidFill>
              </a:rPr>
              <a:t>Are all countries as urbanised as each other?</a:t>
            </a:r>
          </a:p>
        </p:txBody>
      </p:sp>
      <p:sp>
        <p:nvSpPr>
          <p:cNvPr id="4" name="Text Placeholder 3">
            <a:extLst>
              <a:ext uri="{FF2B5EF4-FFF2-40B4-BE49-F238E27FC236}">
                <a16:creationId xmlns:a16="http://schemas.microsoft.com/office/drawing/2014/main" id="{C3F2A55D-C154-4C6E-BFA1-58CE765C85AB}"/>
              </a:ext>
            </a:extLst>
          </p:cNvPr>
          <p:cNvSpPr>
            <a:spLocks noGrp="1"/>
          </p:cNvSpPr>
          <p:nvPr>
            <p:ph type="body" idx="1"/>
          </p:nvPr>
        </p:nvSpPr>
        <p:spPr>
          <a:xfrm>
            <a:off x="1709530" y="3869634"/>
            <a:ext cx="8767860" cy="1388165"/>
          </a:xfrm>
        </p:spPr>
        <p:txBody>
          <a:bodyPr vert="horz" lIns="91440" tIns="45720" rIns="91440" bIns="45720" rtlCol="0">
            <a:normAutofit/>
          </a:bodyPr>
          <a:lstStyle/>
          <a:p>
            <a:r>
              <a:rPr lang="en-US">
                <a:solidFill>
                  <a:srgbClr val="FFFFFF"/>
                </a:solidFill>
              </a:rPr>
              <a:t>TERM 1 Week 6</a:t>
            </a:r>
          </a:p>
          <a:p>
            <a:r>
              <a:rPr lang="en-US" dirty="0">
                <a:solidFill>
                  <a:srgbClr val="FFFFFF"/>
                </a:solidFill>
              </a:rPr>
              <a:t>Year 8 </a:t>
            </a:r>
            <a:r>
              <a:rPr lang="en-US" dirty="0" err="1">
                <a:solidFill>
                  <a:srgbClr val="FFFFFF"/>
                </a:solidFill>
              </a:rPr>
              <a:t>Altior</a:t>
            </a:r>
            <a:r>
              <a:rPr lang="en-US" dirty="0">
                <a:solidFill>
                  <a:srgbClr val="FFFFFF"/>
                </a:solidFill>
              </a:rPr>
              <a:t> 2023</a:t>
            </a:r>
          </a:p>
        </p:txBody>
      </p:sp>
    </p:spTree>
    <p:extLst>
      <p:ext uri="{BB962C8B-B14F-4D97-AF65-F5344CB8AC3E}">
        <p14:creationId xmlns:p14="http://schemas.microsoft.com/office/powerpoint/2010/main" val="936079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5E48-A3B2-4107-ADCA-CCB1E69CEADC}"/>
              </a:ext>
            </a:extLst>
          </p:cNvPr>
          <p:cNvSpPr>
            <a:spLocks noGrp="1"/>
          </p:cNvSpPr>
          <p:nvPr>
            <p:ph type="title"/>
          </p:nvPr>
        </p:nvSpPr>
        <p:spPr/>
        <p:txBody>
          <a:bodyPr/>
          <a:lstStyle/>
          <a:p>
            <a:r>
              <a:rPr lang="en-AU" dirty="0"/>
              <a:t>	Urban Living					  Rural Living</a:t>
            </a:r>
          </a:p>
        </p:txBody>
      </p:sp>
      <p:graphicFrame>
        <p:nvGraphicFramePr>
          <p:cNvPr id="4" name="Content Placeholder 3">
            <a:extLst>
              <a:ext uri="{FF2B5EF4-FFF2-40B4-BE49-F238E27FC236}">
                <a16:creationId xmlns:a16="http://schemas.microsoft.com/office/drawing/2014/main" id="{0118B79A-64B6-4114-8129-339EFE98DC1E}"/>
              </a:ext>
            </a:extLst>
          </p:cNvPr>
          <p:cNvGraphicFramePr>
            <a:graphicFrameLocks noGrp="1"/>
          </p:cNvGraphicFramePr>
          <p:nvPr>
            <p:ph idx="1"/>
          </p:nvPr>
        </p:nvGraphicFramePr>
        <p:xfrm>
          <a:off x="646110" y="1473200"/>
          <a:ext cx="4433890" cy="5039360"/>
        </p:xfrm>
        <a:graphic>
          <a:graphicData uri="http://schemas.openxmlformats.org/drawingml/2006/table">
            <a:tbl>
              <a:tblPr firstRow="1" bandRow="1">
                <a:tableStyleId>{5C22544A-7EE6-4342-B048-85BDC9FD1C3A}</a:tableStyleId>
              </a:tblPr>
              <a:tblGrid>
                <a:gridCol w="2216945">
                  <a:extLst>
                    <a:ext uri="{9D8B030D-6E8A-4147-A177-3AD203B41FA5}">
                      <a16:colId xmlns:a16="http://schemas.microsoft.com/office/drawing/2014/main" val="3668319285"/>
                    </a:ext>
                  </a:extLst>
                </a:gridCol>
                <a:gridCol w="2216945">
                  <a:extLst>
                    <a:ext uri="{9D8B030D-6E8A-4147-A177-3AD203B41FA5}">
                      <a16:colId xmlns:a16="http://schemas.microsoft.com/office/drawing/2014/main" val="3131304753"/>
                    </a:ext>
                  </a:extLst>
                </a:gridCol>
              </a:tblGrid>
              <a:tr h="514130">
                <a:tc>
                  <a:txBody>
                    <a:bodyPr/>
                    <a:lstStyle/>
                    <a:p>
                      <a:r>
                        <a:rPr lang="en-AU" dirty="0"/>
                        <a:t>Positives</a:t>
                      </a:r>
                    </a:p>
                  </a:txBody>
                  <a:tcPr/>
                </a:tc>
                <a:tc>
                  <a:txBody>
                    <a:bodyPr/>
                    <a:lstStyle/>
                    <a:p>
                      <a:r>
                        <a:rPr lang="en-AU" dirty="0"/>
                        <a:t>Negatives</a:t>
                      </a:r>
                    </a:p>
                  </a:txBody>
                  <a:tcPr/>
                </a:tc>
                <a:extLst>
                  <a:ext uri="{0D108BD9-81ED-4DB2-BD59-A6C34878D82A}">
                    <a16:rowId xmlns:a16="http://schemas.microsoft.com/office/drawing/2014/main" val="1750794822"/>
                  </a:ext>
                </a:extLst>
              </a:tr>
              <a:tr h="4525230">
                <a:tc>
                  <a:txBody>
                    <a:bodyPr/>
                    <a:lstStyle/>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txBody>
                  <a:tcPr/>
                </a:tc>
                <a:tc>
                  <a:txBody>
                    <a:bodyPr/>
                    <a:lstStyle/>
                    <a:p>
                      <a:endParaRPr lang="en-AU" dirty="0"/>
                    </a:p>
                  </a:txBody>
                  <a:tcPr/>
                </a:tc>
                <a:extLst>
                  <a:ext uri="{0D108BD9-81ED-4DB2-BD59-A6C34878D82A}">
                    <a16:rowId xmlns:a16="http://schemas.microsoft.com/office/drawing/2014/main" val="3433612913"/>
                  </a:ext>
                </a:extLst>
              </a:tr>
            </a:tbl>
          </a:graphicData>
        </a:graphic>
      </p:graphicFrame>
      <p:graphicFrame>
        <p:nvGraphicFramePr>
          <p:cNvPr id="5" name="Content Placeholder 3">
            <a:extLst>
              <a:ext uri="{FF2B5EF4-FFF2-40B4-BE49-F238E27FC236}">
                <a16:creationId xmlns:a16="http://schemas.microsoft.com/office/drawing/2014/main" id="{B2224C54-8374-4AE0-A16B-C9E22728C2A5}"/>
              </a:ext>
            </a:extLst>
          </p:cNvPr>
          <p:cNvGraphicFramePr>
            <a:graphicFrameLocks/>
          </p:cNvGraphicFramePr>
          <p:nvPr/>
        </p:nvGraphicFramePr>
        <p:xfrm>
          <a:off x="5858190" y="1473200"/>
          <a:ext cx="4433890" cy="5039360"/>
        </p:xfrm>
        <a:graphic>
          <a:graphicData uri="http://schemas.openxmlformats.org/drawingml/2006/table">
            <a:tbl>
              <a:tblPr firstRow="1" bandRow="1">
                <a:tableStyleId>{21E4AEA4-8DFA-4A89-87EB-49C32662AFE0}</a:tableStyleId>
              </a:tblPr>
              <a:tblGrid>
                <a:gridCol w="2216945">
                  <a:extLst>
                    <a:ext uri="{9D8B030D-6E8A-4147-A177-3AD203B41FA5}">
                      <a16:colId xmlns:a16="http://schemas.microsoft.com/office/drawing/2014/main" val="3668319285"/>
                    </a:ext>
                  </a:extLst>
                </a:gridCol>
                <a:gridCol w="2216945">
                  <a:extLst>
                    <a:ext uri="{9D8B030D-6E8A-4147-A177-3AD203B41FA5}">
                      <a16:colId xmlns:a16="http://schemas.microsoft.com/office/drawing/2014/main" val="3131304753"/>
                    </a:ext>
                  </a:extLst>
                </a:gridCol>
              </a:tblGrid>
              <a:tr h="514130">
                <a:tc>
                  <a:txBody>
                    <a:bodyPr/>
                    <a:lstStyle/>
                    <a:p>
                      <a:r>
                        <a:rPr lang="en-AU" dirty="0"/>
                        <a:t>Positives</a:t>
                      </a:r>
                    </a:p>
                  </a:txBody>
                  <a:tcPr/>
                </a:tc>
                <a:tc>
                  <a:txBody>
                    <a:bodyPr/>
                    <a:lstStyle/>
                    <a:p>
                      <a:r>
                        <a:rPr lang="en-AU" dirty="0"/>
                        <a:t>Negatives</a:t>
                      </a:r>
                    </a:p>
                  </a:txBody>
                  <a:tcPr/>
                </a:tc>
                <a:extLst>
                  <a:ext uri="{0D108BD9-81ED-4DB2-BD59-A6C34878D82A}">
                    <a16:rowId xmlns:a16="http://schemas.microsoft.com/office/drawing/2014/main" val="1750794822"/>
                  </a:ext>
                </a:extLst>
              </a:tr>
              <a:tr h="4525230">
                <a:tc>
                  <a:txBody>
                    <a:bodyPr/>
                    <a:lstStyle/>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txBody>
                  <a:tcPr/>
                </a:tc>
                <a:tc>
                  <a:txBody>
                    <a:bodyPr/>
                    <a:lstStyle/>
                    <a:p>
                      <a:endParaRPr lang="en-AU" dirty="0"/>
                    </a:p>
                  </a:txBody>
                  <a:tcPr/>
                </a:tc>
                <a:extLst>
                  <a:ext uri="{0D108BD9-81ED-4DB2-BD59-A6C34878D82A}">
                    <a16:rowId xmlns:a16="http://schemas.microsoft.com/office/drawing/2014/main" val="3433612913"/>
                  </a:ext>
                </a:extLst>
              </a:tr>
            </a:tbl>
          </a:graphicData>
        </a:graphic>
      </p:graphicFrame>
    </p:spTree>
    <p:extLst>
      <p:ext uri="{BB962C8B-B14F-4D97-AF65-F5344CB8AC3E}">
        <p14:creationId xmlns:p14="http://schemas.microsoft.com/office/powerpoint/2010/main" val="87580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86CD-ABAC-4977-8656-2F333EC3D1F3}"/>
              </a:ext>
            </a:extLst>
          </p:cNvPr>
          <p:cNvSpPr>
            <a:spLocks noGrp="1"/>
          </p:cNvSpPr>
          <p:nvPr>
            <p:ph type="title"/>
          </p:nvPr>
        </p:nvSpPr>
        <p:spPr/>
        <p:txBody>
          <a:bodyPr/>
          <a:lstStyle/>
          <a:p>
            <a:r>
              <a:rPr lang="en-AU" dirty="0"/>
              <a:t>Tasks</a:t>
            </a:r>
          </a:p>
        </p:txBody>
      </p:sp>
      <p:sp>
        <p:nvSpPr>
          <p:cNvPr id="3" name="Content Placeholder 2">
            <a:extLst>
              <a:ext uri="{FF2B5EF4-FFF2-40B4-BE49-F238E27FC236}">
                <a16:creationId xmlns:a16="http://schemas.microsoft.com/office/drawing/2014/main" id="{8ACCF93A-10A5-42D0-A870-9F72BC45B0AD}"/>
              </a:ext>
            </a:extLst>
          </p:cNvPr>
          <p:cNvSpPr>
            <a:spLocks noGrp="1"/>
          </p:cNvSpPr>
          <p:nvPr>
            <p:ph idx="1"/>
          </p:nvPr>
        </p:nvSpPr>
        <p:spPr>
          <a:xfrm>
            <a:off x="1103312" y="2052918"/>
            <a:ext cx="10275888" cy="4195481"/>
          </a:xfrm>
        </p:spPr>
        <p:txBody>
          <a:bodyPr>
            <a:normAutofit/>
          </a:bodyPr>
          <a:lstStyle/>
          <a:p>
            <a:pPr marL="0" indent="0">
              <a:buNone/>
            </a:pPr>
            <a:r>
              <a:rPr lang="en-AU" b="1" u="sng" dirty="0">
                <a:effectLst/>
              </a:rPr>
              <a:t>Answer the questions in your exercise book. Use the images above and chapter 7.2 to help you.</a:t>
            </a:r>
            <a:endParaRPr lang="en-AU" b="1" dirty="0">
              <a:effectLst/>
            </a:endParaRPr>
          </a:p>
          <a:p>
            <a:pPr marL="457200" indent="-457200" fontAlgn="ctr">
              <a:buFont typeface="+mj-lt"/>
              <a:buAutoNum type="arabicPeriod"/>
            </a:pPr>
            <a:r>
              <a:rPr lang="en-AU" dirty="0">
                <a:effectLst/>
              </a:rPr>
              <a:t>Define </a:t>
            </a:r>
            <a:r>
              <a:rPr lang="en-AU" i="1" dirty="0">
                <a:effectLst/>
              </a:rPr>
              <a:t>urbanisation</a:t>
            </a:r>
            <a:r>
              <a:rPr lang="en-AU" dirty="0">
                <a:effectLst/>
              </a:rPr>
              <a:t> in your own words.</a:t>
            </a:r>
          </a:p>
          <a:p>
            <a:pPr marL="457200" indent="-457200" fontAlgn="ctr">
              <a:buFont typeface="+mj-lt"/>
              <a:buAutoNum type="arabicPeriod"/>
            </a:pPr>
            <a:r>
              <a:rPr lang="en-AU" dirty="0">
                <a:effectLst/>
              </a:rPr>
              <a:t>Explain how FIGURE 1 (slide 18) shows that urbanisation has varied in different regions of the world. Which two regions have the greatest rural population?</a:t>
            </a:r>
          </a:p>
          <a:p>
            <a:pPr marL="457200" indent="-457200" fontAlgn="ctr">
              <a:buFont typeface="+mj-lt"/>
              <a:buAutoNum type="arabicPeriod"/>
            </a:pPr>
            <a:r>
              <a:rPr lang="en-AU" dirty="0">
                <a:effectLst/>
              </a:rPr>
              <a:t>Look at FIGURE 1(slide 18). Which region's urbanisation rate has consistently been the highest over time? Why do you think that is?</a:t>
            </a:r>
          </a:p>
          <a:p>
            <a:pPr marL="457200" indent="-457200">
              <a:buFont typeface="+mj-lt"/>
              <a:buAutoNum type="arabicPeriod"/>
            </a:pPr>
            <a:r>
              <a:rPr lang="en-AU" dirty="0"/>
              <a:t>Would you prefer to live in an urban or rural area? Explain your reasons. </a:t>
            </a:r>
          </a:p>
          <a:p>
            <a:endParaRPr lang="en-AU" dirty="0"/>
          </a:p>
        </p:txBody>
      </p:sp>
    </p:spTree>
    <p:extLst>
      <p:ext uri="{BB962C8B-B14F-4D97-AF65-F5344CB8AC3E}">
        <p14:creationId xmlns:p14="http://schemas.microsoft.com/office/powerpoint/2010/main" val="12265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AU" b="1" dirty="0">
                <a:solidFill>
                  <a:schemeClr val="accent2"/>
                </a:solidFill>
              </a:rPr>
              <a:t>What did we learn last lesson?</a:t>
            </a:r>
            <a:br>
              <a:rPr lang="en-AU" b="1" dirty="0">
                <a:solidFill>
                  <a:schemeClr val="accent2"/>
                </a:solidFill>
              </a:rPr>
            </a:br>
            <a:r>
              <a:rPr lang="en-AU" sz="1100" b="1">
                <a:solidFill>
                  <a:schemeClr val="accent2"/>
                </a:solidFill>
              </a:rPr>
              <a:t>Nothing</a:t>
            </a:r>
            <a:endParaRPr lang="en-AU" b="1" dirty="0">
              <a:solidFill>
                <a:schemeClr val="accent2"/>
              </a:solidFill>
            </a:endParaRPr>
          </a:p>
        </p:txBody>
      </p:sp>
    </p:spTree>
    <p:extLst>
      <p:ext uri="{BB962C8B-B14F-4D97-AF65-F5344CB8AC3E}">
        <p14:creationId xmlns:p14="http://schemas.microsoft.com/office/powerpoint/2010/main" val="1430045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pic>
        <p:nvPicPr>
          <p:cNvPr id="893" name="Google Shape;893;p29" descr="View full lesson: http://ed.ted.com/lessons/urbanization-and-the-future-of-cities-vance-kite&#10;&#10;About 10,000 years ago, hunter-gatherers, aided by rudimentary agriculture, moved to semi-permanent villages and never looked back. With further developments came food surpluses, leading to commerce, specialization and, many years later with the Industrial Revolution, the modern city. Vance Kite plots our urban past and how we can expect future cities to adapt to our growing populations. &#10;&#10;Lesson by Vance Kite, animation by ATMG Studio." title="Urbanization and the future of cities - Vance Kite">
            <a:hlinkClick r:id="rId3"/>
          </p:cNvPr>
          <p:cNvPicPr preferRelativeResize="0"/>
          <p:nvPr/>
        </p:nvPicPr>
        <p:blipFill>
          <a:blip r:embed="rId4">
            <a:alphaModFix/>
          </a:blip>
          <a:stretch>
            <a:fillRect/>
          </a:stretch>
        </p:blipFill>
        <p:spPr>
          <a:xfrm>
            <a:off x="1815334" y="218500"/>
            <a:ext cx="8561333" cy="6421000"/>
          </a:xfrm>
          <a:prstGeom prst="rect">
            <a:avLst/>
          </a:prstGeom>
          <a:noFill/>
          <a:ln>
            <a:noFill/>
          </a:ln>
        </p:spPr>
      </p:pic>
    </p:spTree>
    <p:extLst>
      <p:ext uri="{BB962C8B-B14F-4D97-AF65-F5344CB8AC3E}">
        <p14:creationId xmlns:p14="http://schemas.microsoft.com/office/powerpoint/2010/main" val="304039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872012" y="1447800"/>
            <a:ext cx="5222325" cy="3329581"/>
          </a:xfrm>
        </p:spPr>
        <p:txBody>
          <a:bodyPr vert="horz" lIns="91440" tIns="45720" rIns="91440" bIns="45720" rtlCol="0" anchor="b">
            <a:normAutofit/>
          </a:bodyPr>
          <a:lstStyle/>
          <a:p>
            <a:pPr>
              <a:lnSpc>
                <a:spcPct val="90000"/>
              </a:lnSpc>
            </a:pPr>
            <a:r>
              <a:rPr lang="en-US" sz="5600"/>
              <a:t>So why do we insist on living so close together??</a:t>
            </a:r>
          </a:p>
        </p:txBody>
      </p:sp>
      <p:pic>
        <p:nvPicPr>
          <p:cNvPr id="3074" name="Picture 2" descr="Image result for hmmm gif"/>
          <p:cNvPicPr>
            <a:picLocks noChangeAspect="1" noChangeArrowheads="1" noCrop="1"/>
          </p:cNvPicPr>
          <p:nvPr/>
        </p:nvPicPr>
        <p:blipFill>
          <a:blip r:embed="rId3">
            <a:biLevel thresh="50000"/>
            <a:extLst>
              <a:ext uri="{28A0092B-C50C-407E-A947-70E740481C1C}">
                <a14:useLocalDpi xmlns:a14="http://schemas.microsoft.com/office/drawing/2010/main" val="0"/>
              </a:ext>
            </a:extLst>
          </a:blip>
          <a:stretch>
            <a:fillRect/>
          </a:stretch>
        </p:blipFill>
        <p:spPr bwMode="auto">
          <a:xfrm>
            <a:off x="647240" y="2396098"/>
            <a:ext cx="2936836" cy="2294403"/>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683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7987" y="2553788"/>
            <a:ext cx="4361375" cy="1750423"/>
          </a:xfrm>
        </p:spPr>
        <p:txBody>
          <a:bodyPr/>
          <a:lstStyle/>
          <a:p>
            <a:pPr algn="ctr"/>
            <a:r>
              <a:rPr lang="en-AU" dirty="0">
                <a:solidFill>
                  <a:schemeClr val="accent3"/>
                </a:solidFill>
              </a:rPr>
              <a:t>Where do most Australians live?</a:t>
            </a:r>
          </a:p>
        </p:txBody>
      </p:sp>
      <p:pic>
        <p:nvPicPr>
          <p:cNvPr id="4098" name="Picture 2" descr="c07uf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567" y="0"/>
            <a:ext cx="7502434" cy="68195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58994" y="6467109"/>
            <a:ext cx="4371975" cy="352425"/>
          </a:xfrm>
          <a:prstGeom prst="rect">
            <a:avLst/>
          </a:prstGeom>
        </p:spPr>
      </p:pic>
    </p:spTree>
    <p:extLst>
      <p:ext uri="{BB962C8B-B14F-4D97-AF65-F5344CB8AC3E}">
        <p14:creationId xmlns:p14="http://schemas.microsoft.com/office/powerpoint/2010/main" val="239471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pic>
        <p:nvPicPr>
          <p:cNvPr id="1022" name="Google Shape;1022;p32"/>
          <p:cNvPicPr preferRelativeResize="0"/>
          <p:nvPr/>
        </p:nvPicPr>
        <p:blipFill>
          <a:blip r:embed="rId3">
            <a:alphaModFix/>
          </a:blip>
          <a:stretch>
            <a:fillRect/>
          </a:stretch>
        </p:blipFill>
        <p:spPr>
          <a:xfrm>
            <a:off x="992817" y="203200"/>
            <a:ext cx="6707712" cy="6451600"/>
          </a:xfrm>
          <a:prstGeom prst="rect">
            <a:avLst/>
          </a:prstGeom>
          <a:noFill/>
          <a:ln>
            <a:noFill/>
          </a:ln>
        </p:spPr>
      </p:pic>
      <p:sp>
        <p:nvSpPr>
          <p:cNvPr id="1023" name="Google Shape;1023;p32"/>
          <p:cNvSpPr txBox="1">
            <a:spLocks noGrp="1"/>
          </p:cNvSpPr>
          <p:nvPr>
            <p:ph type="subTitle" idx="4294967295"/>
          </p:nvPr>
        </p:nvSpPr>
        <p:spPr>
          <a:xfrm flipH="1">
            <a:off x="8216900" y="1643063"/>
            <a:ext cx="3975100" cy="4302125"/>
          </a:xfrm>
          <a:prstGeom prst="rect">
            <a:avLst/>
          </a:prstGeom>
        </p:spPr>
        <p:txBody>
          <a:bodyPr spcFirstLastPara="1" vert="horz" wrap="square" lIns="121900" tIns="121900" rIns="121900" bIns="121900" rtlCol="0" anchor="t" anchorCtr="0">
            <a:noAutofit/>
          </a:bodyPr>
          <a:lstStyle/>
          <a:p>
            <a:pPr marL="0" indent="0" algn="ctr">
              <a:spcBef>
                <a:spcPts val="0"/>
              </a:spcBef>
              <a:buNone/>
            </a:pPr>
            <a:r>
              <a:rPr lang="en" sz="2533" dirty="0">
                <a:latin typeface="Life Savers"/>
                <a:ea typeface="Life Savers"/>
                <a:cs typeface="Life Savers"/>
                <a:sym typeface="Life Savers"/>
              </a:rPr>
              <a:t>Most Australians live </a:t>
            </a:r>
            <a:r>
              <a:rPr lang="en-AU" sz="2533" dirty="0">
                <a:latin typeface="Life Savers"/>
                <a:ea typeface="Life Savers"/>
                <a:cs typeface="Life Savers"/>
                <a:sym typeface="Life Savers"/>
              </a:rPr>
              <a:t>near</a:t>
            </a:r>
            <a:r>
              <a:rPr lang="en" sz="2533" dirty="0">
                <a:latin typeface="Life Savers"/>
                <a:ea typeface="Life Savers"/>
                <a:cs typeface="Life Savers"/>
                <a:sym typeface="Life Savers"/>
              </a:rPr>
              <a:t> the coast.</a:t>
            </a:r>
            <a:endParaRPr sz="2533" dirty="0">
              <a:latin typeface="Life Savers"/>
              <a:ea typeface="Life Savers"/>
              <a:cs typeface="Life Savers"/>
              <a:sym typeface="Life Savers"/>
            </a:endParaRPr>
          </a:p>
          <a:p>
            <a:pPr marL="0" indent="0" algn="ctr">
              <a:spcBef>
                <a:spcPts val="2133"/>
              </a:spcBef>
              <a:buNone/>
            </a:pPr>
            <a:r>
              <a:rPr lang="en" sz="2533" dirty="0">
                <a:latin typeface="Life Savers"/>
                <a:ea typeface="Life Savers"/>
                <a:cs typeface="Life Savers"/>
                <a:sym typeface="Life Savers"/>
              </a:rPr>
              <a:t>Why do you think that is?</a:t>
            </a:r>
            <a:endParaRPr sz="2533" dirty="0">
              <a:latin typeface="Life Savers"/>
              <a:ea typeface="Life Savers"/>
              <a:cs typeface="Life Savers"/>
              <a:sym typeface="Life Savers"/>
            </a:endParaRPr>
          </a:p>
          <a:p>
            <a:pPr marL="0" indent="0" algn="ctr">
              <a:spcBef>
                <a:spcPts val="2133"/>
              </a:spcBef>
              <a:buNone/>
            </a:pPr>
            <a:r>
              <a:rPr lang="en" sz="2533" dirty="0">
                <a:latin typeface="Life Savers"/>
                <a:ea typeface="Life Savers"/>
                <a:cs typeface="Life Savers"/>
                <a:sym typeface="Life Savers"/>
              </a:rPr>
              <a:t>Over 80% of Australians live in towns that have more than 1000 residents and are located within 50km of the coast.</a:t>
            </a:r>
            <a:endParaRPr sz="2533" dirty="0">
              <a:latin typeface="Life Savers"/>
              <a:ea typeface="Life Savers"/>
              <a:cs typeface="Life Savers"/>
              <a:sym typeface="Life Savers"/>
            </a:endParaRPr>
          </a:p>
          <a:p>
            <a:pPr marL="0" indent="0" algn="ctr">
              <a:spcBef>
                <a:spcPts val="2133"/>
              </a:spcBef>
              <a:spcAft>
                <a:spcPts val="2133"/>
              </a:spcAft>
              <a:buNone/>
            </a:pPr>
            <a:endParaRPr sz="2267" dirty="0"/>
          </a:p>
        </p:txBody>
      </p:sp>
      <p:sp>
        <p:nvSpPr>
          <p:cNvPr id="1024" name="Google Shape;1024;p32"/>
          <p:cNvSpPr/>
          <p:nvPr/>
        </p:nvSpPr>
        <p:spPr>
          <a:xfrm rot="1257070">
            <a:off x="5141326" y="764267"/>
            <a:ext cx="2172429" cy="5179933"/>
          </a:xfrm>
          <a:prstGeom prst="ellipse">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713753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pic>
        <p:nvPicPr>
          <p:cNvPr id="1029" name="Google Shape;1029;p33"/>
          <p:cNvPicPr preferRelativeResize="0"/>
          <p:nvPr/>
        </p:nvPicPr>
        <p:blipFill>
          <a:blip r:embed="rId3">
            <a:alphaModFix/>
          </a:blip>
          <a:stretch>
            <a:fillRect/>
          </a:stretch>
        </p:blipFill>
        <p:spPr>
          <a:xfrm>
            <a:off x="512833" y="203201"/>
            <a:ext cx="7256400" cy="6451599"/>
          </a:xfrm>
          <a:prstGeom prst="rect">
            <a:avLst/>
          </a:prstGeom>
          <a:noFill/>
          <a:ln>
            <a:noFill/>
          </a:ln>
        </p:spPr>
      </p:pic>
      <p:sp>
        <p:nvSpPr>
          <p:cNvPr id="1030" name="Google Shape;1030;p33"/>
          <p:cNvSpPr txBox="1">
            <a:spLocks noGrp="1"/>
          </p:cNvSpPr>
          <p:nvPr>
            <p:ph type="subTitle" idx="4294967295"/>
          </p:nvPr>
        </p:nvSpPr>
        <p:spPr>
          <a:xfrm flipH="1">
            <a:off x="8216900" y="1643063"/>
            <a:ext cx="3975100" cy="4302125"/>
          </a:xfrm>
          <a:prstGeom prst="rect">
            <a:avLst/>
          </a:prstGeom>
        </p:spPr>
        <p:txBody>
          <a:bodyPr spcFirstLastPara="1" vert="horz" wrap="square" lIns="121900" tIns="121900" rIns="121900" bIns="121900" rtlCol="0" anchor="t" anchorCtr="0">
            <a:noAutofit/>
          </a:bodyPr>
          <a:lstStyle/>
          <a:p>
            <a:pPr marL="0" indent="0" algn="ctr">
              <a:spcBef>
                <a:spcPts val="0"/>
              </a:spcBef>
              <a:buNone/>
            </a:pPr>
            <a:r>
              <a:rPr lang="en" sz="2533" dirty="0">
                <a:latin typeface="Life Savers"/>
                <a:ea typeface="Life Savers"/>
                <a:cs typeface="Life Savers"/>
                <a:sym typeface="Life Savers"/>
              </a:rPr>
              <a:t>This map shows Australia’s annual rainfall.</a:t>
            </a:r>
            <a:endParaRPr sz="2533" dirty="0">
              <a:latin typeface="Life Savers"/>
              <a:ea typeface="Life Savers"/>
              <a:cs typeface="Life Savers"/>
              <a:sym typeface="Life Savers"/>
            </a:endParaRPr>
          </a:p>
          <a:p>
            <a:pPr marL="0" indent="0" algn="ctr">
              <a:spcBef>
                <a:spcPts val="2133"/>
              </a:spcBef>
              <a:buNone/>
            </a:pPr>
            <a:r>
              <a:rPr lang="en" sz="2533" dirty="0">
                <a:latin typeface="Life Savers"/>
                <a:ea typeface="Life Savers"/>
                <a:cs typeface="Life Savers"/>
                <a:sym typeface="Life Savers"/>
              </a:rPr>
              <a:t>What connections can you make between the amount of rain, where it falls and where people live?</a:t>
            </a:r>
            <a:endParaRPr sz="2533" dirty="0">
              <a:latin typeface="Life Savers"/>
              <a:ea typeface="Life Savers"/>
              <a:cs typeface="Life Savers"/>
              <a:sym typeface="Life Savers"/>
            </a:endParaRPr>
          </a:p>
          <a:p>
            <a:pPr marL="0" indent="0" algn="ctr">
              <a:spcBef>
                <a:spcPts val="2133"/>
              </a:spcBef>
              <a:spcAft>
                <a:spcPts val="2133"/>
              </a:spcAft>
              <a:buNone/>
            </a:pPr>
            <a:endParaRPr sz="2267" dirty="0"/>
          </a:p>
        </p:txBody>
      </p:sp>
    </p:spTree>
    <p:extLst>
      <p:ext uri="{BB962C8B-B14F-4D97-AF65-F5344CB8AC3E}">
        <p14:creationId xmlns:p14="http://schemas.microsoft.com/office/powerpoint/2010/main" val="892583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3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Where do Australians live?</a:t>
            </a:r>
            <a:endParaRPr/>
          </a:p>
        </p:txBody>
      </p:sp>
      <p:sp>
        <p:nvSpPr>
          <p:cNvPr id="1036" name="Google Shape;1036;p34"/>
          <p:cNvSpPr txBox="1">
            <a:spLocks noGrp="1"/>
          </p:cNvSpPr>
          <p:nvPr>
            <p:ph type="body" idx="1"/>
          </p:nvPr>
        </p:nvSpPr>
        <p:spPr>
          <a:xfrm>
            <a:off x="958800" y="1830267"/>
            <a:ext cx="10274400" cy="4651600"/>
          </a:xfrm>
          <a:prstGeom prst="rect">
            <a:avLst/>
          </a:prstGeom>
        </p:spPr>
        <p:txBody>
          <a:bodyPr spcFirstLastPara="1" vert="horz" wrap="square" lIns="121900" tIns="121900" rIns="121900" bIns="121900" rtlCol="0" anchor="t" anchorCtr="0">
            <a:noAutofit/>
          </a:bodyPr>
          <a:lstStyle/>
          <a:p>
            <a:pPr indent="-440256">
              <a:buSzPts val="1600"/>
              <a:buChar char="●"/>
            </a:pPr>
            <a:r>
              <a:rPr lang="en" sz="2133" dirty="0"/>
              <a:t>Coast locations and rainfall are not the only reason why Australians live where they do. </a:t>
            </a:r>
            <a:r>
              <a:rPr lang="en-AU" sz="2133" dirty="0"/>
              <a:t>We also consider:</a:t>
            </a:r>
            <a:endParaRPr sz="2133" dirty="0"/>
          </a:p>
          <a:p>
            <a:pPr lvl="1" indent="-440256">
              <a:spcBef>
                <a:spcPts val="0"/>
              </a:spcBef>
              <a:buSzPts val="1600"/>
              <a:buChar char="○"/>
            </a:pPr>
            <a:r>
              <a:rPr lang="en" sz="2133" dirty="0"/>
              <a:t>Availability of mineral resources</a:t>
            </a:r>
            <a:endParaRPr sz="2133" dirty="0"/>
          </a:p>
          <a:p>
            <a:pPr lvl="1" indent="-440256">
              <a:spcBef>
                <a:spcPts val="0"/>
              </a:spcBef>
              <a:buSzPts val="1600"/>
              <a:buChar char="○"/>
            </a:pPr>
            <a:r>
              <a:rPr lang="en" sz="2133" dirty="0"/>
              <a:t>Irrigation schemes to help farm production</a:t>
            </a:r>
            <a:endParaRPr sz="2133" dirty="0"/>
          </a:p>
          <a:p>
            <a:pPr lvl="1" indent="-440256">
              <a:spcBef>
                <a:spcPts val="0"/>
              </a:spcBef>
              <a:buSzPts val="1600"/>
              <a:buChar char="○"/>
            </a:pPr>
            <a:r>
              <a:rPr lang="en" sz="2133" dirty="0"/>
              <a:t>Remote scenery</a:t>
            </a:r>
            <a:endParaRPr sz="2133" dirty="0"/>
          </a:p>
          <a:p>
            <a:pPr lvl="1" indent="-440256">
              <a:spcBef>
                <a:spcPts val="0"/>
              </a:spcBef>
              <a:buSzPts val="1600"/>
              <a:buChar char="○"/>
            </a:pPr>
            <a:r>
              <a:rPr lang="en" sz="2133" dirty="0"/>
              <a:t>Tourist destinations</a:t>
            </a:r>
            <a:endParaRPr sz="2133" dirty="0"/>
          </a:p>
          <a:p>
            <a:pPr indent="-440256">
              <a:buSzPts val="1600"/>
              <a:buChar char="●"/>
            </a:pPr>
            <a:r>
              <a:rPr lang="en" sz="2133" dirty="0"/>
              <a:t>These are geographical factors that draw people to live in a particular place</a:t>
            </a:r>
            <a:endParaRPr sz="2133" dirty="0"/>
          </a:p>
        </p:txBody>
      </p:sp>
      <p:sp>
        <p:nvSpPr>
          <p:cNvPr id="2" name="TextBox 1">
            <a:extLst>
              <a:ext uri="{FF2B5EF4-FFF2-40B4-BE49-F238E27FC236}">
                <a16:creationId xmlns:a16="http://schemas.microsoft.com/office/drawing/2014/main" id="{111FCE5C-26E0-4EC4-B818-187A3558B485}"/>
              </a:ext>
            </a:extLst>
          </p:cNvPr>
          <p:cNvSpPr txBox="1"/>
          <p:nvPr/>
        </p:nvSpPr>
        <p:spPr>
          <a:xfrm>
            <a:off x="9847848" y="6158701"/>
            <a:ext cx="2237874" cy="646331"/>
          </a:xfrm>
          <a:prstGeom prst="rect">
            <a:avLst/>
          </a:prstGeom>
          <a:solidFill>
            <a:schemeClr val="accent5"/>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Corbel" panose="020B0503020204020204"/>
                <a:ea typeface="+mn-ea"/>
                <a:cs typeface="+mn-cs"/>
              </a:rPr>
              <a:t>Write this in your exercise book</a:t>
            </a:r>
          </a:p>
        </p:txBody>
      </p:sp>
    </p:spTree>
    <p:extLst>
      <p:ext uri="{BB962C8B-B14F-4D97-AF65-F5344CB8AC3E}">
        <p14:creationId xmlns:p14="http://schemas.microsoft.com/office/powerpoint/2010/main" val="399791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pic>
        <p:nvPicPr>
          <p:cNvPr id="1041" name="Google Shape;1041;p35"/>
          <p:cNvPicPr preferRelativeResize="0"/>
          <p:nvPr/>
        </p:nvPicPr>
        <p:blipFill>
          <a:blip r:embed="rId3">
            <a:alphaModFix/>
          </a:blip>
          <a:stretch>
            <a:fillRect/>
          </a:stretch>
        </p:blipFill>
        <p:spPr>
          <a:xfrm>
            <a:off x="203200" y="203200"/>
            <a:ext cx="6638691" cy="6451600"/>
          </a:xfrm>
          <a:prstGeom prst="rect">
            <a:avLst/>
          </a:prstGeom>
          <a:noFill/>
          <a:ln>
            <a:noFill/>
          </a:ln>
        </p:spPr>
      </p:pic>
      <p:sp>
        <p:nvSpPr>
          <p:cNvPr id="1042" name="Google Shape;1042;p35"/>
          <p:cNvSpPr txBox="1">
            <a:spLocks noGrp="1"/>
          </p:cNvSpPr>
          <p:nvPr>
            <p:ph type="subTitle" idx="4294967295"/>
          </p:nvPr>
        </p:nvSpPr>
        <p:spPr>
          <a:xfrm flipH="1">
            <a:off x="7837488" y="1274763"/>
            <a:ext cx="4354512" cy="5380037"/>
          </a:xfrm>
          <a:prstGeom prst="rect">
            <a:avLst/>
          </a:prstGeom>
        </p:spPr>
        <p:txBody>
          <a:bodyPr spcFirstLastPara="1" vert="horz" wrap="square" lIns="121900" tIns="121900" rIns="121900" bIns="121900" rtlCol="0" anchor="t" anchorCtr="0">
            <a:noAutofit/>
          </a:bodyPr>
          <a:lstStyle/>
          <a:p>
            <a:pPr marL="0" indent="0" algn="ctr">
              <a:spcBef>
                <a:spcPts val="0"/>
              </a:spcBef>
              <a:buNone/>
            </a:pPr>
            <a:r>
              <a:rPr lang="en" sz="2533" dirty="0">
                <a:latin typeface="Life Savers"/>
                <a:ea typeface="Life Savers"/>
                <a:cs typeface="Life Savers"/>
                <a:sym typeface="Life Savers"/>
              </a:rPr>
              <a:t>This map shows where the Indigenous Australians lived in 1788.</a:t>
            </a:r>
            <a:endParaRPr sz="2533" dirty="0">
              <a:latin typeface="Life Savers"/>
              <a:ea typeface="Life Savers"/>
              <a:cs typeface="Life Savers"/>
              <a:sym typeface="Life Savers"/>
            </a:endParaRPr>
          </a:p>
          <a:p>
            <a:pPr marL="0" indent="0" algn="ctr">
              <a:spcBef>
                <a:spcPts val="2133"/>
              </a:spcBef>
              <a:buNone/>
            </a:pPr>
            <a:r>
              <a:rPr lang="en" sz="2533" dirty="0">
                <a:latin typeface="Life Savers"/>
                <a:ea typeface="Life Savers"/>
                <a:cs typeface="Life Savers"/>
                <a:sym typeface="Life Savers"/>
              </a:rPr>
              <a:t>One dot represents about 50 Indigenous Australians.</a:t>
            </a:r>
            <a:endParaRPr sz="2533" dirty="0">
              <a:latin typeface="Life Savers"/>
              <a:ea typeface="Life Savers"/>
              <a:cs typeface="Life Savers"/>
              <a:sym typeface="Life Savers"/>
            </a:endParaRPr>
          </a:p>
          <a:p>
            <a:pPr marL="0" indent="0" algn="ctr">
              <a:spcBef>
                <a:spcPts val="2133"/>
              </a:spcBef>
              <a:buNone/>
            </a:pPr>
            <a:r>
              <a:rPr lang="en" sz="2533" dirty="0">
                <a:latin typeface="Life Savers"/>
                <a:ea typeface="Life Savers"/>
                <a:cs typeface="Life Savers"/>
                <a:sym typeface="Life Savers"/>
              </a:rPr>
              <a:t>The population density was highest close to coastal and river environments.</a:t>
            </a:r>
            <a:endParaRPr sz="2533" dirty="0">
              <a:latin typeface="Life Savers"/>
              <a:ea typeface="Life Savers"/>
              <a:cs typeface="Life Savers"/>
              <a:sym typeface="Life Savers"/>
            </a:endParaRPr>
          </a:p>
          <a:p>
            <a:pPr marL="0" indent="0" algn="ctr">
              <a:spcBef>
                <a:spcPts val="2133"/>
              </a:spcBef>
              <a:buNone/>
            </a:pPr>
            <a:r>
              <a:rPr lang="en" sz="2533" dirty="0">
                <a:latin typeface="Life Savers"/>
                <a:ea typeface="Life Savers"/>
                <a:cs typeface="Life Savers"/>
                <a:sym typeface="Life Savers"/>
              </a:rPr>
              <a:t>Why do you think that is?</a:t>
            </a:r>
            <a:endParaRPr sz="2533" dirty="0">
              <a:latin typeface="Life Savers"/>
              <a:ea typeface="Life Savers"/>
              <a:cs typeface="Life Savers"/>
              <a:sym typeface="Life Savers"/>
            </a:endParaRPr>
          </a:p>
          <a:p>
            <a:pPr marL="0" indent="0" algn="ctr">
              <a:spcBef>
                <a:spcPts val="2133"/>
              </a:spcBef>
              <a:buNone/>
            </a:pPr>
            <a:endParaRPr sz="2533" dirty="0">
              <a:latin typeface="Life Savers"/>
              <a:ea typeface="Life Savers"/>
              <a:cs typeface="Life Savers"/>
              <a:sym typeface="Life Savers"/>
            </a:endParaRPr>
          </a:p>
          <a:p>
            <a:pPr marL="0" indent="0" algn="ctr">
              <a:spcBef>
                <a:spcPts val="2133"/>
              </a:spcBef>
              <a:spcAft>
                <a:spcPts val="2133"/>
              </a:spcAft>
              <a:buNone/>
            </a:pPr>
            <a:endParaRPr sz="2267" dirty="0"/>
          </a:p>
        </p:txBody>
      </p:sp>
    </p:spTree>
    <p:extLst>
      <p:ext uri="{BB962C8B-B14F-4D97-AF65-F5344CB8AC3E}">
        <p14:creationId xmlns:p14="http://schemas.microsoft.com/office/powerpoint/2010/main" val="11757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4113" y="609599"/>
            <a:ext cx="9594957" cy="1905000"/>
          </a:xfrm>
        </p:spPr>
        <p:txBody>
          <a:bodyPr/>
          <a:lstStyle/>
          <a:p>
            <a:r>
              <a:rPr lang="en-AU" b="1" dirty="0">
                <a:solidFill>
                  <a:schemeClr val="bg2"/>
                </a:solidFill>
              </a:rPr>
              <a:t>Watch</a:t>
            </a:r>
          </a:p>
        </p:txBody>
      </p:sp>
      <p:sp>
        <p:nvSpPr>
          <p:cNvPr id="3" name="Content Placeholder 2"/>
          <p:cNvSpPr>
            <a:spLocks noGrp="1"/>
          </p:cNvSpPr>
          <p:nvPr>
            <p:ph idx="1"/>
          </p:nvPr>
        </p:nvSpPr>
        <p:spPr>
          <a:xfrm>
            <a:off x="336671" y="1835971"/>
            <a:ext cx="3731802" cy="1593029"/>
          </a:xfrm>
        </p:spPr>
        <p:txBody>
          <a:bodyPr>
            <a:normAutofit/>
          </a:bodyPr>
          <a:lstStyle/>
          <a:p>
            <a:r>
              <a:rPr lang="en-AU" dirty="0">
                <a:hlinkClick r:id="rId3"/>
              </a:rPr>
              <a:t>https://www.youtube.com/watch?v=fKnAJCSGSdk</a:t>
            </a:r>
            <a:endParaRPr lang="en-AU" dirty="0"/>
          </a:p>
          <a:p>
            <a:r>
              <a:rPr lang="en-AU" b="1" dirty="0">
                <a:solidFill>
                  <a:schemeClr val="bg2"/>
                </a:solidFill>
              </a:rPr>
              <a:t>Take notes in your book</a:t>
            </a:r>
          </a:p>
          <a:p>
            <a:pPr marL="45720" indent="0">
              <a:buNone/>
            </a:pPr>
            <a:endParaRPr lang="en-AU" b="1" dirty="0">
              <a:solidFill>
                <a:schemeClr val="bg2"/>
              </a:solidFill>
            </a:endParaRPr>
          </a:p>
        </p:txBody>
      </p:sp>
    </p:spTree>
    <p:extLst>
      <p:ext uri="{BB962C8B-B14F-4D97-AF65-F5344CB8AC3E}">
        <p14:creationId xmlns:p14="http://schemas.microsoft.com/office/powerpoint/2010/main" val="119488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pic>
        <p:nvPicPr>
          <p:cNvPr id="1047" name="Google Shape;1047;p36"/>
          <p:cNvPicPr preferRelativeResize="0"/>
          <p:nvPr/>
        </p:nvPicPr>
        <p:blipFill>
          <a:blip r:embed="rId3">
            <a:alphaModFix/>
          </a:blip>
          <a:stretch>
            <a:fillRect/>
          </a:stretch>
        </p:blipFill>
        <p:spPr>
          <a:xfrm>
            <a:off x="434668" y="592169"/>
            <a:ext cx="8332433" cy="5673648"/>
          </a:xfrm>
          <a:prstGeom prst="rect">
            <a:avLst/>
          </a:prstGeom>
          <a:noFill/>
          <a:ln>
            <a:noFill/>
          </a:ln>
        </p:spPr>
      </p:pic>
      <p:sp>
        <p:nvSpPr>
          <p:cNvPr id="1048" name="Google Shape;1048;p36"/>
          <p:cNvSpPr txBox="1">
            <a:spLocks noGrp="1"/>
          </p:cNvSpPr>
          <p:nvPr>
            <p:ph type="subTitle" idx="4294967295"/>
          </p:nvPr>
        </p:nvSpPr>
        <p:spPr>
          <a:xfrm flipH="1">
            <a:off x="9275763" y="1187450"/>
            <a:ext cx="2916237" cy="4483100"/>
          </a:xfrm>
          <a:prstGeom prst="rect">
            <a:avLst/>
          </a:prstGeom>
        </p:spPr>
        <p:txBody>
          <a:bodyPr spcFirstLastPara="1" vert="horz" wrap="square" lIns="121900" tIns="121900" rIns="121900" bIns="121900" rtlCol="0" anchor="t" anchorCtr="0">
            <a:noAutofit/>
          </a:bodyPr>
          <a:lstStyle/>
          <a:p>
            <a:pPr marL="0" indent="0" algn="ctr">
              <a:spcBef>
                <a:spcPts val="0"/>
              </a:spcBef>
              <a:buNone/>
            </a:pPr>
            <a:r>
              <a:rPr lang="en" sz="2667" dirty="0">
                <a:latin typeface="Life Savers"/>
                <a:ea typeface="Life Savers"/>
                <a:cs typeface="Life Savers"/>
                <a:sym typeface="Life Savers"/>
              </a:rPr>
              <a:t>Australia’s climate is generally very pleasant and mild.</a:t>
            </a:r>
            <a:br>
              <a:rPr lang="en" sz="2667" dirty="0">
                <a:latin typeface="Life Savers"/>
                <a:ea typeface="Life Savers"/>
                <a:cs typeface="Life Savers"/>
                <a:sym typeface="Life Savers"/>
              </a:rPr>
            </a:br>
            <a:endParaRPr sz="2667" dirty="0">
              <a:latin typeface="Life Savers"/>
              <a:ea typeface="Life Savers"/>
              <a:cs typeface="Life Savers"/>
              <a:sym typeface="Life Savers"/>
            </a:endParaRPr>
          </a:p>
          <a:p>
            <a:pPr marL="0" indent="0" algn="ctr">
              <a:spcBef>
                <a:spcPts val="2133"/>
              </a:spcBef>
              <a:spcAft>
                <a:spcPts val="2133"/>
              </a:spcAft>
              <a:buNone/>
            </a:pPr>
            <a:r>
              <a:rPr lang="en" sz="2667" dirty="0">
                <a:latin typeface="Life Savers"/>
                <a:ea typeface="Life Savers"/>
                <a:cs typeface="Life Savers"/>
                <a:sym typeface="Life Savers"/>
              </a:rPr>
              <a:t>Most of the country receives more than 3000 hours of sunshine a year!</a:t>
            </a:r>
            <a:endParaRPr sz="2667" dirty="0">
              <a:latin typeface="Life Savers"/>
              <a:ea typeface="Life Savers"/>
              <a:cs typeface="Life Savers"/>
              <a:sym typeface="Life Savers"/>
            </a:endParaRPr>
          </a:p>
        </p:txBody>
      </p:sp>
    </p:spTree>
    <p:extLst>
      <p:ext uri="{BB962C8B-B14F-4D97-AF65-F5344CB8AC3E}">
        <p14:creationId xmlns:p14="http://schemas.microsoft.com/office/powerpoint/2010/main" val="3365963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4" name="Google Shape;1054;p37"/>
          <p:cNvSpPr txBox="1">
            <a:spLocks noGrp="1"/>
          </p:cNvSpPr>
          <p:nvPr>
            <p:ph type="body" idx="1"/>
          </p:nvPr>
        </p:nvSpPr>
        <p:spPr>
          <a:xfrm>
            <a:off x="445168" y="421105"/>
            <a:ext cx="10942722" cy="6358690"/>
          </a:xfrm>
          <a:prstGeom prst="rect">
            <a:avLst/>
          </a:prstGeom>
        </p:spPr>
        <p:txBody>
          <a:bodyPr spcFirstLastPara="1" vert="horz" wrap="square" lIns="121900" tIns="121900" rIns="121900" bIns="121900" rtlCol="0" anchor="t" anchorCtr="0">
            <a:noAutofit/>
          </a:bodyPr>
          <a:lstStyle/>
          <a:p>
            <a:pPr marL="177796" indent="0">
              <a:buSzPts val="1500"/>
              <a:buNone/>
            </a:pPr>
            <a:r>
              <a:rPr lang="en-AU" sz="1600" b="1" u="sng" dirty="0">
                <a:solidFill>
                  <a:schemeClr val="accent1"/>
                </a:solidFill>
              </a:rPr>
              <a:t>Task 1:</a:t>
            </a:r>
            <a:endParaRPr lang="en" sz="1600" b="1" u="sng" dirty="0">
              <a:solidFill>
                <a:schemeClr val="accent1"/>
              </a:solidFill>
            </a:endParaRPr>
          </a:p>
          <a:p>
            <a:pPr marL="177796" indent="0">
              <a:buSzPts val="1500"/>
              <a:buNone/>
            </a:pPr>
            <a:r>
              <a:rPr lang="en" sz="1600" dirty="0"/>
              <a:t>1. Choose one of the following places in Australia</a:t>
            </a:r>
          </a:p>
          <a:p>
            <a:pPr marL="177796" indent="0">
              <a:buSzPts val="1500"/>
              <a:buNone/>
            </a:pPr>
            <a:r>
              <a:rPr lang="en" sz="1600" dirty="0"/>
              <a:t>Oodnadatta, South Australia</a:t>
            </a:r>
          </a:p>
          <a:p>
            <a:pPr marL="177796" indent="0">
              <a:buSzPts val="1500"/>
              <a:buNone/>
            </a:pPr>
            <a:r>
              <a:rPr lang="en" sz="1600" dirty="0"/>
              <a:t>Marble Bar, Western Australia</a:t>
            </a:r>
          </a:p>
          <a:p>
            <a:pPr marL="177796" indent="0">
              <a:buSzPts val="1500"/>
              <a:buNone/>
            </a:pPr>
            <a:r>
              <a:rPr lang="en" sz="1600" dirty="0"/>
              <a:t>Liawenee, Tasmania</a:t>
            </a:r>
          </a:p>
          <a:p>
            <a:pPr marL="177796" indent="0">
              <a:buSzPts val="1500"/>
              <a:buNone/>
            </a:pPr>
            <a:r>
              <a:rPr lang="en" sz="1600" dirty="0"/>
              <a:t>Bellenden Ker, North Queensland</a:t>
            </a:r>
            <a:endParaRPr sz="1600" dirty="0"/>
          </a:p>
          <a:p>
            <a:pPr marL="177796" indent="0">
              <a:buClr>
                <a:srgbClr val="2F2F2F"/>
              </a:buClr>
              <a:buSzPts val="1500"/>
              <a:buNone/>
            </a:pPr>
            <a:endParaRPr lang="en" sz="1600" dirty="0"/>
          </a:p>
          <a:p>
            <a:pPr marL="177796" indent="0">
              <a:buClr>
                <a:srgbClr val="2F2F2F"/>
              </a:buClr>
              <a:buSzPts val="1500"/>
              <a:buNone/>
            </a:pPr>
            <a:r>
              <a:rPr lang="en" sz="1600" dirty="0"/>
              <a:t>2. Find out what makes this place unique in relation to their climate</a:t>
            </a:r>
            <a:endParaRPr lang="en-AU" sz="1600" dirty="0"/>
          </a:p>
          <a:p>
            <a:pPr marL="177796" indent="0">
              <a:buClr>
                <a:srgbClr val="2F2F2F"/>
              </a:buClr>
              <a:buSzPts val="1500"/>
              <a:buNone/>
            </a:pPr>
            <a:r>
              <a:rPr lang="en-AU" sz="1400" dirty="0"/>
              <a:t>Coldest place?</a:t>
            </a:r>
          </a:p>
          <a:p>
            <a:pPr marL="177796" indent="0">
              <a:buClr>
                <a:srgbClr val="2F2F2F"/>
              </a:buClr>
              <a:buSzPts val="1500"/>
              <a:buNone/>
            </a:pPr>
            <a:r>
              <a:rPr lang="en" sz="1400" dirty="0"/>
              <a:t>Hottest place?</a:t>
            </a:r>
            <a:endParaRPr sz="1400" dirty="0"/>
          </a:p>
          <a:p>
            <a:pPr marL="177796" indent="0">
              <a:buClr>
                <a:srgbClr val="2F2F2F"/>
              </a:buClr>
              <a:buSzPts val="1500"/>
              <a:buNone/>
            </a:pPr>
            <a:r>
              <a:rPr lang="en" sz="1400" dirty="0"/>
              <a:t>Longest dry spell?</a:t>
            </a:r>
            <a:endParaRPr sz="1400" dirty="0"/>
          </a:p>
          <a:p>
            <a:pPr marL="177796" indent="0">
              <a:buClr>
                <a:srgbClr val="2F2F2F"/>
              </a:buClr>
              <a:buSzPts val="1500"/>
              <a:buNone/>
            </a:pPr>
            <a:r>
              <a:rPr lang="en" sz="1400" dirty="0"/>
              <a:t>Most rain?</a:t>
            </a:r>
            <a:endParaRPr sz="1600" dirty="0"/>
          </a:p>
          <a:p>
            <a:pPr marL="177796" indent="0">
              <a:buClr>
                <a:srgbClr val="2F2F2F"/>
              </a:buClr>
              <a:buSzPts val="1500"/>
              <a:buNone/>
            </a:pPr>
            <a:endParaRPr lang="en" sz="1600" dirty="0"/>
          </a:p>
          <a:p>
            <a:pPr marL="177796" indent="0">
              <a:buClr>
                <a:srgbClr val="2F2F2F"/>
              </a:buClr>
              <a:buSzPts val="1500"/>
              <a:buNone/>
            </a:pPr>
            <a:r>
              <a:rPr lang="en" sz="1600" dirty="0"/>
              <a:t>3. Come up with a list of three reasons why someone would want to live in this area</a:t>
            </a:r>
          </a:p>
          <a:p>
            <a:pPr marL="177796" indent="0">
              <a:buClr>
                <a:srgbClr val="2F2F2F"/>
              </a:buClr>
              <a:buSzPts val="1500"/>
              <a:buNone/>
            </a:pPr>
            <a:endParaRPr lang="en" sz="1600" dirty="0"/>
          </a:p>
          <a:p>
            <a:pPr marL="177796" indent="0">
              <a:buClr>
                <a:srgbClr val="2F2F2F"/>
              </a:buClr>
              <a:buSzPts val="1500"/>
              <a:buNone/>
            </a:pPr>
            <a:r>
              <a:rPr lang="en" sz="1600" b="1" dirty="0">
                <a:solidFill>
                  <a:schemeClr val="accent1"/>
                </a:solidFill>
              </a:rPr>
              <a:t>Task 2: </a:t>
            </a:r>
            <a:r>
              <a:rPr lang="en-AU" sz="1600" b="1" dirty="0">
                <a:solidFill>
                  <a:schemeClr val="accent1"/>
                </a:solidFill>
              </a:rPr>
              <a:t>Use chapter 7.3 to help you. </a:t>
            </a:r>
            <a:endParaRPr lang="en" sz="1600" b="1" dirty="0">
              <a:solidFill>
                <a:schemeClr val="accent1"/>
              </a:solidFill>
            </a:endParaRPr>
          </a:p>
          <a:p>
            <a:pPr fontAlgn="ctr"/>
            <a:r>
              <a:rPr lang="en-AU" sz="1600" dirty="0"/>
              <a:t>Use the maps on the slides to describe where most people in Australia live.</a:t>
            </a:r>
          </a:p>
          <a:p>
            <a:pPr fontAlgn="ctr"/>
            <a:r>
              <a:rPr lang="en-AU" sz="1600" dirty="0"/>
              <a:t>What geographical factors other than rainfall may lead to the uneven distribution of population in Australia?</a:t>
            </a:r>
          </a:p>
          <a:p>
            <a:pPr fontAlgn="ctr"/>
            <a:r>
              <a:rPr lang="en-AU" sz="1600" dirty="0"/>
              <a:t>What percentage of Australians live in urban areas? Of these, what percentage live in urban areas close to the coast?</a:t>
            </a:r>
          </a:p>
          <a:p>
            <a:pPr marL="177796" indent="0">
              <a:buClr>
                <a:srgbClr val="2F2F2F"/>
              </a:buClr>
              <a:buSzPts val="1500"/>
              <a:buNone/>
            </a:pPr>
            <a:endParaRPr lang="en" sz="2400" dirty="0"/>
          </a:p>
        </p:txBody>
      </p:sp>
    </p:spTree>
    <p:extLst>
      <p:ext uri="{BB962C8B-B14F-4D97-AF65-F5344CB8AC3E}">
        <p14:creationId xmlns:p14="http://schemas.microsoft.com/office/powerpoint/2010/main" val="18666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favelas 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27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7958331" cy="1077229"/>
          </a:xfrm>
        </p:spPr>
        <p:txBody>
          <a:bodyPr>
            <a:normAutofit fontScale="90000"/>
          </a:bodyPr>
          <a:lstStyle/>
          <a:p>
            <a:r>
              <a:rPr lang="en-AU" b="1" dirty="0">
                <a:solidFill>
                  <a:schemeClr val="accent2"/>
                </a:solidFill>
              </a:rPr>
              <a:t>What would it be like living here?</a:t>
            </a:r>
          </a:p>
        </p:txBody>
      </p:sp>
      <p:sp>
        <p:nvSpPr>
          <p:cNvPr id="3" name="Content Placeholder 2"/>
          <p:cNvSpPr>
            <a:spLocks noGrp="1"/>
          </p:cNvSpPr>
          <p:nvPr>
            <p:ph idx="1"/>
          </p:nvPr>
        </p:nvSpPr>
        <p:spPr>
          <a:xfrm>
            <a:off x="8808639" y="659949"/>
            <a:ext cx="7796540" cy="432915"/>
          </a:xfrm>
        </p:spPr>
        <p:txBody>
          <a:bodyPr>
            <a:normAutofit/>
          </a:bodyPr>
          <a:lstStyle/>
          <a:p>
            <a:r>
              <a:rPr lang="en-AU" b="1" dirty="0"/>
              <a:t>Rio di Janeiro, Brazil</a:t>
            </a:r>
          </a:p>
        </p:txBody>
      </p:sp>
    </p:spTree>
    <p:extLst>
      <p:ext uri="{BB962C8B-B14F-4D97-AF65-F5344CB8AC3E}">
        <p14:creationId xmlns:p14="http://schemas.microsoft.com/office/powerpoint/2010/main" val="365894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georgia subu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62695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0" y="0"/>
            <a:ext cx="7958331" cy="1077229"/>
          </a:xfrm>
        </p:spPr>
        <p:txBody>
          <a:bodyPr>
            <a:normAutofit fontScale="90000"/>
          </a:bodyPr>
          <a:lstStyle/>
          <a:p>
            <a:r>
              <a:rPr lang="en-AU" b="1" dirty="0"/>
              <a:t>What would it be like living here?</a:t>
            </a:r>
          </a:p>
        </p:txBody>
      </p:sp>
      <p:sp>
        <p:nvSpPr>
          <p:cNvPr id="6" name="Content Placeholder 2"/>
          <p:cNvSpPr>
            <a:spLocks noGrp="1"/>
          </p:cNvSpPr>
          <p:nvPr>
            <p:ph idx="1"/>
          </p:nvPr>
        </p:nvSpPr>
        <p:spPr>
          <a:xfrm>
            <a:off x="8754851" y="876407"/>
            <a:ext cx="7796540" cy="432915"/>
          </a:xfrm>
        </p:spPr>
        <p:txBody>
          <a:bodyPr>
            <a:normAutofit/>
          </a:bodyPr>
          <a:lstStyle/>
          <a:p>
            <a:r>
              <a:rPr lang="en-AU" b="1" dirty="0"/>
              <a:t>Georgia, USA</a:t>
            </a:r>
          </a:p>
        </p:txBody>
      </p:sp>
    </p:spTree>
    <p:extLst>
      <p:ext uri="{BB962C8B-B14F-4D97-AF65-F5344CB8AC3E}">
        <p14:creationId xmlns:p14="http://schemas.microsoft.com/office/powerpoint/2010/main" val="214977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If you don’t live in an urban area (city), where do you live?</a:t>
            </a:r>
          </a:p>
        </p:txBody>
      </p:sp>
    </p:spTree>
    <p:extLst>
      <p:ext uri="{BB962C8B-B14F-4D97-AF65-F5344CB8AC3E}">
        <p14:creationId xmlns:p14="http://schemas.microsoft.com/office/powerpoint/2010/main" val="154726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If you don’t live in an urban area (city), where do you live?</a:t>
            </a:r>
            <a:br>
              <a:rPr lang="en-AU" b="1" dirty="0"/>
            </a:br>
            <a:br>
              <a:rPr lang="en-AU" b="1" dirty="0"/>
            </a:br>
            <a:br>
              <a:rPr lang="en-AU" b="1" dirty="0"/>
            </a:br>
            <a:r>
              <a:rPr lang="en-AU" b="1" dirty="0">
                <a:solidFill>
                  <a:schemeClr val="accent2"/>
                </a:solidFill>
              </a:rPr>
              <a:t>In a rural area (the country)</a:t>
            </a:r>
          </a:p>
        </p:txBody>
      </p:sp>
    </p:spTree>
    <p:extLst>
      <p:ext uri="{BB962C8B-B14F-4D97-AF65-F5344CB8AC3E}">
        <p14:creationId xmlns:p14="http://schemas.microsoft.com/office/powerpoint/2010/main" val="287946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5212" y="0"/>
            <a:ext cx="10519630" cy="2886913"/>
          </a:xfrm>
          <a:prstGeom prst="rect">
            <a:avLst/>
          </a:prstGeom>
        </p:spPr>
      </p:pic>
      <p:pic>
        <p:nvPicPr>
          <p:cNvPr id="2050" name="Picture 2" descr="Discover rural Cambodia on our active Battambang To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55" y="2991415"/>
            <a:ext cx="5906188" cy="36913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gulatory developments: putting Kuwait on a sure footin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3864" y="2991415"/>
            <a:ext cx="5540514" cy="369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587" y="1246959"/>
            <a:ext cx="11755685" cy="3612424"/>
          </a:xfrm>
          <a:prstGeom prst="rect">
            <a:avLst/>
          </a:prstGeom>
        </p:spPr>
      </p:pic>
    </p:spTree>
    <p:extLst>
      <p:ext uri="{BB962C8B-B14F-4D97-AF65-F5344CB8AC3E}">
        <p14:creationId xmlns:p14="http://schemas.microsoft.com/office/powerpoint/2010/main" val="2095766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Urban Living Vs Rural Living</a:t>
            </a:r>
          </a:p>
        </p:txBody>
      </p:sp>
      <p:sp>
        <p:nvSpPr>
          <p:cNvPr id="3" name="Content Placeholder 2"/>
          <p:cNvSpPr>
            <a:spLocks noGrp="1"/>
          </p:cNvSpPr>
          <p:nvPr>
            <p:ph idx="1"/>
          </p:nvPr>
        </p:nvSpPr>
        <p:spPr>
          <a:xfrm>
            <a:off x="0" y="6017623"/>
            <a:ext cx="9905998" cy="840377"/>
          </a:xfrm>
        </p:spPr>
        <p:txBody>
          <a:bodyPr/>
          <a:lstStyle/>
          <a:p>
            <a:r>
              <a:rPr lang="en-AU" dirty="0">
                <a:hlinkClick r:id="rId2"/>
              </a:rPr>
              <a:t>https://www.youtube.com/watch?v=n-4hL_4IBsM</a:t>
            </a:r>
            <a:endParaRPr lang="en-AU" dirty="0"/>
          </a:p>
        </p:txBody>
      </p:sp>
      <p:pic>
        <p:nvPicPr>
          <p:cNvPr id="3074" name="Picture 2" descr="Controlling Urban Food Consumption to Combat Climate Chang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14599"/>
            <a:ext cx="5966096" cy="3286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nfidence in rural land values staying strong this year | Th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5497" y="2514599"/>
            <a:ext cx="5816503" cy="32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495638"/>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840</Words>
  <Application>Microsoft Office PowerPoint</Application>
  <PresentationFormat>Widescreen</PresentationFormat>
  <Paragraphs>99</Paragraphs>
  <Slides>21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Life Savers</vt:lpstr>
      <vt:lpstr>Muli</vt:lpstr>
      <vt:lpstr>Roboto Slab Regular</vt:lpstr>
      <vt:lpstr>Calibri</vt:lpstr>
      <vt:lpstr>Corbel</vt:lpstr>
      <vt:lpstr>Lato</vt:lpstr>
      <vt:lpstr>Basis</vt:lpstr>
      <vt:lpstr>Are all countries as urbanised as each other?</vt:lpstr>
      <vt:lpstr>Watch</vt:lpstr>
      <vt:lpstr>What would it be like living here?</vt:lpstr>
      <vt:lpstr>What would it be like living here?</vt:lpstr>
      <vt:lpstr>If you don’t live in an urban area (city), where do you live?</vt:lpstr>
      <vt:lpstr>If you don’t live in an urban area (city), where do you live?   In a rural area (the country)</vt:lpstr>
      <vt:lpstr>PowerPoint Presentation</vt:lpstr>
      <vt:lpstr>PowerPoint Presentation</vt:lpstr>
      <vt:lpstr>Urban Living Vs Rural Living</vt:lpstr>
      <vt:lpstr> Urban Living       Rural Living</vt:lpstr>
      <vt:lpstr>Tasks</vt:lpstr>
      <vt:lpstr>What did we learn last lesson? Nothing</vt:lpstr>
      <vt:lpstr>PowerPoint Presentation</vt:lpstr>
      <vt:lpstr>So why do we insist on living so close together??</vt:lpstr>
      <vt:lpstr>Where do most Australians live?</vt:lpstr>
      <vt:lpstr>PowerPoint Presentation</vt:lpstr>
      <vt:lpstr>PowerPoint Presentation</vt:lpstr>
      <vt:lpstr>Where do Australians live?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all countries as urbanised as each other?</dc:title>
  <dc:creator>Marilena Buttignol</dc:creator>
  <cp:lastModifiedBy>Christian Rocci</cp:lastModifiedBy>
  <cp:revision>4</cp:revision>
  <dcterms:created xsi:type="dcterms:W3CDTF">2023-03-01T04:09:48Z</dcterms:created>
  <dcterms:modified xsi:type="dcterms:W3CDTF">2023-03-07T22:15:59Z</dcterms:modified>
</cp:coreProperties>
</file>