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yihui/xaringan/issues/61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pload.wikimedia.org/wikipedia/commons/b/be/Sharingan_triple.svg" TargetMode="External" /><Relationship Id="rId3" Type="http://schemas.openxmlformats.org/officeDocument/2006/relationships/hyperlink" Target="https://commons.wikimedia.org/wiki/File:Sharingan_triple.sv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lides.yihui.org/xaringan/incremental.html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ogle-webfonts-helper.herokuapp.com/fonts" TargetMode="Externa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yihui/xaringan/issues/80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yihui/xaringan/blob/master/inst/rmarkdown/templates/xaringan/resources/default.css" TargetMode="Externa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yihui/xaringan/issues/83" TargetMode="External" /><Relationship Id="rId3" Type="http://schemas.openxmlformats.org/officeDocument/2006/relationships/hyperlink" Target="https://github.com/tonsky/FiraCode" TargetMode="Externa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ihui.org/en/2017/10/xaringan-themes" TargetMode="External" /><Relationship Id="rId3" Type="http://schemas.openxmlformats.org/officeDocument/2006/relationships/hyperlink" Target="https://upload.wikimedia.org/wikipedia/commons/b/be/Sharingan_triple.svg" TargetMode="Externa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aruto.fandom.com/wiki/Sharingan" TargetMode="External" /><Relationship Id="rId3" Type="http://schemas.openxmlformats.org/officeDocument/2006/relationships/hyperlink" Target="https://naruto.fandom.com/wiki/Moon_Reader" TargetMode="External" /><Relationship Id="rId4" Type="http://schemas.openxmlformats.org/officeDocument/2006/relationships/hyperlink" Target="https://naruto.fandom.com/wiki/Chakra" TargetMode="External" /><Relationship Id="rId5" Type="http://schemas.openxmlformats.org/officeDocument/2006/relationships/hyperlink" Target="https://naruto.fandom.com/wiki/Nature_Transformation" TargetMode="External" /><Relationship Id="rId6" Type="http://schemas.openxmlformats.org/officeDocument/2006/relationships/hyperlink" Target="https://naruto.fandom.com/wiki/Infinite_Tsukuyomi" TargetMode="External" /><Relationship Id="rId7" Type="http://schemas.openxmlformats.org/officeDocument/2006/relationships/hyperlink" Target="https://naruto.fandom.com/wiki/Summoning_Technique" TargetMode="Externa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yihui/xaringan" TargetMode="External" /><Relationship Id="rId3" Type="http://schemas.openxmlformats.org/officeDocument/2006/relationships/hyperlink" Target="https://www.rstudio.com/products/rstudio/" TargetMode="External" /><Relationship Id="rId4" Type="http://schemas.openxmlformats.org/officeDocument/2006/relationships/hyperlink" Target="https://rstudio.github.io/rstudioaddins/" TargetMode="External" /><Relationship Id="rId5" Type="http://schemas.openxmlformats.org/officeDocument/2006/relationships/hyperlink" Target="https://slides.yihui.org/xaringan/zh-CN.html" TargetMode="External" /><Relationship Id="rId6" Type="http://schemas.openxmlformats.org/officeDocument/2006/relationships/hyperlink" Target="https://github.com/yihui/xaringan/issues/2" TargetMode="Externa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yihui/xaringan" TargetMode="External" /><Relationship Id="rId3" Type="http://schemas.openxmlformats.org/officeDocument/2006/relationships/hyperlink" Target="https://remarkjs.com" TargetMode="External" /><Relationship Id="rId4" Type="http://schemas.openxmlformats.org/officeDocument/2006/relationships/hyperlink" Target="https://yihui.org/knitr/" TargetMode="External" /><Relationship Id="rId5" Type="http://schemas.openxmlformats.org/officeDocument/2006/relationships/hyperlink" Target="https://rmarkdown.rstudio.com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markjs.com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markjs.com" TargetMode="External" /><Relationship Id="rId3" Type="http://schemas.openxmlformats.org/officeDocument/2006/relationships/hyperlink" Target="https://github.com/gnab/remark/wiki" TargetMode="External" /><Relationship Id="rId4" Type="http://schemas.openxmlformats.org/officeDocument/2006/relationships/hyperlink" Target="https://github.com/gnab/remark/issues/142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  <a:r>
              <a:rPr/>
              <a:t> </a:t>
            </a:r>
            <a:r>
              <a:rPr/>
              <a:t>Ninja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⚔</a:t>
            </a:r>
            <a:r>
              <a:rPr/>
              <a:t>with</a:t>
            </a:r>
            <a:r>
              <a:rPr/>
              <a:t> </a:t>
            </a:r>
            <a:r>
              <a:rPr/>
              <a:t>xaringan</a:t>
            </a:r>
            <a:br/>
            <a:br/>
            <a:r>
              <a:rPr/>
              <a:t>Yihui</a:t>
            </a:r>
            <a:r>
              <a:rPr/>
              <a:t> </a:t>
            </a:r>
            <a:r>
              <a:rPr/>
              <a:t>Xie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2016/12/12</a:t>
            </a:r>
            <a:r>
              <a:rPr/>
              <a:t> </a:t>
            </a:r>
            <a:r>
              <a:rPr/>
              <a:t>(updated:</a:t>
            </a:r>
            <a:r>
              <a:rPr/>
              <a:t> </a:t>
            </a:r>
            <a:r>
              <a:rPr/>
              <a:t>2022-01-17)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</a:t>
            </a:r>
            <a:r>
              <a:rPr/>
              <a:t> </a:t>
            </a:r>
            <a:r>
              <a:rPr/>
              <a:t>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You can write LaTeX math expressions inside a pair of dollar signs, e.g. $+$ renders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r>
                      <m:t>β</m:t>
                    </m:r>
                  </m:oMath>
                </a14:m>
                <a:r>
                  <a:rPr/>
                  <a:t>. You can use the display style with double dollar signs: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$$\bar{X}=\frac{1}{n}\sum_{i=1}^nX_i$$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Limitations:</a:t>
                </a:r>
              </a:p>
              <a:p>
                <a:pPr lvl="1">
                  <a:buAutoNum type="arabicPeriod"/>
                </a:pPr>
                <a:r>
                  <a:rPr/>
                  <a:t>The source code of a LaTeX math expression must be in one line, unless it is inside a pair of double dollar signs, in which case the starting </a:t>
                </a:r>
                <a:r>
                  <a:rPr>
                    <a:latin typeface="Courier"/>
                  </a:rPr>
                  <a:t>$$</a:t>
                </a:r>
                <a:r>
                  <a:rPr/>
                  <a:t> must appear in the very beginning of a line, followed immediately by a non-space character, and the ending </a:t>
                </a:r>
                <a:r>
                  <a:rPr>
                    <a:latin typeface="Courier"/>
                  </a:rPr>
                  <a:t>$$</a:t>
                </a:r>
                <a:r>
                  <a:rPr/>
                  <a:t> must be at the end of a line, led by a non-space character;</a:t>
                </a:r>
              </a:p>
              <a:p>
                <a:pPr lvl="1">
                  <a:buAutoNum type="arabicPeriod"/>
                </a:pPr>
                <a:r>
                  <a:rPr/>
                  <a:t>There should not be spaces after the opening </a:t>
                </a:r>
                <a:r>
                  <a:rPr>
                    <a:latin typeface="Courier"/>
                  </a:rPr>
                  <a:t>$</a:t>
                </a:r>
                <a:r>
                  <a:rPr/>
                  <a:t> or before the closing </a:t>
                </a:r>
                <a:r>
                  <a:rPr>
                    <a:latin typeface="Courier"/>
                  </a:rPr>
                  <a:t>$</a:t>
                </a:r>
                <a:r>
                  <a:rPr/>
                  <a:t>.</a:t>
                </a:r>
              </a:p>
              <a:p>
                <a:pPr lvl="1">
                  <a:buAutoNum type="arabicPeriod"/>
                </a:pPr>
                <a:r>
                  <a:rPr/>
                  <a:t>Math does not work on the title slide (see </a:t>
                </a:r>
                <a:r>
                  <a:rPr>
                    <a:hlinkClick r:id="rId2"/>
                  </a:rPr>
                  <a:t>#61</a:t>
                </a:r>
                <a:r>
                  <a:rPr/>
                  <a:t> for a workaround).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 boring regression</a:t>
            </a:r>
            <a:br/>
            <a:r>
              <a:rPr>
                <a:latin typeface="Courier"/>
              </a:rPr>
              <a:t>fit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(dist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speed,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cars)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coef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(fit))</a:t>
            </a:r>
          </a:p>
          <a:p>
            <a:pPr lvl="0" indent="0">
              <a:buNone/>
            </a:pPr>
            <a:r>
              <a:rPr>
                <a:latin typeface="Courier"/>
              </a:rPr>
              <a:t>#               Estimate Std. Error   t value     Pr(&gt;|t|)
# (Intercept) -17.579095  6.7584402 -2.601058 1.231882e-02
# speed         3.932409  0.4155128  9.463990 1.489836e-12</a:t>
            </a:r>
          </a:p>
          <a:p>
            <a:pPr lvl="0" indent="0">
              <a:buNone/>
            </a:pPr>
            <a:r>
              <a:rPr>
                <a:latin typeface="Courier"/>
              </a:rPr>
              <a:t>dojutsu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'地爆天星'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'天照'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'加具土命'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'神威'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'須佐能乎'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'無限月読'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'天'</a:t>
            </a:r>
            <a:r>
              <a:rPr>
                <a:latin typeface="Courier"/>
              </a:rPr>
              <a:t>, dojutsu, </a:t>
            </a:r>
            <a:r>
              <a:rPr>
                <a:solidFill>
                  <a:srgbClr val="7D9029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 character(0)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(cars, </a:t>
            </a:r>
            <a:r>
              <a:rPr>
                <a:solidFill>
                  <a:srgbClr val="7D9029"/>
                </a:solidFill>
                <a:latin typeface="Courier"/>
              </a:rPr>
              <a:t>pch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'darkgray'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las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abline</a:t>
            </a:r>
            <a:r>
              <a:rPr>
                <a:latin typeface="Courier"/>
              </a:rPr>
              <a:t>(fit, </a:t>
            </a:r>
            <a:r>
              <a:rPr>
                <a:solidFill>
                  <a:srgbClr val="7D9029"/>
                </a:solidFill>
                <a:latin typeface="Courier"/>
              </a:rPr>
              <a:t>lwd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iles/figure-pptx/cars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want to generate a table, make sure it is in the HTML format (instead of Markdown or other formats), e.g.,</a:t>
            </a:r>
          </a:p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(iris), </a:t>
            </a:r>
            <a:r>
              <a:rPr>
                <a:solidFill>
                  <a:srgbClr val="7D9029"/>
                </a:solidFill>
                <a:latin typeface="Courier"/>
              </a:rPr>
              <a:t>format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'html'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Sepal.Length</a:t>
            </a:r>
          </a:p>
          <a:p>
            <a:pPr lvl="0" marL="0" indent="0">
              <a:buNone/>
            </a:pPr>
            <a:r>
              <a:rPr/>
              <a:t>Sepal.Width</a:t>
            </a:r>
          </a:p>
          <a:p>
            <a:pPr lvl="0" marL="0" indent="0">
              <a:buNone/>
            </a:pPr>
            <a:r>
              <a:rPr/>
              <a:t>Petal.Length</a:t>
            </a:r>
          </a:p>
          <a:p>
            <a:pPr lvl="0" marL="0" indent="0">
              <a:buNone/>
            </a:pPr>
            <a:r>
              <a:rPr/>
              <a:t>Petal.Width</a:t>
            </a:r>
          </a:p>
          <a:p>
            <a:pPr lvl="0" marL="0" indent="0">
              <a:buNone/>
            </a:pPr>
            <a:r>
              <a:rPr/>
              <a:t>Species</a:t>
            </a:r>
          </a:p>
          <a:p>
            <a:pPr lvl="0" marL="0" indent="0">
              <a:buNone/>
            </a:pPr>
            <a:r>
              <a:rPr/>
              <a:t>5.1</a:t>
            </a:r>
          </a:p>
          <a:p>
            <a:pPr lvl="0" marL="0" indent="0">
              <a:buNone/>
            </a:pPr>
            <a:r>
              <a:rPr/>
              <a:t>3.5</a:t>
            </a:r>
          </a:p>
          <a:p>
            <a:pPr lvl="0" marL="0" indent="0">
              <a:buNone/>
            </a:pPr>
            <a:r>
              <a:rPr/>
              <a:t>1.4</a:t>
            </a:r>
          </a:p>
          <a:p>
            <a:pPr lvl="0" marL="0" indent="0">
              <a:buNone/>
            </a:pPr>
            <a:r>
              <a:rPr/>
              <a:t>0.2</a:t>
            </a:r>
          </a:p>
          <a:p>
            <a:pPr lvl="0" marL="0" indent="0">
              <a:buNone/>
            </a:pPr>
            <a:r>
              <a:rPr/>
              <a:t>setosa</a:t>
            </a:r>
          </a:p>
          <a:p>
            <a:pPr lvl="0" marL="0" indent="0">
              <a:buNone/>
            </a:pPr>
            <a:r>
              <a:rPr/>
              <a:t>4.9</a:t>
            </a:r>
          </a:p>
          <a:p>
            <a:pPr lvl="0" marL="0" indent="0">
              <a:buNone/>
            </a:pPr>
            <a:r>
              <a:rPr/>
              <a:t>3.0</a:t>
            </a:r>
          </a:p>
          <a:p>
            <a:pPr lvl="0" marL="0" indent="0">
              <a:buNone/>
            </a:pPr>
            <a:r>
              <a:rPr/>
              <a:t>1.4</a:t>
            </a:r>
          </a:p>
          <a:p>
            <a:pPr lvl="0" marL="0" indent="0">
              <a:buNone/>
            </a:pPr>
            <a:r>
              <a:rPr/>
              <a:t>0.2</a:t>
            </a:r>
          </a:p>
          <a:p>
            <a:pPr lvl="0" marL="0" indent="0">
              <a:buNone/>
            </a:pPr>
            <a:r>
              <a:rPr/>
              <a:t>setosa</a:t>
            </a:r>
          </a:p>
          <a:p>
            <a:pPr lvl="0" marL="0" indent="0">
              <a:buNone/>
            </a:pPr>
            <a:r>
              <a:rPr/>
              <a:t>4.7</a:t>
            </a:r>
          </a:p>
          <a:p>
            <a:pPr lvl="0" marL="0" indent="0">
              <a:buNone/>
            </a:pPr>
            <a:r>
              <a:rPr/>
              <a:t>3.2</a:t>
            </a:r>
          </a:p>
          <a:p>
            <a:pPr lvl="0" marL="0" indent="0">
              <a:buNone/>
            </a:pPr>
            <a:r>
              <a:rPr/>
              <a:t>1.3</a:t>
            </a:r>
          </a:p>
          <a:p>
            <a:pPr lvl="0" marL="0" indent="0">
              <a:buNone/>
            </a:pPr>
            <a:r>
              <a:rPr/>
              <a:t>0.2</a:t>
            </a:r>
          </a:p>
          <a:p>
            <a:pPr lvl="0" marL="0" indent="0">
              <a:buNone/>
            </a:pPr>
            <a:r>
              <a:rPr/>
              <a:t>setosa</a:t>
            </a:r>
          </a:p>
          <a:p>
            <a:pPr lvl="0" marL="0" indent="0">
              <a:buNone/>
            </a:pPr>
            <a:r>
              <a:rPr/>
              <a:t>4.6</a:t>
            </a:r>
          </a:p>
          <a:p>
            <a:pPr lvl="0" marL="0" indent="0">
              <a:buNone/>
            </a:pPr>
            <a:r>
              <a:rPr/>
              <a:t>3.1</a:t>
            </a:r>
          </a:p>
          <a:p>
            <a:pPr lvl="0" marL="0" indent="0">
              <a:buNone/>
            </a:pPr>
            <a:r>
              <a:rPr/>
              <a:t>1.5</a:t>
            </a:r>
          </a:p>
          <a:p>
            <a:pPr lvl="0" marL="0" indent="0">
              <a:buNone/>
            </a:pPr>
            <a:r>
              <a:rPr/>
              <a:t>0.2</a:t>
            </a:r>
          </a:p>
          <a:p>
            <a:pPr lvl="0" marL="0" indent="0">
              <a:buNone/>
            </a:pPr>
            <a:r>
              <a:rPr/>
              <a:t>setosa</a:t>
            </a:r>
          </a:p>
          <a:p>
            <a:pPr lvl="0" marL="0" indent="0">
              <a:buNone/>
            </a:pPr>
            <a:r>
              <a:rPr/>
              <a:t>5.0</a:t>
            </a:r>
          </a:p>
          <a:p>
            <a:pPr lvl="0" marL="0" indent="0">
              <a:buNone/>
            </a:pPr>
            <a:r>
              <a:rPr/>
              <a:t>3.6</a:t>
            </a:r>
          </a:p>
          <a:p>
            <a:pPr lvl="0" marL="0" indent="0">
              <a:buNone/>
            </a:pPr>
            <a:r>
              <a:rPr/>
              <a:t>1.4</a:t>
            </a:r>
          </a:p>
          <a:p>
            <a:pPr lvl="0" marL="0" indent="0">
              <a:buNone/>
            </a:pPr>
            <a:r>
              <a:rPr/>
              <a:t>0.2</a:t>
            </a:r>
          </a:p>
          <a:p>
            <a:pPr lvl="0" marL="0" indent="0">
              <a:buNone/>
            </a:pPr>
            <a:r>
              <a:rPr/>
              <a:t>setosa</a:t>
            </a:r>
          </a:p>
          <a:p>
            <a:pPr lvl="0" marL="0" indent="0">
              <a:buNone/>
            </a:pPr>
            <a:r>
              <a:rPr/>
              <a:t>5.4</a:t>
            </a:r>
          </a:p>
          <a:p>
            <a:pPr lvl="0" marL="0" indent="0">
              <a:buNone/>
            </a:pPr>
            <a:r>
              <a:rPr/>
              <a:t>3.9</a:t>
            </a:r>
          </a:p>
          <a:p>
            <a:pPr lvl="0" marL="0" indent="0">
              <a:buNone/>
            </a:pPr>
            <a:r>
              <a:rPr/>
              <a:t>1.7</a:t>
            </a:r>
          </a:p>
          <a:p>
            <a:pPr lvl="0" marL="0" indent="0">
              <a:buNone/>
            </a:pPr>
            <a:r>
              <a:rPr/>
              <a:t>0.4</a:t>
            </a:r>
          </a:p>
          <a:p>
            <a:pPr lvl="0" marL="0" indent="0">
              <a:buNone/>
            </a:pPr>
            <a:r>
              <a:rPr/>
              <a:t>setosa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have not thoroughly tested HTML widgets against </a:t>
            </a:r>
            <a:r>
              <a:rPr b="1"/>
              <a:t>xaringan</a:t>
            </a:r>
            <a:r>
              <a:rPr/>
              <a:t>. Some may work well, and some may not. It is a little tricky.</a:t>
            </a:r>
          </a:p>
          <a:p>
            <a:pPr lvl="0" marL="0" indent="0">
              <a:buNone/>
            </a:pPr>
            <a:r>
              <a:rPr/>
              <a:t>Similarly, the Shiny mode (</a:t>
            </a:r>
            <a:r>
              <a:rPr>
                <a:latin typeface="Courier"/>
              </a:rPr>
              <a:t>runtime: shiny</a:t>
            </a:r>
            <a:r>
              <a:rPr/>
              <a:t>) does not work. I might get these issues fixed in the future, but these are not of high priority to me. I never turn my presentation into a Shiny app. When I need to demonstrate more complicated examples, I just launch them separately. It is convenient to share slides with other people when they are plain HTML/JS applications.</a:t>
            </a:r>
          </a:p>
          <a:p>
            <a:pPr lvl="0" marL="0" indent="0">
              <a:buNone/>
            </a:pPr>
            <a:r>
              <a:rPr/>
              <a:t>See the next page for two HTML widgets.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(leaflet)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leaflet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addTiles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setView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93.65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42.0285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zoom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DT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datatable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(iris,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fillContainer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options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pageLength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</a:t>
            </a:r>
            <a:r>
              <a:rPr>
                <a:hlinkClick r:id="rId2"/>
              </a:rPr>
              <a:t>https://upload.wikimedia.org/wikipedia/commons/b/be/Sharingan_triple.svg</a:t>
            </a:r>
            <a:r>
              <a:rPr/>
              <a:t>)</a:t>
            </a:r>
          </a:p>
          <a:p>
            <a:pPr lvl="0" marL="0" indent="0">
              <a:buNone/>
            </a:pPr>
            <a:r>
              <a:rPr/>
              <a:t>???</a:t>
            </a:r>
          </a:p>
          <a:p>
            <a:pPr lvl="0" marL="0" indent="0">
              <a:buNone/>
            </a:pPr>
            <a:r>
              <a:rPr/>
              <a:t>Image credit: </a:t>
            </a:r>
            <a:r>
              <a:rPr>
                <a:hlinkClick r:id="rId3"/>
              </a:rPr>
              <a:t>Wikimedia Commons</a:t>
            </a:r>
          </a:p>
          <a:p>
            <a:pPr lvl="0" marL="0" indent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not forget to try the </a:t>
            </a:r>
            <a:r>
              <a:rPr>
                <a:latin typeface="Courier"/>
              </a:rPr>
              <a:t>yolo</a:t>
            </a:r>
            <a:r>
              <a:rPr/>
              <a:t> option of </a:t>
            </a:r>
            <a:r>
              <a:rPr>
                <a:latin typeface="Courier"/>
              </a:rPr>
              <a:t>xaringan::moon_reader</a:t>
            </a:r>
            <a:r>
              <a:rPr/>
              <a:t>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yolo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Slides can be automatically played if you set the </a:t>
            </a:r>
            <a:r>
              <a:rPr>
                <a:latin typeface="Courier"/>
              </a:rPr>
              <a:t>autoplay</a:t>
            </a:r>
            <a:r>
              <a:rPr/>
              <a:t> option under </a:t>
            </a:r>
            <a:r>
              <a:rPr>
                <a:latin typeface="Courier"/>
              </a:rPr>
              <a:t>nature</a:t>
            </a:r>
            <a:r>
              <a:rPr/>
              <a:t>, e.g. go to the next slide every 30 seconds in a lightning talk: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nature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autoplay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30000</a:t>
            </a:r>
          </a:p>
          <a:p>
            <a:pPr lvl="1"/>
            <a:r>
              <a:rPr/>
              <a:t>If you want to restart the play after it reaches the last slide, you may set the sub-option </a:t>
            </a:r>
            <a:r>
              <a:rPr>
                <a:latin typeface="Courier"/>
              </a:rPr>
              <a:t>loop</a:t>
            </a:r>
            <a:r>
              <a:rPr/>
              <a:t> to TRUE, e.g.,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nature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autoplay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interval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30000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loop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countdown timer can be added to every page of the slides using the </a:t>
            </a:r>
            <a:r>
              <a:rPr>
                <a:latin typeface="Courier"/>
              </a:rPr>
              <a:t>countdown</a:t>
            </a:r>
            <a:r>
              <a:rPr/>
              <a:t> option under </a:t>
            </a:r>
            <a:r>
              <a:rPr>
                <a:latin typeface="Courier"/>
              </a:rPr>
              <a:t>nature</a:t>
            </a:r>
            <a:r>
              <a:rPr/>
              <a:t>, e.g. if you want to spend one minute on every page when you give the talk, you can set: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nature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countdown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60000</a:t>
            </a:r>
          </a:p>
          <a:p>
            <a:pPr lvl="1">
              <a:buNone/>
            </a:pPr>
            <a:r>
              <a:rPr/>
              <a:t>Then you will see a timer counting down from </a:t>
            </a:r>
            <a:r>
              <a:rPr>
                <a:latin typeface="Courier"/>
              </a:rPr>
              <a:t>01:00</a:t>
            </a:r>
            <a:r>
              <a:rPr/>
              <a:t>, to </a:t>
            </a:r>
            <a:r>
              <a:rPr>
                <a:latin typeface="Courier"/>
              </a:rPr>
              <a:t>00:59</a:t>
            </a:r>
            <a:r>
              <a:rPr/>
              <a:t>, </a:t>
            </a:r>
            <a:r>
              <a:rPr>
                <a:latin typeface="Courier"/>
              </a:rPr>
              <a:t>00:58</a:t>
            </a:r>
            <a:r>
              <a:rPr/>
              <a:t>, … When the time is out, the timer will continue but the time turns red.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title slide is created automatically by </a:t>
            </a:r>
            <a:r>
              <a:rPr b="1"/>
              <a:t>xaringan</a:t>
            </a:r>
            <a:r>
              <a:rPr/>
              <a:t>, but it is just another remark.js slide added before your other slides.</a:t>
            </a:r>
          </a:p>
          <a:p>
            <a:pPr lvl="1">
              <a:buNone/>
            </a:pPr>
            <a:r>
              <a:rPr/>
              <a:t>The title slide is set to </a:t>
            </a:r>
            <a:r>
              <a:rPr>
                <a:latin typeface="Courier"/>
              </a:rPr>
              <a:t>class: center, middle, inverse, title-slide</a:t>
            </a:r>
            <a:r>
              <a:rPr/>
              <a:t> by default. You can change the classes applied to the title slide with the </a:t>
            </a:r>
            <a:r>
              <a:rPr>
                <a:latin typeface="Courier"/>
              </a:rPr>
              <a:t>titleSlideClass</a:t>
            </a:r>
            <a:r>
              <a:rPr/>
              <a:t> option of </a:t>
            </a:r>
            <a:r>
              <a:rPr>
                <a:latin typeface="Courier"/>
              </a:rPr>
              <a:t>nature</a:t>
            </a:r>
            <a:r>
              <a:rPr/>
              <a:t> (</a:t>
            </a:r>
            <a:r>
              <a:rPr>
                <a:latin typeface="Courier"/>
              </a:rPr>
              <a:t>title-slide</a:t>
            </a:r>
            <a:r>
              <a:rPr/>
              <a:t> is always applied).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nature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titleSlideClass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[</a:t>
            </a:r>
            <a:r>
              <a:rPr>
                <a:solidFill>
                  <a:srgbClr val="7D9029"/>
                </a:solidFill>
                <a:latin typeface="Courier"/>
              </a:rPr>
              <a:t>top</a:t>
            </a:r>
            <a:r>
              <a:rPr b="1">
                <a:solidFill>
                  <a:srgbClr val="007020"/>
                </a:solidFill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 left</a:t>
            </a:r>
            <a:r>
              <a:rPr b="1">
                <a:solidFill>
                  <a:srgbClr val="007020"/>
                </a:solidFill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 inverse</a:t>
            </a:r>
            <a:r>
              <a:rPr b="1">
                <a:solidFill>
                  <a:srgbClr val="007020"/>
                </a:solidFill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–</a:t>
            </a:r>
          </a:p>
          <a:p>
            <a:pPr lvl="1"/>
            <a:r>
              <a:rPr/>
              <a:t>If you’d like to create your own title slide, disable </a:t>
            </a:r>
            <a:r>
              <a:rPr b="1"/>
              <a:t>xaringan</a:t>
            </a:r>
            <a:r>
              <a:rPr/>
              <a:t>’s title slide with the </a:t>
            </a:r>
            <a:r>
              <a:rPr>
                <a:latin typeface="Courier"/>
              </a:rPr>
              <a:t>seal = FALSE</a:t>
            </a:r>
            <a:r>
              <a:rPr/>
              <a:t> option of </a:t>
            </a:r>
            <a:r>
              <a:rPr>
                <a:latin typeface="Courier"/>
              </a:rPr>
              <a:t>moon_reader</a:t>
            </a:r>
            <a:r>
              <a:rPr/>
              <a:t>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seal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false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several ways to build incremental slides. See </a:t>
            </a:r>
            <a:r>
              <a:rPr>
                <a:hlinkClick r:id="rId2"/>
              </a:rPr>
              <a:t>this presentation</a:t>
            </a:r>
            <a:r>
              <a:rPr/>
              <a:t> for examples.</a:t>
            </a:r>
          </a:p>
          <a:p>
            <a:pPr lvl="1"/>
            <a:r>
              <a:rPr/>
              <a:t>The option </a:t>
            </a:r>
            <a:r>
              <a:rPr>
                <a:latin typeface="Courier"/>
              </a:rPr>
              <a:t>highlightLines: true</a:t>
            </a:r>
            <a:r>
              <a:rPr/>
              <a:t> of </a:t>
            </a:r>
            <a:r>
              <a:rPr>
                <a:latin typeface="Courier"/>
              </a:rPr>
              <a:t>nature</a:t>
            </a:r>
            <a:r>
              <a:rPr/>
              <a:t> will highlight code lines that start with </a:t>
            </a:r>
            <a:r>
              <a:rPr>
                <a:latin typeface="Courier"/>
              </a:rPr>
              <a:t>*</a:t>
            </a:r>
            <a:r>
              <a:rPr/>
              <a:t>, or are wrapped in </a:t>
            </a:r>
            <a:r>
              <a:rPr>
                <a:latin typeface="Courier"/>
              </a:rPr>
              <a:t>{{ }}</a:t>
            </a:r>
            <a:r>
              <a:rPr/>
              <a:t>, or have trailing comments </a:t>
            </a:r>
            <a:r>
              <a:rPr>
                <a:latin typeface="Courier"/>
              </a:rPr>
              <a:t>#&lt;&lt;</a:t>
            </a:r>
            <a:r>
              <a:rPr/>
              <a:t>;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nature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highlightLines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  <a:p>
            <a:pPr lvl="1">
              <a:buNone/>
            </a:pPr>
            <a:r>
              <a:rPr/>
              <a:t>See examples on the next page.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 An example using a leading </a:t>
            </a:r>
            <a:r>
              <a:rPr>
                <a:latin typeface="Courier"/>
              </a:rPr>
              <a:t>*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```r
if (TRUE) {
** message("Very important!")
}
```</a:t>
            </a:r>
          </a:p>
          <a:p>
            <a:pPr lvl="0" marL="0" indent="0">
              <a:buNone/>
            </a:pPr>
            <a:r>
              <a:rPr/>
              <a:t>Output: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{</a:t>
            </a:r>
            <a:br/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message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"Very important!"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</a:p>
          <a:p>
            <a:pPr lvl="0" marL="0" indent="0">
              <a:buNone/>
            </a:pPr>
            <a:r>
              <a:rPr/>
              <a:t>This is invalid R code, so it is a plain fenced code block that is not executed. ]</a:t>
            </a:r>
          </a:p>
          <a:p>
            <a:pPr lvl="0" marL="0" indent="0">
              <a:buNone/>
            </a:pPr>
            <a:r>
              <a:rPr/>
              <a:t>.pull-right[ An example using </a:t>
            </a:r>
            <a:r>
              <a:rPr>
                <a:latin typeface="Courier"/>
              </a:rPr>
              <a:t>{{}}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```{r tidy=FALSE}
if (TRUE) {
*{{ message("Very important!") }}
}
```</a:t>
            </a:r>
          </a:p>
          <a:p>
            <a:pPr lvl="0" marL="0" indent="0">
              <a:buNone/>
            </a:pPr>
            <a:r>
              <a:rPr/>
              <a:t>Output: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{{ </a:t>
            </a:r>
            <a:r>
              <a:rPr>
                <a:solidFill>
                  <a:srgbClr val="06287E"/>
                </a:solidFill>
                <a:latin typeface="Courier"/>
              </a:rPr>
              <a:t>message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"Very important!"</a:t>
            </a:r>
            <a:r>
              <a:rPr>
                <a:latin typeface="Courier"/>
              </a:rPr>
              <a:t>) }}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Very important!</a:t>
            </a:r>
          </a:p>
          <a:p>
            <a:pPr lvl="0" marL="0" indent="0">
              <a:buNone/>
            </a:pPr>
            <a:r>
              <a:rPr/>
              <a:t>It is valid R code so you can run it. Note that </a:t>
            </a:r>
            <a:r>
              <a:rPr>
                <a:latin typeface="Courier"/>
              </a:rPr>
              <a:t>{{}}</a:t>
            </a:r>
            <a:r>
              <a:rPr/>
              <a:t> can wrap an R expression of multiple lines. ]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 example of using the trailing comment </a:t>
            </a:r>
            <a:r>
              <a:rPr>
                <a:latin typeface="Courier"/>
              </a:rPr>
              <a:t>#&lt;&lt;</a:t>
            </a:r>
            <a:r>
              <a:rPr/>
              <a:t> to highlight lines:</a:t>
            </a:r>
          </a:p>
          <a:p>
            <a:pPr lvl="0" indent="0">
              <a:buNone/>
            </a:pPr>
            <a:r>
              <a:rPr b="1" i="1">
                <a:solidFill>
                  <a:srgbClr val="60A0B0"/>
                </a:solidFill>
                <a:latin typeface="Courier"/>
              </a:rPr>
              <a:t>```{r tidy=FALSE}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library(ggplot2)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ggplot(mtcars) + 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  aes(mpg, disp) + 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  geom_point() +   #&lt;&lt;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  geom_smooth()    #&lt;&lt;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```</a:t>
            </a:r>
          </a:p>
          <a:p>
            <a:pPr lvl="0" marL="0" indent="0">
              <a:buNone/>
            </a:pPr>
            <a:r>
              <a:rPr/>
              <a:t>Output: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(mpg, disp)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 </a:t>
            </a:r>
            <a:r>
              <a:rPr i="1">
                <a:solidFill>
                  <a:srgbClr val="60A0B0"/>
                </a:solidFill>
                <a:latin typeface="Courier"/>
              </a:rPr>
              <a:t>#&lt;&lt;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geom_smooth</a:t>
            </a:r>
            <a:r>
              <a:rPr>
                <a:latin typeface="Courier"/>
              </a:rPr>
              <a:t>()    </a:t>
            </a:r>
            <a:r>
              <a:rPr i="1">
                <a:solidFill>
                  <a:srgbClr val="60A0B0"/>
                </a:solidFill>
                <a:latin typeface="Courier"/>
              </a:rPr>
              <a:t>#&lt;&lt;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you enable line-highlighting, you can also use the chunk option </a:t>
            </a:r>
            <a:r>
              <a:rPr>
                <a:latin typeface="Courier"/>
              </a:rPr>
              <a:t>highlight.output</a:t>
            </a:r>
            <a:r>
              <a:rPr/>
              <a:t> to highlight specific lines of the text output from a code chunk. For example, </a:t>
            </a:r>
            <a:r>
              <a:rPr>
                <a:latin typeface="Courier"/>
              </a:rPr>
              <a:t>highlight.output = TRUE</a:t>
            </a:r>
            <a:r>
              <a:rPr/>
              <a:t> means highlighting all lines, and </a:t>
            </a:r>
            <a:r>
              <a:rPr>
                <a:latin typeface="Courier"/>
              </a:rPr>
              <a:t>highlight.output = c(1, 3)</a:t>
            </a:r>
            <a:r>
              <a:rPr/>
              <a:t> means highlighting the first and third line.</a:t>
            </a:r>
          </a:p>
          <a:p>
            <a:pPr lvl="0" indent="0">
              <a:buNone/>
            </a:pPr>
            <a:r>
              <a:rPr b="1" i="1">
                <a:solidFill>
                  <a:srgbClr val="60A0B0"/>
                </a:solidFill>
                <a:latin typeface="Courier"/>
              </a:rPr>
              <a:t>```{r, highlight.output=c(1, 3)}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head(iris)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Sepal.Length Sepal.Width Petal.Length Petal.Width Species
## 1          5.1         3.5          1.4         0.2  setosa
## 2          4.9         3.0          1.4         0.2  setosa
## 3          4.7         3.2          1.3         0.2  setosa
## 4          4.6         3.1          1.5         0.2  setosa
## 5          5.0         3.6          1.4         0.2  setosa
## 6          5.4         3.9          1.7         0.4  setosa</a:t>
            </a:r>
          </a:p>
          <a:p>
            <a:pPr lvl="0" marL="0" indent="0">
              <a:buNone/>
            </a:pPr>
            <a:r>
              <a:rPr/>
              <a:t>Question: what does </a:t>
            </a:r>
            <a:r>
              <a:rPr>
                <a:latin typeface="Courier"/>
              </a:rPr>
              <a:t>highlight.output = c(TRUE, FALSE)</a:t>
            </a:r>
            <a:r>
              <a:rPr/>
              <a:t> mean? (Hint: think about R’s recycling of vectors)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make slides work offline, you need to download a copy of remark.js in advance, because </a:t>
            </a:r>
            <a:r>
              <a:rPr b="1"/>
              <a:t>xaringan</a:t>
            </a:r>
            <a:r>
              <a:rPr/>
              <a:t> uses the online version by default (see the help page </a:t>
            </a:r>
            <a:r>
              <a:rPr>
                <a:latin typeface="Courier"/>
              </a:rPr>
              <a:t>?xaringan::moon_reader</a:t>
            </a:r>
            <a:r>
              <a:rPr/>
              <a:t>).</a:t>
            </a:r>
          </a:p>
          <a:p>
            <a:pPr lvl="1"/>
            <a:r>
              <a:rPr/>
              <a:t>You can use </a:t>
            </a:r>
            <a:r>
              <a:rPr>
                <a:latin typeface="Courier"/>
              </a:rPr>
              <a:t>xaringan::summon_remark()</a:t>
            </a:r>
            <a:r>
              <a:rPr/>
              <a:t> to download the latest or a specified version of remark.js. By default, it is downloaded to </a:t>
            </a:r>
            <a:r>
              <a:rPr>
                <a:latin typeface="Courier"/>
              </a:rPr>
              <a:t>libs/remark-latest.min.js</a:t>
            </a:r>
            <a:r>
              <a:rPr/>
              <a:t>.</a:t>
            </a:r>
          </a:p>
          <a:p>
            <a:pPr lvl="1"/>
            <a:r>
              <a:rPr/>
              <a:t>Then change the </a:t>
            </a:r>
            <a:r>
              <a:rPr>
                <a:latin typeface="Courier"/>
              </a:rPr>
              <a:t>chakra</a:t>
            </a:r>
            <a:r>
              <a:rPr/>
              <a:t> option in YAML to point to this file, e.g.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chakra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libs/remark-latest.min.js</a:t>
            </a:r>
          </a:p>
          <a:p>
            <a:pPr lvl="1"/>
            <a:r>
              <a:rPr/>
              <a:t>If you used Google fonts in slides (the default theme uses </a:t>
            </a:r>
            <a:r>
              <a:rPr i="1"/>
              <a:t>Yanone Kaffeesatz</a:t>
            </a:r>
            <a:r>
              <a:rPr/>
              <a:t>, </a:t>
            </a:r>
            <a:r>
              <a:rPr i="1"/>
              <a:t>Droid Serif</a:t>
            </a:r>
            <a:r>
              <a:rPr/>
              <a:t>, and </a:t>
            </a:r>
            <a:r>
              <a:rPr i="1"/>
              <a:t>Source Code Pro</a:t>
            </a:r>
            <a:r>
              <a:rPr/>
              <a:t>), they won’t work offline unless you download or install them locally. The Heroku app </a:t>
            </a:r>
            <a:r>
              <a:rPr>
                <a:hlinkClick r:id="rId2"/>
              </a:rPr>
              <a:t>google-webfonts-helper</a:t>
            </a:r>
            <a:r>
              <a:rPr/>
              <a:t> can help you download fonts and generate the necessary CSS.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remark.js </a:t>
            </a:r>
            <a:r>
              <a:rPr>
                <a:hlinkClick r:id="rId2"/>
              </a:rPr>
              <a:t>allows users to define custom macros</a:t>
            </a:r>
            <a:r>
              <a:rPr/>
              <a:t> (JS functions) that can be applied to Markdown text using the syntax </a:t>
            </a:r>
            <a:r>
              <a:rPr>
                <a:latin typeface="Courier"/>
              </a:rPr>
              <a:t>![:macroName arg1, arg2, ...]</a:t>
            </a:r>
            <a:r>
              <a:rPr/>
              <a:t> or </a:t>
            </a:r>
            <a:r>
              <a:rPr>
                <a:latin typeface="Courier"/>
              </a:rPr>
              <a:t>![:macroName arg1, arg2, ...](this)</a:t>
            </a:r>
            <a:r>
              <a:rPr/>
              <a:t>. For example, before remark.js initializes the slides, you can define a macro named </a:t>
            </a:r>
            <a:r>
              <a:rPr>
                <a:latin typeface="Courier"/>
              </a:rPr>
              <a:t>scale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remark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macros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scale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(percentage) 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var</a:t>
            </a:r>
            <a:r>
              <a:rPr>
                <a:latin typeface="Courier"/>
              </a:rPr>
              <a:t> url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'&lt;img src="'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url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'" style="width: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percentage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'" /&gt;'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1">
              <a:buNone/>
            </a:pPr>
            <a:r>
              <a:rPr/>
              <a:t>Then the Markdown text</a:t>
            </a:r>
          </a:p>
          <a:p>
            <a:pPr lvl="1" indent="0">
              <a:buNone/>
            </a:pPr>
            <a:r>
              <a:rPr b="1">
                <a:solidFill>
                  <a:srgbClr val="FF0000"/>
                </a:solidFill>
                <a:latin typeface="Courier"/>
              </a:rPr>
              <a:t>![:scale 50%](image.jpg)</a:t>
            </a:r>
          </a:p>
          <a:p>
            <a:pPr lvl="1">
              <a:buNone/>
            </a:pPr>
            <a:r>
              <a:rPr/>
              <a:t>will be translated to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&lt;img</a:t>
            </a:r>
            <a:r>
              <a:rPr>
                <a:solidFill>
                  <a:srgbClr val="007020"/>
                </a:solidFill>
                <a:latin typeface="Courier"/>
              </a:rPr>
              <a:t> src=</a:t>
            </a:r>
            <a:r>
              <a:rPr>
                <a:solidFill>
                  <a:srgbClr val="4070A0"/>
                </a:solidFill>
                <a:latin typeface="Courier"/>
              </a:rPr>
              <a:t>"image.jpg"</a:t>
            </a:r>
            <a:r>
              <a:rPr>
                <a:solidFill>
                  <a:srgbClr val="007020"/>
                </a:solidFill>
                <a:latin typeface="Courier"/>
              </a:rPr>
              <a:t> style=</a:t>
            </a:r>
            <a:r>
              <a:rPr>
                <a:solidFill>
                  <a:srgbClr val="4070A0"/>
                </a:solidFill>
                <a:latin typeface="Courier"/>
              </a:rPr>
              <a:t>"width: 50%"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/&gt;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Started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Macros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insert macros in </a:t>
            </a:r>
            <a:r>
              <a:rPr b="1"/>
              <a:t>xaringan</a:t>
            </a:r>
            <a:r>
              <a:rPr/>
              <a:t> slides, you can use the option </a:t>
            </a:r>
            <a:r>
              <a:rPr>
                <a:latin typeface="Courier"/>
              </a:rPr>
              <a:t>beforeInit</a:t>
            </a:r>
            <a:r>
              <a:rPr/>
              <a:t> under the option </a:t>
            </a:r>
            <a:r>
              <a:rPr>
                <a:latin typeface="Courier"/>
              </a:rPr>
              <a:t>nature</a:t>
            </a:r>
            <a:r>
              <a:rPr/>
              <a:t>, e.g.,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nature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beforeInit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"macros.js"</a:t>
            </a:r>
          </a:p>
          <a:p>
            <a:pPr lvl="1">
              <a:buNone/>
            </a:pPr>
            <a:r>
              <a:rPr/>
              <a:t>You save your remark.js macros in the file </a:t>
            </a:r>
            <a:r>
              <a:rPr>
                <a:latin typeface="Courier"/>
              </a:rPr>
              <a:t>macros.js</a:t>
            </a:r>
            <a:r>
              <a:rPr/>
              <a:t>.</a:t>
            </a:r>
          </a:p>
          <a:p>
            <a:pPr lvl="1"/>
            <a:r>
              <a:rPr/>
              <a:t>The </a:t>
            </a:r>
            <a:r>
              <a:rPr>
                <a:latin typeface="Courier"/>
              </a:rPr>
              <a:t>beforeInit</a:t>
            </a:r>
            <a:r>
              <a:rPr/>
              <a:t> option can be used to insert arbitrary JS code before </a:t>
            </a:r>
            <a:r>
              <a:rPr>
                <a:latin typeface="Courier"/>
              </a:rPr>
              <a:t>remark.create()</a:t>
            </a:r>
            <a:r>
              <a:rPr/>
              <a:t>. Inserting macros is just one of its possible applications.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Among all options in </a:t>
            </a:r>
            <a:r>
              <a:rPr>
                <a:latin typeface="Courier"/>
              </a:rPr>
              <a:t>xaringan::moon_reader</a:t>
            </a:r>
            <a:r>
              <a:rPr/>
              <a:t>, the most challenging but perhaps also the most rewarding one is </a:t>
            </a:r>
            <a:r>
              <a:rPr>
                <a:latin typeface="Courier"/>
              </a:rPr>
              <a:t>css</a:t>
            </a:r>
            <a:r>
              <a:rPr/>
              <a:t>, because it allows you to customize the appearance of your slides using any CSS rules or hacks you know.</a:t>
            </a:r>
          </a:p>
          <a:p>
            <a:pPr lvl="0" marL="0" indent="0">
              <a:buNone/>
            </a:pPr>
            <a:r>
              <a:rPr/>
              <a:t>You can see the default CSS file </a:t>
            </a:r>
            <a:r>
              <a:rPr>
                <a:hlinkClick r:id="rId2"/>
              </a:rPr>
              <a:t>here</a:t>
            </a:r>
            <a:r>
              <a:rPr/>
              <a:t>. You can completely replace it with your own CSS files, or define new rules to override the default. See the help page </a:t>
            </a:r>
            <a:r>
              <a:rPr>
                <a:latin typeface="Courier"/>
              </a:rPr>
              <a:t>?xaringan::moon_reader</a:t>
            </a:r>
            <a:r>
              <a:rPr/>
              <a:t> for more information.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example, suppose you want to change the font for code from the default “Source Code Pro” to “Ubuntu Mono”. You can create a CSS file named, say, </a:t>
            </a:r>
            <a:r>
              <a:rPr>
                <a:latin typeface="Courier"/>
              </a:rPr>
              <a:t>ubuntu-mono.css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@import </a:t>
            </a:r>
            <a:r>
              <a:rPr>
                <a:solidFill>
                  <a:srgbClr val="06287E"/>
                </a:solidFill>
                <a:latin typeface="Courier"/>
              </a:rPr>
              <a:t>url(</a:t>
            </a:r>
            <a:r>
              <a:rPr>
                <a:solidFill>
                  <a:srgbClr val="4070A0"/>
                </a:solidFill>
                <a:latin typeface="Courier"/>
              </a:rPr>
              <a:t>https://fonts.googleapis.com/css?family=Ubuntu+Mono:400,700,400italic</a:t>
            </a:r>
            <a:r>
              <a:rPr>
                <a:solidFill>
                  <a:srgbClr val="06287E"/>
                </a:solidFill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.remark-code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.remark-inline-code</a:t>
            </a:r>
            <a:r>
              <a:rPr>
                <a:latin typeface="Courier"/>
              </a:rPr>
              <a:t> { </a:t>
            </a:r>
            <a:r>
              <a:rPr b="1">
                <a:solidFill>
                  <a:srgbClr val="007020"/>
                </a:solidFill>
                <a:latin typeface="Courier"/>
              </a:rPr>
              <a:t>font-family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'Ubuntu Mono'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}</a:t>
            </a:r>
          </a:p>
          <a:p>
            <a:pPr lvl="0" marL="0" indent="0">
              <a:buNone/>
            </a:pPr>
            <a:r>
              <a:rPr/>
              <a:t>Then set the </a:t>
            </a:r>
            <a:r>
              <a:rPr>
                <a:latin typeface="Courier"/>
              </a:rPr>
              <a:t>css</a:t>
            </a:r>
            <a:r>
              <a:rPr/>
              <a:t> option in the YAML metadata: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css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"default"</a:t>
            </a:r>
            <a:r>
              <a:rPr b="1">
                <a:solidFill>
                  <a:srgbClr val="007020"/>
                </a:solidFill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"ubuntu-mono.css"</a:t>
            </a:r>
            <a:r>
              <a:rPr b="1">
                <a:solidFill>
                  <a:srgbClr val="007020"/>
                </a:solidFill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Here I assume </a:t>
            </a:r>
            <a:r>
              <a:rPr>
                <a:latin typeface="Courier"/>
              </a:rPr>
              <a:t>ubuntu-mono.css</a:t>
            </a:r>
            <a:r>
              <a:rPr/>
              <a:t> is under the same directory as your Rmd.</a:t>
            </a:r>
          </a:p>
          <a:p>
            <a:pPr lvl="0" marL="0" indent="0">
              <a:buNone/>
            </a:pPr>
            <a:r>
              <a:rPr/>
              <a:t>See </a:t>
            </a:r>
            <a:r>
              <a:rPr>
                <a:hlinkClick r:id="rId2"/>
              </a:rPr>
              <a:t>yihui/xaringan#83</a:t>
            </a:r>
            <a:r>
              <a:rPr/>
              <a:t> for an example of using the </a:t>
            </a:r>
            <a:r>
              <a:rPr>
                <a:hlinkClick r:id="rId3"/>
              </a:rPr>
              <a:t>Fira Code</a:t>
            </a:r>
            <a:r>
              <a:rPr/>
              <a:t> font, which supports ligatures in program code.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 want to learn CSS? Okay, you can use some user-contributed themes. A theme typically consists of two CSS files </a:t>
            </a:r>
            <a:r>
              <a:rPr>
                <a:latin typeface="Courier"/>
              </a:rPr>
              <a:t>foo.css</a:t>
            </a:r>
            <a:r>
              <a:rPr/>
              <a:t> and </a:t>
            </a:r>
            <a:r>
              <a:rPr>
                <a:latin typeface="Courier"/>
              </a:rPr>
              <a:t>foo-fonts.css</a:t>
            </a:r>
            <a:r>
              <a:rPr/>
              <a:t>, where </a:t>
            </a:r>
            <a:r>
              <a:rPr>
                <a:latin typeface="Courier"/>
              </a:rPr>
              <a:t>foo</a:t>
            </a:r>
            <a:r>
              <a:rPr/>
              <a:t> is the theme name. Below are some existing themes: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(xaringan</a:t>
            </a:r>
            <a:r>
              <a:rPr>
                <a:solidFill>
                  <a:srgbClr val="4070A0"/>
                </a:solidFill>
                <a:latin typeface="Courier"/>
              </a:rPr>
              <a:t>:::</a:t>
            </a:r>
            <a:r>
              <a:rPr>
                <a:solidFill>
                  <a:srgbClr val="06287E"/>
                </a:solidFill>
                <a:latin typeface="Courier"/>
              </a:rPr>
              <a:t>list_css</a:t>
            </a:r>
            <a:r>
              <a:rPr>
                <a:latin typeface="Courier"/>
              </a:rPr>
              <a:t>())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"chocolate-fonts"  "chocolate"        "default-fonts"   
##  [4] "default"          "duke-blue"        "fc-fonts"        
##  [7] "fc"               "hygge-duke"       "hygge"           
## [10] "ki-fonts"         "ki"               "kunoichi"        
## [13] "lucy-fonts"       "lucy"             "metropolis-fonts"
## [16] "metropolis"       "middlebury-fonts" "middlebury"      
## [19] "nhsr-fonts"       "nhsr"             "ninjutsu"        
## [22] "rladies-fonts"    "rladies"          "robot-fonts"     
## [25] "robot"            "rutgers-fonts"    "rutgers"         
## [28] "shinobi"          "tamu-fonts"       "tamu"            
## [31] "uio-fonts"        "uio"              "uo-fonts"        
## [34] "uo"               "uol-fonts"        "uol"             
## [37] "useR-fonts"       "useR"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use a theme, you can specify the </a:t>
            </a:r>
            <a:r>
              <a:rPr>
                <a:latin typeface="Courier"/>
              </a:rPr>
              <a:t>css</a:t>
            </a:r>
            <a:r>
              <a:rPr/>
              <a:t> option as an array of CSS filenames (without the </a:t>
            </a:r>
            <a:r>
              <a:rPr>
                <a:latin typeface="Courier"/>
              </a:rPr>
              <a:t>.css</a:t>
            </a:r>
            <a:r>
              <a:rPr/>
              <a:t> extensions), e.g.,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css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[</a:t>
            </a:r>
            <a:r>
              <a:rPr>
                <a:solidFill>
                  <a:srgbClr val="7D9029"/>
                </a:solidFill>
                <a:latin typeface="Courier"/>
              </a:rPr>
              <a:t>default</a:t>
            </a:r>
            <a:r>
              <a:rPr b="1">
                <a:solidFill>
                  <a:srgbClr val="007020"/>
                </a:solidFill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 metropolis</a:t>
            </a:r>
            <a:r>
              <a:rPr b="1">
                <a:solidFill>
                  <a:srgbClr val="007020"/>
                </a:solidFill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 metropolis-fonts</a:t>
            </a:r>
            <a:r>
              <a:rPr b="1">
                <a:solidFill>
                  <a:srgbClr val="007020"/>
                </a:solidFill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If you want to contribute a theme to </a:t>
            </a:r>
            <a:r>
              <a:rPr b="1"/>
              <a:t>xaringan</a:t>
            </a:r>
            <a:r>
              <a:rPr/>
              <a:t>, please read </a:t>
            </a:r>
            <a:r>
              <a:rPr>
                <a:hlinkClick r:id="rId2"/>
              </a:rPr>
              <a:t>this blog post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background-image: url(</a:t>
            </a:r>
            <a:r>
              <a:rPr>
                <a:hlinkClick r:id="rId3"/>
              </a:rPr>
              <a:t>https://upload.wikimedia.org/wikipedia/commons/b/be/Sharingan_triple.svg</a:t>
            </a:r>
            <a:r>
              <a:rPr/>
              <a:t>) background-size: 100px background-position: 90% 8%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R package name </a:t>
            </a:r>
            <a:r>
              <a:rPr b="1"/>
              <a:t>xaringan</a:t>
            </a:r>
            <a:r>
              <a:rPr/>
              <a:t> was derived1 from </a:t>
            </a:r>
            <a:r>
              <a:rPr b="1"/>
              <a:t>Sharingan</a:t>
            </a:r>
            <a:r>
              <a:rPr/>
              <a:t>, a dōjutsu in the Japanese anime </a:t>
            </a:r>
            <a:r>
              <a:rPr i="1"/>
              <a:t>Naruto</a:t>
            </a:r>
            <a:r>
              <a:rPr/>
              <a:t> with two abilities:</a:t>
            </a:r>
          </a:p>
          <a:p>
            <a:pPr lvl="1"/>
            <a:r>
              <a:rPr/>
              <a:t>the “Eye of Insight”</a:t>
            </a:r>
          </a:p>
          <a:p>
            <a:pPr lvl="1"/>
            <a:r>
              <a:rPr/>
              <a:t>the “Eye of Hypnotism”</a:t>
            </a:r>
          </a:p>
          <a:p>
            <a:pPr lvl="0" marL="0" indent="0">
              <a:buNone/>
            </a:pPr>
            <a:r>
              <a:rPr/>
              <a:t>I think a presentation is basically a way to communicate insights to the audience, and a great presentation may even “hypnotize” the audience.2,3</a:t>
            </a:r>
          </a:p>
          <a:p>
            <a:pPr lvl="0" marL="0" indent="0">
              <a:buNone/>
            </a:pPr>
            <a:r>
              <a:rPr/>
              <a:t>.footnote[ [1] In Chinese, the pronounciation of </a:t>
            </a:r>
            <a:r>
              <a:rPr i="1"/>
              <a:t>X</a:t>
            </a:r>
            <a:r>
              <a:rPr/>
              <a:t> is </a:t>
            </a:r>
            <a:r>
              <a:rPr i="1"/>
              <a:t>Sh</a:t>
            </a:r>
            <a:r>
              <a:rPr/>
              <a:t> /ʃ/ (as in </a:t>
            </a:r>
            <a:r>
              <a:rPr i="1"/>
              <a:t>shrimp</a:t>
            </a:r>
            <a:r>
              <a:rPr/>
              <a:t>). Now you should have a better idea of how to pronounce my last name </a:t>
            </a:r>
            <a:r>
              <a:rPr i="1"/>
              <a:t>Xie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[2] By comparison, bad presentations only put the audience to sleep.</a:t>
            </a:r>
          </a:p>
          <a:p>
            <a:pPr lvl="0" marL="0" indent="0">
              <a:buNone/>
            </a:pPr>
            <a:r>
              <a:rPr/>
              <a:t>[3] Personally I find that setting background images for slides is a killer feature of remark.js. It is an effective way to bring visual impact into your presentations. ]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Naruto</a:t>
            </a:r>
            <a:r>
              <a:rPr/>
              <a:t> </a:t>
            </a:r>
            <a:r>
              <a:rPr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xaringan</a:t>
            </a:r>
            <a:r>
              <a:rPr/>
              <a:t> package borrowed a few terms from Naruto, such as</a:t>
            </a:r>
          </a:p>
          <a:p>
            <a:pPr lvl="1"/>
            <a:r>
              <a:rPr>
                <a:hlinkClick r:id="rId2"/>
              </a:rPr>
              <a:t>Sharingan</a:t>
            </a:r>
            <a:r>
              <a:rPr/>
              <a:t> (写輪眼; the package name)</a:t>
            </a:r>
          </a:p>
          <a:p>
            <a:pPr lvl="1"/>
            <a:r>
              <a:rPr/>
              <a:t>The </a:t>
            </a:r>
            <a:r>
              <a:rPr>
                <a:hlinkClick r:id="rId3"/>
              </a:rPr>
              <a:t>moon reader</a:t>
            </a:r>
            <a:r>
              <a:rPr/>
              <a:t> (月読; an attractive R Markdown output format)</a:t>
            </a:r>
          </a:p>
          <a:p>
            <a:pPr lvl="1"/>
            <a:r>
              <a:rPr>
                <a:hlinkClick r:id="rId4"/>
              </a:rPr>
              <a:t>Chakra</a:t>
            </a:r>
            <a:r>
              <a:rPr/>
              <a:t> (查克拉; the path to the remark.js library, which is the power to drive the presentation)</a:t>
            </a:r>
          </a:p>
          <a:p>
            <a:pPr lvl="1"/>
            <a:r>
              <a:rPr>
                <a:hlinkClick r:id="rId5"/>
              </a:rPr>
              <a:t>Nature transformation</a:t>
            </a:r>
            <a:r>
              <a:rPr/>
              <a:t> (性質変化; transform the chakra by setting different options)</a:t>
            </a:r>
          </a:p>
          <a:p>
            <a:pPr lvl="1"/>
            <a:r>
              <a:rPr/>
              <a:t>The </a:t>
            </a:r>
            <a:r>
              <a:rPr>
                <a:hlinkClick r:id="rId6"/>
              </a:rPr>
              <a:t>infinite moon reader</a:t>
            </a:r>
            <a:r>
              <a:rPr/>
              <a:t> (無限月読; start a local web server to continuously serve your slides)</a:t>
            </a:r>
          </a:p>
          <a:p>
            <a:pPr lvl="1"/>
            <a:r>
              <a:rPr/>
              <a:t>The </a:t>
            </a:r>
            <a:r>
              <a:rPr>
                <a:hlinkClick r:id="rId7"/>
              </a:rPr>
              <a:t>summoning technique</a:t>
            </a:r>
            <a:r>
              <a:rPr/>
              <a:t> (download remark.js from the web)</a:t>
            </a:r>
          </a:p>
          <a:p>
            <a:pPr lvl="0" marL="0" indent="0">
              <a:buNone/>
            </a:pPr>
            <a:r>
              <a:rPr/>
              <a:t>You can click the links to know more about them if you want. The jutsu “Moon Reader” may seem a little evil, but that does not mean your slides are evil.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Hand</a:t>
            </a:r>
            <a:r>
              <a:rPr/>
              <a:t> </a:t>
            </a:r>
            <a:r>
              <a:rPr/>
              <a:t>seals</a:t>
            </a:r>
            <a:r>
              <a:rPr/>
              <a:t> </a:t>
            </a:r>
            <a:r>
              <a:rPr/>
              <a:t>(印)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Press </a:t>
            </a:r>
            <a:r>
              <a:rPr>
                <a:latin typeface="Courier"/>
              </a:rPr>
              <a:t>h</a:t>
            </a:r>
            <a:r>
              <a:rPr/>
              <a:t> or </a:t>
            </a:r>
            <a:r>
              <a:rPr>
                <a:latin typeface="Courier"/>
              </a:rPr>
              <a:t>?</a:t>
            </a:r>
            <a:r>
              <a:rPr/>
              <a:t> to see the possible ninjutsu you can use in remark.js.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7/7e/Mudra-Naruto-KageBunshin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89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  <a:r>
              <a:rPr/>
              <a:t> </a:t>
            </a:r>
            <a:r>
              <a:rPr/>
              <a:t>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 the </a:t>
            </a:r>
            <a:r>
              <a:rPr b="1"/>
              <a:t>xaringan</a:t>
            </a:r>
            <a:r>
              <a:rPr/>
              <a:t> package from </a:t>
            </a:r>
            <a:r>
              <a:rPr>
                <a:hlinkClick r:id="rId2"/>
              </a:rPr>
              <a:t>Github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remotes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"yihui/xaringan"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–</a:t>
            </a:r>
          </a:p>
          <a:p>
            <a:pPr lvl="0" marL="0" indent="0">
              <a:buNone/>
            </a:pPr>
            <a:r>
              <a:rPr/>
              <a:t>You are recommended to use the </a:t>
            </a:r>
            <a:r>
              <a:rPr>
                <a:hlinkClick r:id="rId3"/>
              </a:rPr>
              <a:t>RStudio IDE</a:t>
            </a:r>
            <a:r>
              <a:rPr/>
              <a:t>, but you do not have to.</a:t>
            </a:r>
          </a:p>
          <a:p>
            <a:pPr lvl="1"/>
            <a:r>
              <a:rPr/>
              <a:t>Create a new R Markdown document from the menu </a:t>
            </a:r>
            <a:r>
              <a:rPr>
                <a:latin typeface="Courier"/>
              </a:rPr>
              <a:t>File -&gt; New File -&gt; R Markdown -&gt; From Template -&gt; Ninja Presentation</a:t>
            </a:r>
            <a:r>
              <a:rPr/>
              <a:t>;1</a:t>
            </a:r>
          </a:p>
          <a:p>
            <a:pPr lvl="0" marL="0" indent="0">
              <a:buNone/>
            </a:pPr>
            <a:r>
              <a:rPr/>
              <a:t>–</a:t>
            </a:r>
          </a:p>
          <a:p>
            <a:pPr lvl="1"/>
            <a:r>
              <a:rPr/>
              <a:t>Click the </a:t>
            </a:r>
            <a:r>
              <a:rPr>
                <a:latin typeface="Courier"/>
              </a:rPr>
              <a:t>Knit</a:t>
            </a:r>
            <a:r>
              <a:rPr/>
              <a:t> button to compile it;</a:t>
            </a:r>
          </a:p>
          <a:p>
            <a:pPr lvl="0" marL="0" indent="0">
              <a:buNone/>
            </a:pPr>
            <a:r>
              <a:rPr/>
              <a:t>–</a:t>
            </a:r>
          </a:p>
          <a:p>
            <a:pPr lvl="1"/>
            <a:r>
              <a:rPr/>
              <a:t>or use the </a:t>
            </a:r>
            <a:r>
              <a:rPr>
                <a:hlinkClick r:id="rId4"/>
              </a:rPr>
              <a:t>RStudio Addin</a:t>
            </a:r>
            <a:r>
              <a:rPr/>
              <a:t>2 “Infinite Moon Reader” to live preview the slides (every time you update and save the Rmd document, the slides will be automatically reloaded in RStudio Viewer.</a:t>
            </a:r>
          </a:p>
          <a:p>
            <a:pPr lvl="0" marL="0" indent="0">
              <a:buNone/>
            </a:pPr>
            <a:r>
              <a:rPr/>
              <a:t>.footnote[ [1] 中文用户请看</a:t>
            </a:r>
            <a:r>
              <a:rPr>
                <a:hlinkClick r:id="rId5"/>
              </a:rPr>
              <a:t>这份教程</a:t>
            </a:r>
          </a:p>
          <a:p>
            <a:pPr lvl="0" marL="0" indent="0">
              <a:buNone/>
            </a:pPr>
            <a:r>
              <a:rPr/>
              <a:t>[2] See </a:t>
            </a:r>
            <a:r>
              <a:rPr>
                <a:hlinkClick r:id="rId6"/>
              </a:rPr>
              <a:t>#2</a:t>
            </a:r>
            <a:r>
              <a:rPr/>
              <a:t> if you do not see the template or addin in RStudio. ]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 created via the R package </a:t>
            </a:r>
            <a:r>
              <a:rPr b="1">
                <a:hlinkClick r:id="rId2"/>
              </a:rPr>
              <a:t>xaringan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The chakra comes from </a:t>
            </a:r>
            <a:r>
              <a:rPr>
                <a:hlinkClick r:id="rId3"/>
              </a:rPr>
              <a:t>remark.js</a:t>
            </a:r>
            <a:r>
              <a:rPr/>
              <a:t>, </a:t>
            </a:r>
            <a:r>
              <a:rPr b="1">
                <a:hlinkClick r:id="rId4"/>
              </a:rPr>
              <a:t>knitr</a:t>
            </a:r>
            <a:r>
              <a:rPr/>
              <a:t>, and </a:t>
            </a:r>
            <a:r>
              <a:rPr>
                <a:hlinkClick r:id="rId5"/>
              </a:rPr>
              <a:t>R Markdown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  <a:r>
              <a:rPr/>
              <a:t> </a:t>
            </a:r>
            <a:r>
              <a:rPr/>
              <a:t>Ninja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 a presentation ninja, you certainly should not be satisfied by the “Hello World” example. You need to understand more about two things:</a:t>
            </a:r>
          </a:p>
          <a:p>
            <a:pPr lvl="1">
              <a:buAutoNum type="arabicPeriod"/>
            </a:pPr>
            <a:r>
              <a:rPr/>
              <a:t>The </a:t>
            </a:r>
            <a:r>
              <a:rPr>
                <a:hlinkClick r:id="rId2"/>
              </a:rPr>
              <a:t>remark.js</a:t>
            </a:r>
            <a:r>
              <a:rPr/>
              <a:t> library;</a:t>
            </a:r>
          </a:p>
          <a:p>
            <a:pPr lvl="1">
              <a:buAutoNum type="arabicPeriod"/>
            </a:pPr>
            <a:r>
              <a:rPr/>
              <a:t>The </a:t>
            </a:r>
            <a:r>
              <a:rPr b="1"/>
              <a:t>xaringan</a:t>
            </a:r>
            <a:r>
              <a:rPr/>
              <a:t> package;</a:t>
            </a:r>
          </a:p>
          <a:p>
            <a:pPr lvl="0" marL="0" indent="0">
              <a:buNone/>
            </a:pPr>
            <a:r>
              <a:rPr/>
              <a:t>Basically </a:t>
            </a:r>
            <a:r>
              <a:rPr b="1"/>
              <a:t>xaringan</a:t>
            </a:r>
            <a:r>
              <a:rPr/>
              <a:t> injected the chakra of R Markdown (minus Pandoc) into </a:t>
            </a:r>
            <a:r>
              <a:rPr b="1"/>
              <a:t>remark.js</a:t>
            </a:r>
            <a:r>
              <a:rPr/>
              <a:t>. The slides are rendered by remark.js in the web browser, and the Markdown source needed by remark.js is generated from R Markdown (</a:t>
            </a:r>
            <a:r>
              <a:rPr b="1"/>
              <a:t>knitr</a:t>
            </a:r>
            <a:r>
              <a:rPr/>
              <a:t>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remark.js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see an introduction of remark.js from </a:t>
            </a:r>
            <a:r>
              <a:rPr>
                <a:hlinkClick r:id="rId2"/>
              </a:rPr>
              <a:t>its homepage</a:t>
            </a:r>
            <a:r>
              <a:rPr/>
              <a:t>. You should read the </a:t>
            </a:r>
            <a:r>
              <a:rPr>
                <a:hlinkClick r:id="rId3"/>
              </a:rPr>
              <a:t>remark.js Wiki</a:t>
            </a:r>
            <a:r>
              <a:rPr/>
              <a:t> at least once to know how to</a:t>
            </a:r>
          </a:p>
          <a:p>
            <a:pPr lvl="1"/>
            <a:r>
              <a:rPr/>
              <a:t>create a new slide (Markdown syntax* and slide properties);</a:t>
            </a:r>
          </a:p>
          <a:p>
            <a:pPr lvl="1"/>
            <a:r>
              <a:rPr/>
              <a:t>format a slide (e.g. text alignment);</a:t>
            </a:r>
          </a:p>
          <a:p>
            <a:pPr lvl="1"/>
            <a:r>
              <a:rPr/>
              <a:t>configure the slideshow;</a:t>
            </a:r>
          </a:p>
          <a:p>
            <a:pPr lvl="1"/>
            <a:r>
              <a:rPr/>
              <a:t>and use the presentation (keyboard shortcuts).</a:t>
            </a:r>
          </a:p>
          <a:p>
            <a:pPr lvl="0" marL="0" indent="0">
              <a:buNone/>
            </a:pPr>
            <a:r>
              <a:rPr/>
              <a:t>It is important to be familiar with remark.js before you can understand the options in </a:t>
            </a:r>
            <a:r>
              <a:rPr b="1"/>
              <a:t>xaringan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.footnote[[*] It is different with Pandoc’s Markdown! It is limited but should be enough for presentation purposes. Come on… You do not need a slide for the Table of Contents! Well, the Markdown support in remark.js </a:t>
            </a:r>
            <a:r>
              <a:rPr>
                <a:hlinkClick r:id="rId4"/>
              </a:rPr>
              <a:t>may be improved</a:t>
            </a:r>
            <a:r>
              <a:rPr/>
              <a:t> in the future.]</a:t>
            </a:r>
          </a:p>
          <a:p>
            <a:pPr lvl="0" marL="0" indent="0">
              <a:buNone/>
            </a:pPr>
            <a:r>
              <a:rPr/>
              <a:t>class: inverse, middle, center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xaringan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xaringan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Provides an R Markdown output format </a:t>
            </a:r>
            <a:r>
              <a:rPr>
                <a:latin typeface="Courier"/>
              </a:rPr>
              <a:t>xaringan::moon_reader</a:t>
            </a:r>
            <a:r>
              <a:rPr/>
              <a:t> as a wrapper for remark.js, and you can use it in the YAML metadata, e.g.</a:t>
            </a:r>
          </a:p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---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 Cool Presentation"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xaringan:</a:t>
            </a:r>
            <a:r>
              <a:rPr>
                <a:solidFill>
                  <a:srgbClr val="06287E"/>
                </a:solidFill>
                <a:latin typeface="Courier"/>
              </a:rPr>
              <a:t>:moon_reader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yolo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nature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autoplay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30000</a:t>
            </a:r>
            <a:br/>
            <a:r>
              <a:rPr>
                <a:solidFill>
                  <a:srgbClr val="BC7A00"/>
                </a:solidFill>
                <a:latin typeface="Courier"/>
              </a:rPr>
              <a:t>---</a:t>
            </a:r>
          </a:p>
          <a:p>
            <a:pPr lvl="0" marL="0" indent="0">
              <a:buNone/>
            </a:pPr>
            <a:r>
              <a:rPr/>
              <a:t>See the help page </a:t>
            </a:r>
            <a:r>
              <a:rPr>
                <a:latin typeface="Courier"/>
              </a:rPr>
              <a:t>?xaringan::moon_reader</a:t>
            </a:r>
            <a:r>
              <a:rPr/>
              <a:t> for all possible options that you can use.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remark.js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xaringan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differences between using remark.js (left) and using </a:t>
            </a:r>
            <a:r>
              <a:rPr b="1"/>
              <a:t>xaringan</a:t>
            </a:r>
            <a:r>
              <a:rPr/>
              <a:t> (right):</a:t>
            </a:r>
          </a:p>
          <a:p>
            <a:pPr lvl="0" marL="0" indent="0">
              <a:buNone/>
            </a:pPr>
            <a:r>
              <a:rPr/>
              <a:t>.pull-left[ 1. Start with a boilerplate HTML file;</a:t>
            </a:r>
          </a:p>
          <a:p>
            <a:pPr lvl="1">
              <a:buAutoNum type="arabicPeriod"/>
            </a:pPr>
            <a:r>
              <a:rPr/>
              <a:t>Plain Markdown;</a:t>
            </a:r>
          </a:p>
          <a:p>
            <a:pPr lvl="1">
              <a:buAutoNum type="arabicPeriod"/>
            </a:pPr>
            <a:r>
              <a:rPr/>
              <a:t>Write JavaScript to autoplay slides;</a:t>
            </a:r>
          </a:p>
          <a:p>
            <a:pPr lvl="1">
              <a:buAutoNum type="arabicPeriod"/>
            </a:pPr>
            <a:r>
              <a:rPr/>
              <a:t>Manually configure MathJax;</a:t>
            </a:r>
          </a:p>
          <a:p>
            <a:pPr lvl="1">
              <a:buAutoNum type="arabicPeriod"/>
            </a:pPr>
            <a:r>
              <a:rPr/>
              <a:t>Highlight code with </a:t>
            </a:r>
            <a:r>
              <a:rPr>
                <a:latin typeface="Courier"/>
              </a:rPr>
              <a:t>*</a:t>
            </a:r>
            <a:r>
              <a:rPr/>
              <a:t>;</a:t>
            </a:r>
          </a:p>
          <a:p>
            <a:pPr lvl="1">
              <a:buAutoNum type="arabicPeriod"/>
            </a:pPr>
            <a:r>
              <a:rPr/>
              <a:t>Edit Markdown source and refresh browser to see updated slides; ]</a:t>
            </a:r>
          </a:p>
          <a:p>
            <a:pPr lvl="0" marL="0" indent="0">
              <a:buNone/>
            </a:pPr>
            <a:r>
              <a:rPr/>
              <a:t>.pull-right[ 1. Start with an R Markdown document;</a:t>
            </a:r>
          </a:p>
          <a:p>
            <a:pPr lvl="1">
              <a:buAutoNum type="arabicPeriod"/>
            </a:pPr>
            <a:r>
              <a:rPr/>
              <a:t>R Markdown (can embed R/other code chunks);</a:t>
            </a:r>
          </a:p>
          <a:p>
            <a:pPr lvl="1">
              <a:buAutoNum type="arabicPeriod"/>
            </a:pPr>
            <a:r>
              <a:rPr/>
              <a:t>Provide an option </a:t>
            </a:r>
            <a:r>
              <a:rPr>
                <a:latin typeface="Courier"/>
              </a:rPr>
              <a:t>autoplay</a:t>
            </a:r>
            <a:r>
              <a:rPr/>
              <a:t>;</a:t>
            </a:r>
          </a:p>
          <a:p>
            <a:pPr lvl="1">
              <a:buAutoNum type="arabicPeriod"/>
            </a:pPr>
            <a:r>
              <a:rPr/>
              <a:t>MathJax just works;*</a:t>
            </a:r>
          </a:p>
          <a:p>
            <a:pPr lvl="1">
              <a:buAutoNum type="arabicPeriod"/>
            </a:pPr>
            <a:r>
              <a:rPr/>
              <a:t>Highlight code with </a:t>
            </a:r>
            <a:r>
              <a:rPr>
                <a:latin typeface="Courier"/>
              </a:rPr>
              <a:t>{{}}</a:t>
            </a:r>
            <a:r>
              <a:rPr/>
              <a:t>;</a:t>
            </a:r>
          </a:p>
          <a:p>
            <a:pPr lvl="1">
              <a:buAutoNum type="arabicPeriod"/>
            </a:pPr>
            <a:r>
              <a:rPr/>
              <a:t>The RStudio addin “Infinite Moon Reader” automatically refreshes slides on changes; ]</a:t>
            </a:r>
          </a:p>
          <a:p>
            <a:pPr lvl="0" marL="0" indent="0">
              <a:buNone/>
            </a:pPr>
            <a:r>
              <a:rPr/>
              <a:t>.footnote[[*] Not really. See next page.]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Ninja</dc:title>
  <dc:creator>Yihui Xie</dc:creator>
  <cp:keywords/>
  <dcterms:created xsi:type="dcterms:W3CDTF">2022-01-17T14:22:44Z</dcterms:created>
  <dcterms:modified xsi:type="dcterms:W3CDTF">2022-01-17T14:22:44Z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ground-image">
    <vt:lpwstr>url(https://upload.wikimedia.org/wikipedia/commons/3/39/Naruto_Shiki_Fujin.svg)</vt:lpwstr>
  </property>
  <property fmtid="{D5CDD505-2E9C-101B-9397-08002B2CF9AE}" pid="3" name="background-position">
    <vt:lpwstr>50% 50%</vt:lpwstr>
  </property>
  <property fmtid="{D5CDD505-2E9C-101B-9397-08002B2CF9AE}" pid="4" name="background-size">
    <vt:lpwstr>contain</vt:lpwstr>
  </property>
  <property fmtid="{D5CDD505-2E9C-101B-9397-08002B2CF9AE}" pid="5" name="class">
    <vt:lpwstr>inverse, middle, center</vt:lpwstr>
  </property>
  <property fmtid="{D5CDD505-2E9C-101B-9397-08002B2CF9AE}" pid="6" name="date">
    <vt:lpwstr>2016/12/12 (updated: 2022-01-17)</vt:lpwstr>
  </property>
  <property fmtid="{D5CDD505-2E9C-101B-9397-08002B2CF9AE}" pid="7" name="institute">
    <vt:lpwstr>RStudio, PBC</vt:lpwstr>
  </property>
  <property fmtid="{D5CDD505-2E9C-101B-9397-08002B2CF9AE}" pid="8" name="output">
    <vt:lpwstr>powerpoint_presentation</vt:lpwstr>
  </property>
  <property fmtid="{D5CDD505-2E9C-101B-9397-08002B2CF9AE}" pid="9" name="subtitle">
    <vt:lpwstr>⚔ with xaringan</vt:lpwstr>
  </property>
</Properties>
</file>