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1828800"/>
            <a:ext cx="768096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A2850"/>
                </a:solidFill>
              </a:defRPr>
            </a:pPr>
            <a:r>
              <a:t>EMEA EXECUTIVES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2743200"/>
            <a:ext cx="78638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1E6496"/>
                </a:solidFill>
              </a:defRPr>
            </a:pPr>
            <a:r>
              <a:t>Redefining Executive Outreach in the AI Era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5943600"/>
            <a:ext cx="7863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283C5A"/>
                </a:solidFill>
              </a:defRPr>
            </a:pPr>
            <a:r>
              <a:t>Investor / Client Deck – 2025</a:t>
            </a:r>
          </a:p>
        </p:txBody>
      </p:sp>
      <p:pic>
        <p:nvPicPr>
          <p:cNvPr id="5" name="Picture 4" descr="397c580a-b21d-44d1-906c-3d697b3cc3b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0" y="365760"/>
            <a:ext cx="1005840" cy="10058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68096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A2850"/>
                </a:solidFill>
              </a:defRPr>
            </a:pPr>
            <a:r>
              <a:t>Let's Build Your Leadership Bench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828800"/>
            <a:ext cx="786384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3C5A"/>
                </a:solidFill>
              </a:defRPr>
            </a:pPr>
            <a:r>
              <a:t>Priority roles: CPO, GTM/Sales, CMO, CFO, CISO, Chief People Officer.</a:t>
            </a:r>
          </a:p>
          <a:p>
            <a:pPr>
              <a:defRPr sz="2000">
                <a:solidFill>
                  <a:srgbClr val="283C5A"/>
                </a:solidFill>
              </a:defRPr>
            </a:pPr>
            <a:r>
              <a:t>Mobile / WhatsApp: +34 629 720 982  •  +44 7541 640 352</a:t>
            </a:r>
          </a:p>
          <a:p>
            <a:pPr>
              <a:defRPr sz="2000">
                <a:solidFill>
                  <a:srgbClr val="283C5A"/>
                </a:solidFill>
              </a:defRPr>
            </a:pPr>
            <a:r>
              <a:t>Locations: London • Barcelona • Dubai • Berlin</a:t>
            </a:r>
          </a:p>
        </p:txBody>
      </p:sp>
      <p:pic>
        <p:nvPicPr>
          <p:cNvPr id="4" name="Picture 3" descr="397c580a-b21d-44d1-906c-3d697b3cc3b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0" y="365760"/>
            <a:ext cx="1005840" cy="1005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68096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A2850"/>
                </a:solidFill>
              </a:defRPr>
            </a:pPr>
            <a:r>
              <a:t>The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828800"/>
            <a:ext cx="786384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3C5A"/>
                </a:solidFill>
              </a:defRPr>
            </a:pPr>
            <a:r>
              <a:t>Traditional executive search is opaque, slow, and network‑bound.</a:t>
            </a:r>
          </a:p>
          <a:p>
            <a:pPr>
              <a:defRPr sz="2000">
                <a:solidFill>
                  <a:srgbClr val="283C5A"/>
                </a:solidFill>
              </a:defRPr>
            </a:pPr>
            <a:r>
              <a:t>Leaders lack live market intel across shifting EMEA hubs.</a:t>
            </a:r>
          </a:p>
          <a:p>
            <a:pPr>
              <a:defRPr sz="2000">
                <a:solidFill>
                  <a:srgbClr val="283C5A"/>
                </a:solidFill>
              </a:defRPr>
            </a:pPr>
            <a:r>
              <a:t>AI‑era roles require evidence‑based evaluation.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68096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A2850"/>
                </a:solidFill>
              </a:defRPr>
            </a:pPr>
            <a:r>
              <a:t>Our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828800"/>
            <a:ext cx="786384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3C5A"/>
                </a:solidFill>
              </a:defRPr>
            </a:pPr>
            <a:r>
              <a:t>AI‑native sourcing with structured market maps and signal extraction.</a:t>
            </a:r>
          </a:p>
          <a:p>
            <a:pPr>
              <a:defRPr sz="2000">
                <a:solidFill>
                  <a:srgbClr val="283C5A"/>
                </a:solidFill>
              </a:defRPr>
            </a:pPr>
            <a:r>
              <a:t>Transparent match‑fit scoring, clear and auditable.</a:t>
            </a:r>
          </a:p>
          <a:p>
            <a:pPr>
              <a:defRPr sz="2000">
                <a:solidFill>
                  <a:srgbClr val="283C5A"/>
                </a:solidFill>
              </a:defRPr>
            </a:pPr>
            <a:r>
              <a:t>GDPR‑first data flows and consent handling.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68096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A2850"/>
                </a:solidFill>
              </a:defRPr>
            </a:pPr>
            <a:r>
              <a:t>Market Opportunity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828800"/>
            <a:ext cx="786384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3C5A"/>
                </a:solidFill>
              </a:defRPr>
            </a:pPr>
            <a:r>
              <a:t>Enterprise, scale‑ups, and PE/VC portfolio companies.</a:t>
            </a:r>
          </a:p>
          <a:p>
            <a:pPr>
              <a:defRPr sz="2000">
                <a:solidFill>
                  <a:srgbClr val="283C5A"/>
                </a:solidFill>
              </a:defRPr>
            </a:pPr>
            <a:r>
              <a:t>Key hubs: London, Barcelona, Berlin, Paris, Amsterdam, Dubai, Tel Aviv, Stockholm.</a:t>
            </a:r>
          </a:p>
          <a:p>
            <a:pPr>
              <a:defRPr sz="2000">
                <a:solidFill>
                  <a:srgbClr val="283C5A"/>
                </a:solidFill>
              </a:defRPr>
            </a:pPr>
            <a:r>
              <a:t>AI raises the bar for executive leadership fit.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68096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A2850"/>
                </a:solidFill>
              </a:defRPr>
            </a:pPr>
            <a:r>
              <a:t>How We Are Different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828800"/>
            <a:ext cx="786384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3C5A"/>
                </a:solidFill>
              </a:defRPr>
            </a:pPr>
            <a:r>
              <a:t>Transparent scoring vs. black‑box shortlists.</a:t>
            </a:r>
          </a:p>
          <a:p>
            <a:pPr>
              <a:defRPr sz="2000">
                <a:solidFill>
                  <a:srgbClr val="283C5A"/>
                </a:solidFill>
              </a:defRPr>
            </a:pPr>
            <a:r>
              <a:t>Persona and culture match for executive contexts.</a:t>
            </a:r>
          </a:p>
          <a:p>
            <a:pPr>
              <a:defRPr sz="2000">
                <a:solidFill>
                  <a:srgbClr val="283C5A"/>
                </a:solidFill>
              </a:defRPr>
            </a:pPr>
            <a:r>
              <a:t>Privacy‑first workflows with EU data residency options.</a:t>
            </a:r>
          </a:p>
          <a:p>
            <a:pPr>
              <a:defRPr sz="2000">
                <a:solidFill>
                  <a:srgbClr val="283C5A"/>
                </a:solidFill>
              </a:defRPr>
            </a:pPr>
            <a:r>
              <a:t>Always‑on intelligence from trusted public sources.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68096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A2850"/>
                </a:solidFill>
              </a:defRPr>
            </a:pPr>
            <a:r>
              <a:t>Traction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828800"/>
            <a:ext cx="786384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3C5A"/>
                </a:solidFill>
              </a:defRPr>
            </a:pPr>
            <a:r>
              <a:t>150+ direct employers mapped across EMEA.</a:t>
            </a:r>
          </a:p>
          <a:p>
            <a:pPr>
              <a:defRPr sz="2000">
                <a:solidFill>
                  <a:srgbClr val="283C5A"/>
                </a:solidFill>
              </a:defRPr>
            </a:pPr>
            <a:r>
              <a:t>5 priority sectors covered.</a:t>
            </a:r>
          </a:p>
          <a:p>
            <a:pPr>
              <a:defRPr sz="2000">
                <a:solidFill>
                  <a:srgbClr val="283C5A"/>
                </a:solidFill>
              </a:defRPr>
            </a:pPr>
            <a:r>
              <a:t>Ready for distributed C‑suites (remote).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68096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A2850"/>
                </a:solidFill>
              </a:defRPr>
            </a:pPr>
            <a:r>
              <a:t>Product Snapshot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828800"/>
            <a:ext cx="786384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3C5A"/>
                </a:solidFill>
              </a:defRPr>
            </a:pPr>
            <a:r>
              <a:t>Research hub: market maps, role scorecards, outreach sequences.</a:t>
            </a:r>
          </a:p>
          <a:p>
            <a:pPr>
              <a:defRPr sz="2000">
                <a:solidFill>
                  <a:srgbClr val="283C5A"/>
                </a:solidFill>
              </a:defRPr>
            </a:pPr>
            <a:r>
              <a:t>Match‑fit UI: capability, outcomes, culture, risk flags.</a:t>
            </a:r>
          </a:p>
          <a:p>
            <a:pPr>
              <a:defRPr sz="2000">
                <a:solidFill>
                  <a:srgbClr val="283C5A"/>
                </a:solidFill>
              </a:defRPr>
            </a:pPr>
            <a:r>
              <a:t>Compliance layer: audit trail, candidate consent, GDPR capture.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68096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A2850"/>
                </a:solidFill>
              </a:defRPr>
            </a:pPr>
            <a:r>
              <a:t>Business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828800"/>
            <a:ext cx="786384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3C5A"/>
                </a:solidFill>
              </a:defRPr>
            </a:pPr>
            <a:r>
              <a:t>Retained executive search fees (core).</a:t>
            </a:r>
          </a:p>
          <a:p>
            <a:pPr>
              <a:defRPr sz="2000">
                <a:solidFill>
                  <a:srgbClr val="283C5A"/>
                </a:solidFill>
              </a:defRPr>
            </a:pPr>
            <a:r>
              <a:t>Advisory for board and investor diligence (optional).</a:t>
            </a:r>
          </a:p>
          <a:p>
            <a:pPr>
              <a:defRPr sz="2000">
                <a:solidFill>
                  <a:srgbClr val="283C5A"/>
                </a:solidFill>
              </a:defRPr>
            </a:pPr>
            <a:r>
              <a:t>Intelligence dashboard (future SaaS).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68096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A2850"/>
                </a:solidFill>
              </a:defRPr>
            </a:pPr>
            <a:r>
              <a:t>Market Map Snapshot — 150 Roles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86384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3C5A"/>
                </a:solidFill>
              </a:defRPr>
            </a:pPr>
            <a:r>
              <a:t>Distribution of 150 mapped executive roles across EMEA hubs and functions.</a:t>
            </a:r>
          </a:p>
        </p:txBody>
      </p:sp>
      <p:pic>
        <p:nvPicPr>
          <p:cNvPr id="4" name="Picture 3" descr="ro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194560"/>
            <a:ext cx="3566160" cy="2377440"/>
          </a:xfrm>
          <a:prstGeom prst="rect">
            <a:avLst/>
          </a:prstGeom>
        </p:spPr>
      </p:pic>
      <p:pic>
        <p:nvPicPr>
          <p:cNvPr id="5" name="Picture 4" descr="locations_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0" y="2194560"/>
            <a:ext cx="3566160" cy="23774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