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4" r:id="rId8"/>
    <p:sldId id="259" r:id="rId9"/>
    <p:sldId id="262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21F"/>
    <a:srgbClr val="444348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69900" autoAdjust="0"/>
  </p:normalViewPr>
  <p:slideViewPr>
    <p:cSldViewPr snapToGrid="0">
      <p:cViewPr varScale="1">
        <p:scale>
          <a:sx n="83" d="100"/>
          <a:sy n="83" d="100"/>
        </p:scale>
        <p:origin x="1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7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8F5E5-7C3E-4D52-9B79-BD3C63ACE068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192D5-0E14-4300-B50B-8038B970E2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699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AD40C-4359-4A0C-B318-2401026BD2F4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22CA-BB33-4A24-8853-E257FD4EF6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762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Membership: </a:t>
            </a:r>
            <a:r>
              <a:rPr lang="en-GB" dirty="0" err="1"/>
              <a:t>Designet</a:t>
            </a:r>
            <a:r>
              <a:rPr lang="en-GB" baseline="0" dirty="0"/>
              <a:t> for SQL Server </a:t>
            </a:r>
            <a:r>
              <a:rPr lang="en-GB" baseline="0" dirty="0" err="1"/>
              <a:t>eller</a:t>
            </a:r>
            <a:r>
              <a:rPr lang="en-GB" baseline="0" dirty="0"/>
              <a:t> </a:t>
            </a:r>
            <a:r>
              <a:rPr lang="en-GB" baseline="0" dirty="0" err="1"/>
              <a:t>annen</a:t>
            </a:r>
            <a:r>
              <a:rPr lang="en-GB" baseline="0" dirty="0"/>
              <a:t> </a:t>
            </a:r>
            <a:r>
              <a:rPr lang="en-GB" baseline="0" dirty="0" err="1"/>
              <a:t>relasjonsdatabase</a:t>
            </a:r>
            <a:r>
              <a:rPr lang="en-GB" baseline="0" dirty="0"/>
              <a:t>. </a:t>
            </a:r>
            <a:r>
              <a:rPr lang="en-GB" baseline="0" dirty="0" err="1"/>
              <a:t>Vanskelig</a:t>
            </a:r>
            <a:r>
              <a:rPr lang="en-GB" baseline="0" dirty="0"/>
              <a:t> å </a:t>
            </a:r>
            <a:r>
              <a:rPr lang="en-GB" baseline="0" dirty="0" err="1"/>
              <a:t>bruke</a:t>
            </a:r>
            <a:r>
              <a:rPr lang="en-GB" baseline="0" dirty="0"/>
              <a:t> </a:t>
            </a:r>
            <a:r>
              <a:rPr lang="en-GB" baseline="0" dirty="0" err="1"/>
              <a:t>annen</a:t>
            </a:r>
            <a:r>
              <a:rPr lang="en-GB" baseline="0" dirty="0"/>
              <a:t> data store. </a:t>
            </a:r>
            <a:r>
              <a:rPr lang="en-GB" baseline="0" dirty="0" err="1"/>
              <a:t>Umulig</a:t>
            </a:r>
            <a:r>
              <a:rPr lang="en-GB" baseline="0" dirty="0"/>
              <a:t> å </a:t>
            </a:r>
            <a:r>
              <a:rPr lang="en-GB" baseline="0" dirty="0" err="1"/>
              <a:t>bruke</a:t>
            </a:r>
            <a:r>
              <a:rPr lang="en-GB" baseline="0" dirty="0"/>
              <a:t> JWT </a:t>
            </a:r>
            <a:r>
              <a:rPr lang="en-GB" baseline="0" dirty="0" err="1"/>
              <a:t>e.l</a:t>
            </a:r>
            <a:r>
              <a:rPr lang="en-GB" baseline="0" dirty="0"/>
              <a:t> </a:t>
            </a:r>
            <a:r>
              <a:rPr lang="en-GB" baseline="0" dirty="0" err="1"/>
              <a:t>til</a:t>
            </a:r>
            <a:r>
              <a:rPr lang="en-GB" baseline="0" dirty="0"/>
              <a:t> å </a:t>
            </a:r>
            <a:r>
              <a:rPr lang="en-GB" baseline="0" dirty="0" err="1"/>
              <a:t>autentisere</a:t>
            </a:r>
            <a:r>
              <a:rPr lang="en-GB" baseline="0" dirty="0"/>
              <a:t> </a:t>
            </a:r>
            <a:r>
              <a:rPr lang="en-GB" baseline="0" dirty="0" err="1"/>
              <a:t>og</a:t>
            </a:r>
            <a:r>
              <a:rPr lang="en-GB" baseline="0" dirty="0"/>
              <a:t> </a:t>
            </a:r>
            <a:r>
              <a:rPr lang="en-GB" baseline="0" dirty="0" err="1"/>
              <a:t>autorisere</a:t>
            </a:r>
            <a:r>
              <a:rPr lang="en-GB" baseline="0" dirty="0"/>
              <a:t> </a:t>
            </a:r>
            <a:r>
              <a:rPr lang="en-GB" baseline="0" dirty="0" err="1"/>
              <a:t>brukere</a:t>
            </a:r>
            <a:r>
              <a:rPr lang="en-GB" baseline="0" dirty="0"/>
              <a:t>. </a:t>
            </a:r>
          </a:p>
          <a:p>
            <a:r>
              <a:rPr lang="nb-NO" baseline="0" dirty="0"/>
              <a:t>Identity: Role providers, social login providers, OWIN support, NuGet pakke. Claims based. Introdusert med .NET 4.5. Mulig å koble mot f.eks Azure AD</a:t>
            </a:r>
          </a:p>
          <a:p>
            <a:r>
              <a:rPr lang="nb-NO" baseline="0" dirty="0"/>
              <a:t>Core: ClaimsPrincipal. En ClaimsPrincipal består av en eller flere ClaimsIdentity. Role har blitt en claim. Bruker claims til å lage en claimsprincipal. Har properties som role, name og IsAuthenticated, resten er claims. Noen metoder for å hente ut role med metoden User.IsInRole(). Kan hente ut claims med User.HasClaim()</a:t>
            </a:r>
          </a:p>
          <a:p>
            <a:r>
              <a:rPr lang="nb-NO" baseline="0" dirty="0"/>
              <a:t>- IdentityModel -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891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668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792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En tredjeparts applikasjon kan få en begrenset tilgang til en HTTP-tjeneste uten å sende med passord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836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OpenID: En identitet som lar en bruker</a:t>
            </a:r>
            <a:r>
              <a:rPr lang="nb-NO" baseline="0" dirty="0"/>
              <a:t> bruke flere nettsider med samme identitet. F.eks man kan logge på med Google konto hos Trello</a:t>
            </a:r>
          </a:p>
          <a:p>
            <a:r>
              <a:rPr lang="nb-NO" baseline="0" dirty="0"/>
              <a:t>OpenID er en tredjepart som kan verifisere at du er den du er. </a:t>
            </a:r>
          </a:p>
          <a:p>
            <a:r>
              <a:rPr lang="nb-NO" baseline="0" dirty="0"/>
              <a:t>Side A (Trello) får en openid token, og spør da side B (Google) om «Er dette Espen?». Google sier da «Ja». Trello er happy. </a:t>
            </a:r>
          </a:p>
          <a:p>
            <a:r>
              <a:rPr lang="nb-NO" baseline="0" dirty="0"/>
              <a:t>OpenID V2 vs OpenID Connect</a:t>
            </a:r>
          </a:p>
          <a:p>
            <a:endParaRPr lang="nb-NO" baseline="0" dirty="0"/>
          </a:p>
          <a:p>
            <a:r>
              <a:rPr lang="nb-NO" baseline="0" dirty="0"/>
              <a:t>Facebook Connect: OpenID var ikke nok for Facebook så de laget sin egen standard. Denne kan f.eks inneholde informasjon om venner etc. Inneholder elementer fra både OpenID og OAuth2.0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068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382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F6821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9325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927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256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51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44348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rgbClr val="F6821F"/>
              </a:buClr>
              <a:defRPr>
                <a:solidFill>
                  <a:srgbClr val="444348"/>
                </a:solidFill>
              </a:defRPr>
            </a:lvl1pPr>
            <a:lvl2pPr>
              <a:defRPr>
                <a:solidFill>
                  <a:srgbClr val="444348"/>
                </a:solidFill>
              </a:defRPr>
            </a:lvl2pPr>
            <a:lvl3pPr>
              <a:defRPr>
                <a:solidFill>
                  <a:srgbClr val="444348"/>
                </a:solidFill>
              </a:defRPr>
            </a:lvl3pPr>
            <a:lvl4pPr>
              <a:defRPr>
                <a:solidFill>
                  <a:srgbClr val="444348"/>
                </a:solidFill>
              </a:defRPr>
            </a:lvl4pPr>
            <a:lvl5pPr>
              <a:defRPr>
                <a:solidFill>
                  <a:srgbClr val="444348"/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887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44348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rgbClr val="F6821F"/>
              </a:buClr>
              <a:defRPr>
                <a:solidFill>
                  <a:srgbClr val="444348"/>
                </a:solidFill>
              </a:defRPr>
            </a:lvl1pPr>
            <a:lvl2pPr>
              <a:defRPr>
                <a:solidFill>
                  <a:srgbClr val="444348"/>
                </a:solidFill>
              </a:defRPr>
            </a:lvl2pPr>
            <a:lvl3pPr>
              <a:defRPr>
                <a:solidFill>
                  <a:srgbClr val="444348"/>
                </a:solidFill>
              </a:defRPr>
            </a:lvl3pPr>
            <a:lvl4pPr>
              <a:defRPr>
                <a:solidFill>
                  <a:srgbClr val="444348"/>
                </a:solidFill>
              </a:defRPr>
            </a:lvl4pPr>
            <a:lvl5pPr>
              <a:defRPr>
                <a:solidFill>
                  <a:srgbClr val="444348"/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65133" y="-4762"/>
            <a:ext cx="3226867" cy="13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2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552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778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019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70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056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055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3973-5170-46C8-8D32-22826D69971D}" type="datetimeFigureOut">
              <a:rPr lang="nb-NO" smtClean="0"/>
              <a:t>12.01.2017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895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microsoftonline.com/themoonprod.onmicrosoft.com/v2.0/.well-known/openid-configur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identityserver.io/" TargetMode="External"/><Relationship Id="rId2" Type="http://schemas.openxmlformats.org/officeDocument/2006/relationships/hyperlink" Target="https://leastprivileg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IdentityServer 4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Fagkveld 12.januar 2017</a:t>
            </a:r>
          </a:p>
          <a:p>
            <a:r>
              <a:rPr lang="nb-NO" dirty="0"/>
              <a:t>Espen Medbø</a:t>
            </a:r>
          </a:p>
        </p:txBody>
      </p:sp>
    </p:spTree>
    <p:extLst>
      <p:ext uri="{BB962C8B-B14F-4D97-AF65-F5344CB8AC3E}">
        <p14:creationId xmlns:p14="http://schemas.microsoft.com/office/powerpoint/2010/main" val="2387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ASP.NET sikkerhet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ASP.NET Membership :-/</a:t>
            </a:r>
          </a:p>
          <a:p>
            <a:r>
              <a:rPr lang="nb-NO" dirty="0"/>
              <a:t>ASP.NET Identity          :-)</a:t>
            </a:r>
          </a:p>
          <a:p>
            <a:r>
              <a:rPr lang="nb-NO" dirty="0"/>
              <a:t>ASP.NET Core               :-D  </a:t>
            </a:r>
          </a:p>
        </p:txBody>
      </p:sp>
    </p:spTree>
    <p:extLst>
      <p:ext uri="{BB962C8B-B14F-4D97-AF65-F5344CB8AC3E}">
        <p14:creationId xmlns:p14="http://schemas.microsoft.com/office/powerpoint/2010/main" val="314489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Claims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Key/Value liste som definerer en bruker </a:t>
            </a:r>
            <a:r>
              <a:rPr lang="nb-NO"/>
              <a:t>eller rettighet.</a:t>
            </a:r>
            <a:endParaRPr lang="nb-NO" dirty="0"/>
          </a:p>
          <a:p>
            <a:r>
              <a:rPr lang="nb-NO" dirty="0"/>
              <a:t>En identitet er definert ikke nødvendigvis som en person, men som summen av properties. </a:t>
            </a:r>
          </a:p>
          <a:p>
            <a:r>
              <a:rPr lang="nb-NO" dirty="0"/>
              <a:t>sub, idp, role, given_name, iat, exp, nbf etc</a:t>
            </a:r>
          </a:p>
          <a:p>
            <a:r>
              <a:rPr lang="nb-NO" dirty="0"/>
              <a:t>Kan lage claims som er spesifikke for applikasjonen</a:t>
            </a:r>
          </a:p>
        </p:txBody>
      </p:sp>
    </p:spTree>
    <p:extLst>
      <p:ext uri="{BB962C8B-B14F-4D97-AF65-F5344CB8AC3E}">
        <p14:creationId xmlns:p14="http://schemas.microsoft.com/office/powerpoint/2010/main" val="226457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ASP.NET Core Identity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sett med «ferdige» klasser klare til å brukes for å administrere brukere</a:t>
            </a:r>
          </a:p>
          <a:p>
            <a:r>
              <a:rPr lang="nb-NO" dirty="0"/>
              <a:t>Kan veldig enkelt kobles til SQL Server via Entity Framework</a:t>
            </a:r>
          </a:p>
          <a:p>
            <a:r>
              <a:rPr lang="nb-NO" dirty="0"/>
              <a:t>Brukes enkelt med cookies eller tokens</a:t>
            </a:r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88559" y="4009020"/>
            <a:ext cx="6918512" cy="11817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services.AddIdentity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ApplicationUser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IdentityRole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&gt;()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AddEntityFrameworkStores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ApplicationDbContext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&gt;()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AddDefaultTokenProviders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();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9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OAuth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En åpen standard </a:t>
            </a:r>
            <a:r>
              <a:rPr lang="nb-NO" dirty="0"/>
              <a:t>som når implementert gir mulighet til å autorisere 3dje parts applikasjoner tilgang til informasjon om seg selv uten å sende med passord.</a:t>
            </a:r>
          </a:p>
          <a:p>
            <a:r>
              <a:rPr lang="nb-NO" dirty="0"/>
              <a:t>2.0 bedre enn 1.0 </a:t>
            </a:r>
            <a:endParaRPr lang="en-GB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852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Open ID Connect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OpenID: Standard autentiseringsprotokoll</a:t>
            </a:r>
          </a:p>
          <a:p>
            <a:r>
              <a:rPr lang="nb-NO" dirty="0"/>
              <a:t>Et lag på toppen av OAuth2.0</a:t>
            </a:r>
          </a:p>
          <a:p>
            <a:r>
              <a:rPr lang="nb-NO" dirty="0"/>
              <a:t>API-vennlig: REST</a:t>
            </a:r>
          </a:p>
          <a:p>
            <a:pPr lvl="1"/>
            <a:r>
              <a:rPr lang="nb-NO" dirty="0"/>
              <a:t>Discovery endepunkt: </a:t>
            </a:r>
          </a:p>
          <a:p>
            <a:pPr lvl="2"/>
            <a:r>
              <a:rPr lang="nb-NO" dirty="0">
                <a:hlinkClick r:id="rId3"/>
              </a:rPr>
              <a:t>https://login.microsoftonline.com/themoonprod.onmicrosoft.com/v2.0/.well-known/openid-configuration</a:t>
            </a:r>
            <a:endParaRPr lang="nb-NO" dirty="0"/>
          </a:p>
          <a:p>
            <a:pPr lvl="2"/>
            <a:r>
              <a:rPr lang="nb-NO" dirty="0"/>
              <a:t>https://themoon-prod-auth-management-webapp.azurewebsites.net/.well-known/openid-configuration</a:t>
            </a:r>
          </a:p>
          <a:p>
            <a:r>
              <a:rPr lang="nb-NO" dirty="0"/>
              <a:t>OpenID Foundation</a:t>
            </a:r>
          </a:p>
          <a:p>
            <a:r>
              <a:rPr lang="nb-NO" dirty="0"/>
              <a:t>Hybrid flow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50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Begreper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Roller</a:t>
            </a:r>
          </a:p>
          <a:p>
            <a:pPr lvl="1"/>
            <a:r>
              <a:rPr lang="nb-NO" dirty="0"/>
              <a:t>Client – en applikasjon</a:t>
            </a:r>
          </a:p>
          <a:p>
            <a:pPr lvl="1"/>
            <a:r>
              <a:rPr lang="nb-NO" dirty="0"/>
              <a:t>Resource Owner – en bruker som kan autentisere seg</a:t>
            </a:r>
          </a:p>
          <a:p>
            <a:pPr lvl="1"/>
            <a:r>
              <a:rPr lang="nb-NO" dirty="0"/>
              <a:t>Authorization Server – en tjeneste som kan levere tokens</a:t>
            </a:r>
          </a:p>
          <a:p>
            <a:pPr lvl="1"/>
            <a:r>
              <a:rPr lang="nb-NO" dirty="0"/>
              <a:t>Resource Server – en sikker tjeneste som kan håndtere kall som inneholder en token</a:t>
            </a:r>
          </a:p>
          <a:p>
            <a:r>
              <a:rPr lang="nb-NO" dirty="0"/>
              <a:t>Grant types</a:t>
            </a:r>
            <a:endParaRPr lang="en-GB" dirty="0"/>
          </a:p>
          <a:p>
            <a:pPr lvl="1"/>
            <a:r>
              <a:rPr lang="nb-NO" dirty="0"/>
              <a:t>Authorization Code flow</a:t>
            </a:r>
          </a:p>
          <a:p>
            <a:pPr lvl="1"/>
            <a:r>
              <a:rPr lang="nb-NO" dirty="0"/>
              <a:t>Implicit flow</a:t>
            </a:r>
          </a:p>
          <a:p>
            <a:pPr lvl="1"/>
            <a:r>
              <a:rPr lang="nb-NO"/>
              <a:t>Hybrid flow </a:t>
            </a:r>
            <a:r>
              <a:rPr lang="nb-NO" dirty="0"/>
              <a:t>(openid connect)</a:t>
            </a:r>
          </a:p>
          <a:p>
            <a:pPr lvl="1"/>
            <a:r>
              <a:rPr lang="nb-NO" dirty="0"/>
              <a:t>Resource Owner Password</a:t>
            </a:r>
          </a:p>
          <a:p>
            <a:pPr lvl="1"/>
            <a:r>
              <a:rPr lang="nb-NO" dirty="0"/>
              <a:t>Client Credentials</a:t>
            </a:r>
          </a:p>
        </p:txBody>
      </p:sp>
    </p:spTree>
    <p:extLst>
      <p:ext uri="{BB962C8B-B14F-4D97-AF65-F5344CB8AC3E}">
        <p14:creationId xmlns:p14="http://schemas.microsoft.com/office/powerpoint/2010/main" val="3099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Tokens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Access tokens</a:t>
            </a:r>
          </a:p>
          <a:p>
            <a:r>
              <a:rPr lang="nb-NO" dirty="0"/>
              <a:t>Identity token</a:t>
            </a:r>
          </a:p>
          <a:p>
            <a:r>
              <a:rPr lang="nb-NO" dirty="0"/>
              <a:t>Refresh token</a:t>
            </a:r>
          </a:p>
          <a:p>
            <a:r>
              <a:rPr lang="nb-NO" dirty="0"/>
              <a:t>Reference token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0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IdentityServer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Brock Allen &amp; Dominic Baier</a:t>
            </a:r>
          </a:p>
          <a:p>
            <a:r>
              <a:rPr lang="nb-NO" dirty="0">
                <a:hlinkClick r:id="rId2"/>
              </a:rPr>
              <a:t>https://leastprivilege.com/</a:t>
            </a:r>
            <a:r>
              <a:rPr lang="nb-NO" dirty="0"/>
              <a:t>    </a:t>
            </a:r>
            <a:r>
              <a:rPr lang="nb-NO" dirty="0">
                <a:hlinkClick r:id="rId3"/>
              </a:rPr>
              <a:t>http://docs.identityserver.io/</a:t>
            </a:r>
            <a:r>
              <a:rPr lang="nb-NO" dirty="0"/>
              <a:t> </a:t>
            </a:r>
          </a:p>
          <a:p>
            <a:r>
              <a:rPr lang="nb-NO" dirty="0"/>
              <a:t>Open Source på GitHub</a:t>
            </a:r>
          </a:p>
          <a:p>
            <a:r>
              <a:rPr lang="nb-NO" dirty="0"/>
              <a:t>Versjon 1.0.0 release lille julaften 2016</a:t>
            </a:r>
          </a:p>
          <a:p>
            <a:r>
              <a:rPr lang="nb-NO"/>
              <a:t>OpenID sertifisert</a:t>
            </a:r>
            <a:endParaRPr lang="nb-NO" dirty="0"/>
          </a:p>
          <a:p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59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so mal 3.potx" id="{5D3B3E48-CA37-4F38-94F1-EAFB0E989BA8}" vid="{D4584E54-DA2C-482A-B40B-26244EAF8D0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85D6EB7E7F6A04AB7510A9E83CF9F90" ma:contentTypeVersion="2" ma:contentTypeDescription="Opprett et nytt dokument." ma:contentTypeScope="" ma:versionID="525631265ef313343a26ec3c0ce91a11">
  <xsd:schema xmlns:xsd="http://www.w3.org/2001/XMLSchema" xmlns:xs="http://www.w3.org/2001/XMLSchema" xmlns:p="http://schemas.microsoft.com/office/2006/metadata/properties" xmlns:ns2="0e695f26-0417-4f5e-93ea-f375cad79eb4" targetNamespace="http://schemas.microsoft.com/office/2006/metadata/properties" ma:root="true" ma:fieldsID="5759e9165159de6a14976d09aa048f7b" ns2:_="">
    <xsd:import namespace="0e695f26-0417-4f5e-93ea-f375cad79e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95f26-0417-4f5e-93ea-f375cad79e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795259-702A-4F26-9004-72EC72711A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EB5B1A-9171-4416-B78A-B3EB1F5D0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695f26-0417-4f5e-93ea-f375cad79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41E43A-2E02-42C8-AD3B-AEA13F73D55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0e695f26-0417-4f5e-93ea-f375cad79eb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579</Words>
  <Application>Microsoft Office PowerPoint</Application>
  <PresentationFormat>Widescreen</PresentationFormat>
  <Paragraphs>69</Paragraphs>
  <Slides>9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Office-tema</vt:lpstr>
      <vt:lpstr>IdentityServer 4</vt:lpstr>
      <vt:lpstr>ASP.NET sikkerhet</vt:lpstr>
      <vt:lpstr>Claims</vt:lpstr>
      <vt:lpstr>ASP.NET Core Identity</vt:lpstr>
      <vt:lpstr>OAuth </vt:lpstr>
      <vt:lpstr>Open ID Connect</vt:lpstr>
      <vt:lpstr>Begreper</vt:lpstr>
      <vt:lpstr>Tokens</vt:lpstr>
      <vt:lpstr>IdentityServer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Eivind Sande</dc:creator>
  <cp:lastModifiedBy>Espen Medbø</cp:lastModifiedBy>
  <cp:revision>29</cp:revision>
  <dcterms:created xsi:type="dcterms:W3CDTF">2015-11-16T13:27:14Z</dcterms:created>
  <dcterms:modified xsi:type="dcterms:W3CDTF">2017-01-12T14:34:05Z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0x010100085D6EB7E7F6A04AB7510A9E83CF9F90</vt:lpwstr>
  </property>
</Properties>
</file>