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Montserrat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1BD2AC-0376-4166-B220-6367B0FBC263}">
  <a:tblStyle styleId="{451BD2AC-0376-4166-B220-6367B0FBC2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MontserratLight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Ligh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Light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ontserrat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c5b95605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c5b95605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Now that we know that a CNN model like this works for our data, we trained it on a larger subset of the data, specifically all data where there are 5 or more images of a specific whale. We then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the data into training and validation sets.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c5b95605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c5b95605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c5b95605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c5b95605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c5b95605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c5b95605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c5b95605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c5b9560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a927f93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a927f93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~5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VGG16 is object detection and classification algorithm which is able to classify 1000 images of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1000 different categories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with 92.7% accuracy (top-5 on ImageNet). This is with 633 classes, though I imagine it would perform very poorly against the total 5000+ classes in the original dataset - unable to store that in memory to try, however.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9c5b95605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9c5b95605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Flourish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cc37db2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9cc37db2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Flourish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9d6d6b062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9d6d6b062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c5b95605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c5b9560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d6d6b06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d6d6b06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d6d6b0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d6d6b0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9d6d6b062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9d6d6b062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75134cd1e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75134cd1e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d6d6b06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d6d6b06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Flourish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d6d6b062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d6d6b062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don’t think we need this </a:t>
            </a:r>
            <a:r>
              <a:rPr lang="en"/>
              <a:t>slide</a:t>
            </a:r>
            <a:r>
              <a:rPr lang="en"/>
              <a:t> for the presentation as we are mainly showing our results. - Emily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d6d6b06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d6d6b06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Flourish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d6d6b062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d6d6b062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~5 minutes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a927f93e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a927f93e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Varying input image size and colour, to uniform </a:t>
            </a:r>
            <a:r>
              <a:rPr lang="en" sz="1000">
                <a:solidFill>
                  <a:srgbClr val="212121"/>
                </a:solidFill>
              </a:rPr>
              <a:t>384x384 greyscale.</a:t>
            </a:r>
            <a:endParaRPr sz="10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 to pad a small border to the bounding box to ensure every fluke was captured in the crop.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d6d6b062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d6d6b062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d6d6b062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d6d6b062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10% of the data was trained to know if the architecture will work for the model. The model overfits onto this subset of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B6D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1" y="-955860"/>
            <a:ext cx="9144001" cy="6099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1495400" y="135325"/>
            <a:ext cx="6153200" cy="500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b="1"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Light"/>
              <a:buNone/>
              <a:defRPr sz="2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Light"/>
              <a:buNone/>
              <a:defRPr sz="2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Light"/>
              <a:buNone/>
              <a:defRPr sz="2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Light"/>
              <a:buNone/>
              <a:defRPr sz="2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Light"/>
              <a:buNone/>
              <a:defRPr sz="2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Light"/>
              <a:buNone/>
              <a:defRPr sz="2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Light"/>
              <a:buNone/>
              <a:defRPr sz="2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Light"/>
              <a:buNone/>
              <a:defRPr sz="2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Light"/>
              <a:buNone/>
              <a:defRPr sz="2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3EB6D8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Montserrat"/>
              <a:buNone/>
              <a:defRPr sz="1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3EB6D8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1" y="-955860"/>
            <a:ext cx="9144001" cy="6099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1495400" y="135325"/>
            <a:ext cx="6153200" cy="500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3EB6D8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1" y="-955860"/>
            <a:ext cx="9144001" cy="6099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1495400" y="135325"/>
            <a:ext cx="6153200" cy="5008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3EB6D8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1" y="-955860"/>
            <a:ext cx="9144001" cy="6099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1495400" y="135325"/>
            <a:ext cx="6153200" cy="500817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3EB6D8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1" y="-955860"/>
            <a:ext cx="9144001" cy="6099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1495400" y="135325"/>
            <a:ext cx="6153200" cy="500817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3EB6D8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1" y="-955860"/>
            <a:ext cx="9144001" cy="6099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7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1495400" y="135325"/>
            <a:ext cx="6153200" cy="500817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EB6D8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1" y="-955860"/>
            <a:ext cx="9144001" cy="6099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1495400" y="135325"/>
            <a:ext cx="6153200" cy="500817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3EB6D8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Humpback</a:t>
            </a:r>
            <a:r>
              <a:rPr lang="en"/>
              <a:t> Whales Identification 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11700" y="2985950"/>
            <a:ext cx="8520600" cy="13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`								</a:t>
            </a:r>
            <a:r>
              <a:rPr lang="en" sz="4800"/>
              <a:t>By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15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15"/>
              <a:t>   Emily Medema </a:t>
            </a:r>
            <a:endParaRPr sz="5015"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15"/>
              <a:t>   Stephen McKeon</a:t>
            </a:r>
            <a:endParaRPr sz="5015"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15"/>
              <a:t>   Flourish Adebayo </a:t>
            </a:r>
            <a:endParaRPr sz="501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1 - CNN Tuning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 Proof of Concept, we expanded to the rest of the dataset but it was overfitting onto the training set.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2716950" y="2074275"/>
            <a:ext cx="3710100" cy="277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675" y="2074275"/>
            <a:ext cx="3676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r>
              <a:rPr lang="en"/>
              <a:t> 1 - CNN Tuning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tested the following hyperparameters: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Activation Functions (relu vs. tanh)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Dense Layer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Dropout Layers and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L2 regularization and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Augmentation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1 - CNN Results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629850" y="1087750"/>
            <a:ext cx="7884300" cy="3043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250" y="1315275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050" y="1315275"/>
            <a:ext cx="35814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258100" y="7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2 - Transfer Learning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17238"/>
            <a:ext cx="8839200" cy="909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258100" y="7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2 - Transfer Learning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275" y="642700"/>
            <a:ext cx="3884250" cy="1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3147500" y="2410675"/>
            <a:ext cx="318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Figure 3a:  Transfer Learning with VGG16_20+ - Accuracy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725" y="2833200"/>
            <a:ext cx="3777699" cy="1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3263600" y="4601650"/>
            <a:ext cx="295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Figure 3b:  Transfer Learning with VGG16_20+ - Loss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258100" y="7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2 - Transfer Learning</a:t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5042325" y="4531850"/>
            <a:ext cx="367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Figure 3e: </a:t>
            </a:r>
            <a:r>
              <a:rPr lang="en" sz="900">
                <a:solidFill>
                  <a:schemeClr val="lt1"/>
                </a:solidFill>
              </a:rPr>
              <a:t>Transfer Learning with VGG16_20+ - Top 5 Accuracy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696775" y="3419088"/>
            <a:ext cx="305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Figure 3d: </a:t>
            </a:r>
            <a:r>
              <a:rPr lang="en" sz="900">
                <a:solidFill>
                  <a:schemeClr val="lt1"/>
                </a:solidFill>
              </a:rPr>
              <a:t>Transfer Learning with VGG16_20+ - Loss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5286363" y="0"/>
            <a:ext cx="318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Figure 3c:  </a:t>
            </a:r>
            <a:r>
              <a:rPr lang="en" sz="900">
                <a:solidFill>
                  <a:schemeClr val="lt1"/>
                </a:solidFill>
              </a:rPr>
              <a:t>Transfer Learning with VGG16_20+ - Accuracy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925" y="323100"/>
            <a:ext cx="2474700" cy="201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7850" y="2571750"/>
            <a:ext cx="2484825" cy="202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0613" y="1401312"/>
            <a:ext cx="2308126" cy="20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3 - SVM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wanted to test a more basic model against the two more complex models as a baseline. The model used: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Multi-class Classification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Softmax activation and Squared Hinge Loss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L2 Regularization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expected, it did not perform well having a very low validation accuracy.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3 - SVM contd. 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505925" y="1222625"/>
            <a:ext cx="7884000" cy="255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75" y="1310700"/>
            <a:ext cx="3353626" cy="2233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300" y="1350420"/>
            <a:ext cx="3353625" cy="214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240275" y="19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sp>
        <p:nvSpPr>
          <p:cNvPr id="191" name="Google Shape;191;p30"/>
          <p:cNvSpPr txBox="1"/>
          <p:nvPr/>
        </p:nvSpPr>
        <p:spPr>
          <a:xfrm>
            <a:off x="171875" y="948050"/>
            <a:ext cx="8657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attempt to use traditional methods such as SVM.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 gave a very low validation accuracy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CNN and Transfer Learning perform well in the whale identification task while SVM is not suitable for the problem.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Transfer learning gave an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of 98.18% (top-5 acc 99.8%) while Convolutional Neural Network gave 99% training and top-5 accuracy but only 41% validation accuracy (61% val top-5).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However, CNN is overfit on the training set so in the end Transfer Learning is the better model despite the close training accuracies.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and Transfer Learning Comparison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650" y="1017725"/>
            <a:ext cx="4069424" cy="35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35839"/>
            <a:ext cx="4451526" cy="310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</a:t>
            </a:r>
            <a:r>
              <a:rPr b="1" lang="en"/>
              <a:t>utline </a:t>
            </a:r>
            <a:endParaRPr b="1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Methodology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CNN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Transfer Learning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SVM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rchitecture such as the Transfer Learning or CNN done in this project </a:t>
            </a:r>
            <a:r>
              <a:rPr lang="en"/>
              <a:t>clearly</a:t>
            </a:r>
            <a:r>
              <a:rPr lang="en"/>
              <a:t> works well for tasks such as this.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future it would be interesting to see You Only Look Once (YOLO) architecture be utilized which uses high dimensional features as input to a deep neural network.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932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Selected References</a:t>
            </a:r>
            <a:r>
              <a:rPr lang="en"/>
              <a:t> </a:t>
            </a:r>
            <a:endParaRPr/>
          </a:p>
        </p:txBody>
      </p:sp>
      <p:sp>
        <p:nvSpPr>
          <p:cNvPr id="211" name="Google Shape;211;p33"/>
          <p:cNvSpPr txBox="1"/>
          <p:nvPr/>
        </p:nvSpPr>
        <p:spPr>
          <a:xfrm>
            <a:off x="148950" y="540000"/>
            <a:ext cx="8261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A. Brust, T. Burghardt, M. Groenenberg, C. Kading, H. S. Kuhl, M. L. Manguette, and J. Denzler, “Towards automated visual monitoring of individual gorillas in the wild,” in Proceedings of the IEEE International Conference on Computer Vision Workshops, pp. 2820–2830, 2017.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A. Shukla, G. Sigh Cheema, P. Gao, S. Onda, D. Anshumaan, S. Anand, R. Farrell, et al., “A hybrid approach to tiger re-identification,” in Proceedings of the IEEE/CVF International Conference on Computer Vision Workshops, pp. 0–0, 2019.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L. Bergamini, A. Porrello, A. C. Dondona, E. Del Negro, M. Mattioli, N. D’alterio, and S. Calderara, “Multi-views embedding for cattle re-identification,” in 2018 14th international conference on signal-image technology &amp; internet-based systems (SITIS), pp. 184–191, IEEE, 2018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H. Yuan, S. Zhang, E. Qin, and H. Zhou, “Aquatic animal image classification technology based on transfer learning and data augmentation,” Journal of coastal research, vol. 105, no. sp1, pp. 129–133, 2020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42200" y="1698600"/>
            <a:ext cx="85206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200"/>
              <a:t>Thanks for Listening !!!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</a:t>
            </a:r>
            <a:r>
              <a:rPr lang="en" sz="1600"/>
              <a:t>humpback</a:t>
            </a:r>
            <a:r>
              <a:rPr lang="en" sz="1600"/>
              <a:t> whales is a species of baleen whales, it has a </a:t>
            </a:r>
            <a:r>
              <a:rPr lang="en" sz="1600"/>
              <a:t>distinctive</a:t>
            </a:r>
            <a:r>
              <a:rPr lang="en" sz="1600"/>
              <a:t> body shape </a:t>
            </a:r>
            <a:r>
              <a:rPr lang="en" sz="1600"/>
              <a:t>with</a:t>
            </a:r>
            <a:r>
              <a:rPr lang="en" sz="1600"/>
              <a:t> long fines and knobbly head.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At the beginning of the 20th century whales population dropped but </a:t>
            </a:r>
            <a:r>
              <a:rPr lang="en" sz="1600"/>
              <a:t>increased briefly in the mid -20th century due to the  creation of international whaling committee and their preservation efforts.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Features such as the whales tail, marking, shape help </a:t>
            </a:r>
            <a:r>
              <a:rPr lang="en" sz="1600"/>
              <a:t>researchers</a:t>
            </a:r>
            <a:r>
              <a:rPr lang="en" sz="1600"/>
              <a:t> to identify the type of whale they are analyzing.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Deep Learning neural networks are presently the main tool used for image analysis and classification purposes.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92075" y="15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Related works</a:t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284900" y="81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{451BD2AC-0376-4166-B220-6367B0FBC263}</a:tableStyleId>
              </a:tblPr>
              <a:tblGrid>
                <a:gridCol w="1617825"/>
                <a:gridCol w="4554150"/>
                <a:gridCol w="1569675"/>
                <a:gridCol w="886125"/>
              </a:tblGrid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Author(s)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He et al., 2016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Deep residual learning for image recognition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ResNet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80%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Zhang et al., 2006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SVM-KN: Discriminative nearest neighbor classification for visual category recognition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SVM KNN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85%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Brust et al., 2017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Towards automated visual monitoring of individual gorillas in the wild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SVM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62.40%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Yuan et al., 2020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Aquatic 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animal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image classification technology based on transfer 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learning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Transfer Learning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89.10%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Bergamini et al., 2018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Multi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-views embedding for re-identification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KNN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81.70%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Freytag et al.,2016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Chimpanzee faces in the wild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Log Euclidean CNN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90%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9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Architecture</a:t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1892925" y="4394075"/>
            <a:ext cx="52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b="1" lang="en" sz="1120"/>
              <a:t>Figure 1: </a:t>
            </a:r>
            <a:r>
              <a:rPr b="1" lang="en" sz="1120"/>
              <a:t>Architecture Diagram of </a:t>
            </a:r>
            <a:r>
              <a:rPr b="1" lang="en" sz="1120"/>
              <a:t>Humpback</a:t>
            </a:r>
            <a:r>
              <a:rPr b="1" lang="en" sz="1120"/>
              <a:t> whales identification</a:t>
            </a:r>
            <a:r>
              <a:rPr lang="en" sz="1120"/>
              <a:t> </a:t>
            </a:r>
            <a:endParaRPr sz="202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687" y="861838"/>
            <a:ext cx="3738621" cy="341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95625" y="7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58100" y="64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Dataset description: </a:t>
            </a:r>
            <a:r>
              <a:rPr lang="en" sz="1500"/>
              <a:t>The Humpback whale Identification datasets contains </a:t>
            </a:r>
            <a:r>
              <a:rPr lang="en" sz="1500"/>
              <a:t>thousand</a:t>
            </a:r>
            <a:r>
              <a:rPr lang="en" sz="1500"/>
              <a:t> images in which 25,361 images (76.11% ) was used for training and 7,960 (23.89%) for testing.</a:t>
            </a:r>
            <a:r>
              <a:rPr lang="en" sz="1600"/>
              <a:t> 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Data Preprocessing: </a:t>
            </a:r>
            <a:r>
              <a:rPr lang="en" sz="1500"/>
              <a:t>Preprocessing was conducted to remove noise and crop to show only the fluke. 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Dataset A</a:t>
            </a:r>
            <a:r>
              <a:rPr b="1" lang="en" sz="1500"/>
              <a:t>ugmentation</a:t>
            </a:r>
            <a:r>
              <a:rPr b="1" lang="en" sz="1500"/>
              <a:t>: </a:t>
            </a:r>
            <a:r>
              <a:rPr lang="en" sz="1500"/>
              <a:t>Augmentation</a:t>
            </a:r>
            <a:r>
              <a:rPr lang="en" sz="1500"/>
              <a:t> such as filipping, rotating and scaling of images was done to increase dataset size and reduce overfitting. 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Model(s): </a:t>
            </a:r>
            <a:r>
              <a:rPr lang="en" sz="1600"/>
              <a:t>CNN,  transfer learning and SVM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52635" r="0" t="0"/>
          <a:stretch/>
        </p:blipFill>
        <p:spPr>
          <a:xfrm>
            <a:off x="5347205" y="295025"/>
            <a:ext cx="2263576" cy="22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0" l="51302" r="0" t="0"/>
          <a:stretch/>
        </p:blipFill>
        <p:spPr>
          <a:xfrm>
            <a:off x="5283544" y="2647950"/>
            <a:ext cx="2327251" cy="22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4475" y="2947137"/>
            <a:ext cx="2772925" cy="17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3196" y="295025"/>
            <a:ext cx="3563425" cy="23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58100" y="7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1 - CNN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58100" y="64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Model training and </a:t>
            </a:r>
            <a:r>
              <a:rPr b="1" lang="en" sz="1600"/>
              <a:t>testing</a:t>
            </a:r>
            <a:r>
              <a:rPr b="1" lang="en" sz="1600"/>
              <a:t>: </a:t>
            </a:r>
            <a:r>
              <a:rPr lang="en" sz="1600"/>
              <a:t>CNN using python library keras model was </a:t>
            </a:r>
            <a:r>
              <a:rPr lang="en" sz="1600"/>
              <a:t>utilized</a:t>
            </a:r>
            <a:r>
              <a:rPr lang="en" sz="1600"/>
              <a:t> as the first model. Data was formatted for use in model.</a:t>
            </a:r>
            <a:endParaRPr sz="1600"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Padding was set to “same”.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Max pooling was </a:t>
            </a:r>
            <a:r>
              <a:rPr lang="en" sz="1600"/>
              <a:t>utilized</a:t>
            </a:r>
            <a:r>
              <a:rPr lang="en" sz="1600"/>
              <a:t> on the model.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Batch Normalization and Dropout was utilized in other to prevent </a:t>
            </a:r>
            <a:r>
              <a:rPr lang="en" sz="1600"/>
              <a:t>overfitting.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Adam </a:t>
            </a:r>
            <a:r>
              <a:rPr lang="en" sz="1600"/>
              <a:t>Optimizer</a:t>
            </a:r>
            <a:r>
              <a:rPr lang="en" sz="1600"/>
              <a:t> was used to </a:t>
            </a:r>
            <a:r>
              <a:rPr lang="en" sz="1600"/>
              <a:t>optimize</a:t>
            </a:r>
            <a:r>
              <a:rPr lang="en" sz="1600"/>
              <a:t> the gradient </a:t>
            </a:r>
            <a:r>
              <a:rPr lang="en" sz="1600"/>
              <a:t>descent</a:t>
            </a:r>
            <a:r>
              <a:rPr lang="en" sz="1600"/>
              <a:t> of the model.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58100" y="7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1 - CNN Proof of Concept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825" y="590425"/>
            <a:ext cx="3108875" cy="16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2941525" y="2255475"/>
            <a:ext cx="3108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Figure 2a: </a:t>
            </a:r>
            <a:r>
              <a:rPr lang="en" sz="900">
                <a:solidFill>
                  <a:schemeClr val="lt1"/>
                </a:solidFill>
              </a:rPr>
              <a:t>Training accuracy on 10% of Training Data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4825" y="2756075"/>
            <a:ext cx="3108875" cy="16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3146675" y="4524525"/>
            <a:ext cx="305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Figure 2b: Training loss on 10% of Training Data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