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cmhanl.ca/pdf/The%20Connection%20between%20Violence,%20Trauma%20and%20Mental%20Illness%20in%20Women.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533400"/>
            <a:ext cx="7620000" cy="5715000"/>
          </a:xfrm>
        </p:spPr>
        <p:txBody>
          <a:bodyPr/>
          <a:lstStyle/>
          <a:p>
            <a:pPr algn="l"/>
            <a:r>
              <a:rPr lang="en-US" b="1" dirty="0" smtClean="0">
                <a:solidFill>
                  <a:schemeClr val="tx1"/>
                </a:solidFill>
              </a:rPr>
              <a:t>Course: Communicable and Non-communicable disease </a:t>
            </a:r>
          </a:p>
          <a:p>
            <a:pPr algn="l"/>
            <a:r>
              <a:rPr lang="en-US" b="1" dirty="0" smtClean="0">
                <a:solidFill>
                  <a:schemeClr val="tx1"/>
                </a:solidFill>
              </a:rPr>
              <a:t>Presentation: categorize different types of Mental Health Illnesses and discuss etiology, Risk factors, Prevention and treatment</a:t>
            </a:r>
            <a:endParaRPr lang="en-US" b="1" dirty="0">
              <a:solidFill>
                <a:schemeClr val="tx1"/>
              </a:solidFill>
            </a:endParaRPr>
          </a:p>
        </p:txBody>
      </p:sp>
    </p:spTree>
    <p:extLst>
      <p:ext uri="{BB962C8B-B14F-4D97-AF65-F5344CB8AC3E}">
        <p14:creationId xmlns:p14="http://schemas.microsoft.com/office/powerpoint/2010/main" val="2716250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lvl="0"/>
            <a:r>
              <a:rPr lang="en-US" b="1" dirty="0">
                <a:latin typeface="Times New Roman" pitchFamily="18" charset="0"/>
                <a:cs typeface="Times New Roman" pitchFamily="18" charset="0"/>
              </a:rPr>
              <a:t>Obsessive-compulsive disorder (</a:t>
            </a:r>
            <a:r>
              <a:rPr lang="en-US" b="1" u="sng" dirty="0">
                <a:latin typeface="Times New Roman" pitchFamily="18" charset="0"/>
                <a:cs typeface="Times New Roman" pitchFamily="18" charset="0"/>
              </a:rPr>
              <a:t>OCD</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People with OCD are plagued by constant thoughts or fears that cause them to perform certain rituals or routines. The disturbing thoughts are called obsessions, and the rituals are called compulsions. An example is a person with an unreasonable fear of germs who constantly washes his or her hands.</a:t>
            </a:r>
          </a:p>
          <a:p>
            <a:pPr lvl="0"/>
            <a:r>
              <a:rPr lang="en-US" b="1" dirty="0">
                <a:latin typeface="Times New Roman" pitchFamily="18" charset="0"/>
                <a:cs typeface="Times New Roman" pitchFamily="18" charset="0"/>
              </a:rPr>
              <a:t>Post-traumatic stress disorder (</a:t>
            </a:r>
            <a:r>
              <a:rPr lang="en-US" b="1" u="sng" dirty="0">
                <a:latin typeface="Times New Roman" pitchFamily="18" charset="0"/>
                <a:cs typeface="Times New Roman" pitchFamily="18" charset="0"/>
              </a:rPr>
              <a:t>PTSD</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PTSD is a condition that can develop following a traumatic and/or terrifying event, such as a sexual or physical assault, the unexpected death of a loved one, or a natural disaster. People with PTSD often have lasting and frightening thoughts and memories of the event, and tend to be emotionally numb.</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75207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marL="0" indent="0" algn="ctr">
              <a:buNone/>
            </a:pPr>
            <a:r>
              <a:rPr lang="en-US" sz="3900" b="1" dirty="0" smtClean="0">
                <a:latin typeface="Times New Roman" pitchFamily="18" charset="0"/>
                <a:cs typeface="Times New Roman" pitchFamily="18" charset="0"/>
              </a:rPr>
              <a:t>Etiology </a:t>
            </a:r>
            <a:r>
              <a:rPr lang="en-US" sz="3900" b="1" dirty="0">
                <a:latin typeface="Times New Roman" pitchFamily="18" charset="0"/>
                <a:cs typeface="Times New Roman" pitchFamily="18" charset="0"/>
              </a:rPr>
              <a:t>of Mental Illness</a:t>
            </a:r>
            <a:endParaRPr lang="en-US" sz="3900"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Although the exact cause of most mental illnesses is not known, it is becoming clear through research that many of these conditions are caused by a combination of biological, psychological, and environmental factors</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Biological </a:t>
            </a:r>
            <a:r>
              <a:rPr lang="en-US" dirty="0">
                <a:latin typeface="Times New Roman" pitchFamily="18" charset="0"/>
                <a:cs typeface="Times New Roman" pitchFamily="18" charset="0"/>
              </a:rPr>
              <a:t>factors that may be involved in the development of mental illness include</a:t>
            </a:r>
            <a:r>
              <a:rPr lang="en-US" dirty="0" smtClean="0">
                <a:latin typeface="Times New Roman" pitchFamily="18" charset="0"/>
                <a:cs typeface="Times New Roman" pitchFamily="18" charset="0"/>
              </a:rPr>
              <a:t>:</a:t>
            </a:r>
          </a:p>
          <a:p>
            <a:pPr>
              <a:buFont typeface="Wingdings" pitchFamily="2" charset="2"/>
              <a:buChar char="Ø"/>
            </a:pPr>
            <a:r>
              <a:rPr lang="en-US" b="1" dirty="0">
                <a:latin typeface="Times New Roman" pitchFamily="18" charset="0"/>
                <a:cs typeface="Times New Roman" pitchFamily="18" charset="0"/>
              </a:rPr>
              <a:t>Genetics (heredity)</a:t>
            </a:r>
            <a:r>
              <a:rPr lang="en-US" dirty="0">
                <a:latin typeface="Times New Roman" pitchFamily="18" charset="0"/>
                <a:cs typeface="Times New Roman" pitchFamily="18" charset="0"/>
              </a:rPr>
              <a:t>: Mental illnesses sometimes run in families, suggesting that people who have a family member with a mental illness may be somewhat more likely to develop one themselves. </a:t>
            </a:r>
          </a:p>
        </p:txBody>
      </p:sp>
    </p:spTree>
    <p:extLst>
      <p:ext uri="{BB962C8B-B14F-4D97-AF65-F5344CB8AC3E}">
        <p14:creationId xmlns:p14="http://schemas.microsoft.com/office/powerpoint/2010/main" val="137673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dirty="0">
                <a:latin typeface="Times New Roman" pitchFamily="18" charset="0"/>
                <a:cs typeface="Times New Roman" pitchFamily="18" charset="0"/>
              </a:rPr>
              <a:t>Susceptibility is passed on in families through genes. Experts believe many mental illnesses are linked to abnormalities in many genes rather than just one or a few and that how these genes interact with the environment is unique for every person (even identical twins). That is why a person inherits a susceptibility to a mental illness and doesn't necessarily develop the illness. </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563798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marL="0" lvl="0" indent="0">
              <a:buNone/>
            </a:pPr>
            <a:r>
              <a:rPr lang="en-US" dirty="0" smtClean="0">
                <a:latin typeface="Times New Roman" pitchFamily="18" charset="0"/>
                <a:cs typeface="Times New Roman" pitchFamily="18" charset="0"/>
              </a:rPr>
              <a:t>Mental </a:t>
            </a:r>
            <a:r>
              <a:rPr lang="en-US" dirty="0">
                <a:latin typeface="Times New Roman" pitchFamily="18" charset="0"/>
                <a:cs typeface="Times New Roman" pitchFamily="18" charset="0"/>
              </a:rPr>
              <a:t>illness itself occurs from the interaction of multiple genes and other factors -- such as </a:t>
            </a:r>
            <a:r>
              <a:rPr lang="en-US" u="sng" dirty="0">
                <a:latin typeface="Times New Roman" pitchFamily="18" charset="0"/>
                <a:cs typeface="Times New Roman" pitchFamily="18" charset="0"/>
              </a:rPr>
              <a:t>stress</a:t>
            </a:r>
            <a:r>
              <a:rPr lang="en-US" dirty="0">
                <a:latin typeface="Times New Roman" pitchFamily="18" charset="0"/>
                <a:cs typeface="Times New Roman" pitchFamily="18" charset="0"/>
              </a:rPr>
              <a:t>, abuse, or a traumatic event -- which can influence, or trigger, an illness in a person who has an inherited susceptibility to it.</a:t>
            </a:r>
          </a:p>
          <a:p>
            <a:pPr lvl="0">
              <a:buFont typeface="Wingdings" pitchFamily="2" charset="2"/>
              <a:buChar char="Ø"/>
            </a:pPr>
            <a:r>
              <a:rPr lang="en-US" b="1" dirty="0">
                <a:latin typeface="Times New Roman" pitchFamily="18" charset="0"/>
                <a:cs typeface="Times New Roman" pitchFamily="18" charset="0"/>
              </a:rPr>
              <a:t>Infections</a:t>
            </a:r>
            <a:r>
              <a:rPr lang="en-US" dirty="0">
                <a:latin typeface="Times New Roman" pitchFamily="18" charset="0"/>
                <a:cs typeface="Times New Roman" pitchFamily="18" charset="0"/>
              </a:rPr>
              <a:t>: Certain infections have been linked to </a:t>
            </a:r>
            <a:r>
              <a:rPr lang="en-US" u="sng" dirty="0">
                <a:latin typeface="Times New Roman" pitchFamily="18" charset="0"/>
                <a:cs typeface="Times New Roman" pitchFamily="18" charset="0"/>
              </a:rPr>
              <a:t>brain damage</a:t>
            </a:r>
            <a:r>
              <a:rPr lang="en-US" dirty="0">
                <a:latin typeface="Times New Roman" pitchFamily="18" charset="0"/>
                <a:cs typeface="Times New Roman" pitchFamily="18" charset="0"/>
              </a:rPr>
              <a:t> and the development of mental illness or the worsening of its symptoms. For example, a condition known as pediatric autoimmune neuropsychiatric disorder (PANDA) associated with the </a:t>
            </a:r>
            <a:r>
              <a:rPr lang="en-US" u="sng" dirty="0">
                <a:latin typeface="Times New Roman" pitchFamily="18" charset="0"/>
                <a:cs typeface="Times New Roman" pitchFamily="18" charset="0"/>
              </a:rPr>
              <a:t>Streptococcus</a:t>
            </a:r>
            <a:r>
              <a:rPr lang="en-US" dirty="0">
                <a:latin typeface="Times New Roman" pitchFamily="18" charset="0"/>
                <a:cs typeface="Times New Roman" pitchFamily="18" charset="0"/>
              </a:rPr>
              <a:t> bacteria has been linked to the development of </a:t>
            </a:r>
            <a:r>
              <a:rPr lang="en-US" u="sng" dirty="0">
                <a:latin typeface="Times New Roman" pitchFamily="18" charset="0"/>
                <a:cs typeface="Times New Roman" pitchFamily="18" charset="0"/>
              </a:rPr>
              <a:t>obsessive-compulsive disorder</a:t>
            </a:r>
            <a:r>
              <a:rPr lang="en-US" dirty="0">
                <a:latin typeface="Times New Roman" pitchFamily="18" charset="0"/>
                <a:cs typeface="Times New Roman" pitchFamily="18" charset="0"/>
              </a:rPr>
              <a:t> and other mental illnesses in children.</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09692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lvl="0">
              <a:buFont typeface="Wingdings" pitchFamily="2" charset="2"/>
              <a:buChar char="Ø"/>
            </a:pPr>
            <a:r>
              <a:rPr lang="en-US" b="1" dirty="0">
                <a:latin typeface="Times New Roman" pitchFamily="18" charset="0"/>
                <a:cs typeface="Times New Roman" pitchFamily="18" charset="0"/>
              </a:rPr>
              <a:t>Brain defects or injury</a:t>
            </a:r>
            <a:r>
              <a:rPr lang="en-US" dirty="0">
                <a:latin typeface="Times New Roman" pitchFamily="18" charset="0"/>
                <a:cs typeface="Times New Roman" pitchFamily="18" charset="0"/>
              </a:rPr>
              <a:t>: Defects in or injury to certain areas of the brain have also been linked to some mental illnesses.</a:t>
            </a:r>
          </a:p>
          <a:p>
            <a:pPr lvl="0">
              <a:buFont typeface="Wingdings" pitchFamily="2" charset="2"/>
              <a:buChar char="Ø"/>
            </a:pPr>
            <a:r>
              <a:rPr lang="en-US" b="1" dirty="0">
                <a:latin typeface="Times New Roman" pitchFamily="18" charset="0"/>
                <a:cs typeface="Times New Roman" pitchFamily="18" charset="0"/>
              </a:rPr>
              <a:t>Prenatal damage</a:t>
            </a:r>
            <a:r>
              <a:rPr lang="en-US" dirty="0">
                <a:latin typeface="Times New Roman" pitchFamily="18" charset="0"/>
                <a:cs typeface="Times New Roman" pitchFamily="18" charset="0"/>
              </a:rPr>
              <a:t>: Some evidence suggests that a disruption of early fetal brain development or trauma that occurs at the time of birth -- for example, loss of oxygen to the brain -- may be a factor in the development of certain conditions, such as autism spectrum </a:t>
            </a:r>
            <a:r>
              <a:rPr lang="en-US" dirty="0" smtClean="0">
                <a:latin typeface="Times New Roman" pitchFamily="18" charset="0"/>
                <a:cs typeface="Times New Roman" pitchFamily="18" charset="0"/>
              </a:rPr>
              <a:t>disorder.</a:t>
            </a:r>
            <a:endParaRPr lang="en-US"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2893541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lvl="0">
              <a:buFont typeface="Wingdings" pitchFamily="2" charset="2"/>
              <a:buChar char="Ø"/>
            </a:pPr>
            <a:r>
              <a:rPr lang="en-US" b="1" u="sng" dirty="0">
                <a:latin typeface="Times New Roman" pitchFamily="18" charset="0"/>
                <a:cs typeface="Times New Roman" pitchFamily="18" charset="0"/>
              </a:rPr>
              <a:t>Substance </a:t>
            </a:r>
            <a:r>
              <a:rPr lang="en-US" b="1" u="sng" dirty="0" smtClean="0">
                <a:latin typeface="Times New Roman" pitchFamily="18" charset="0"/>
                <a:cs typeface="Times New Roman" pitchFamily="18" charset="0"/>
              </a:rPr>
              <a:t>abuse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Long-term substance abuse, in particular, has been linked to </a:t>
            </a:r>
            <a:r>
              <a:rPr lang="en-US" u="sng" dirty="0">
                <a:latin typeface="Times New Roman" pitchFamily="18" charset="0"/>
                <a:cs typeface="Times New Roman" pitchFamily="18" charset="0"/>
              </a:rPr>
              <a:t>anxiety</a:t>
            </a:r>
            <a:r>
              <a:rPr lang="en-US" dirty="0">
                <a:latin typeface="Times New Roman" pitchFamily="18" charset="0"/>
                <a:cs typeface="Times New Roman" pitchFamily="18" charset="0"/>
              </a:rPr>
              <a:t>, </a:t>
            </a:r>
            <a:r>
              <a:rPr lang="en-US" u="sng" dirty="0">
                <a:latin typeface="Times New Roman" pitchFamily="18" charset="0"/>
                <a:cs typeface="Times New Roman" pitchFamily="18" charset="0"/>
              </a:rPr>
              <a:t>depression</a:t>
            </a:r>
            <a:r>
              <a:rPr lang="en-US" dirty="0">
                <a:latin typeface="Times New Roman" pitchFamily="18" charset="0"/>
                <a:cs typeface="Times New Roman" pitchFamily="18" charset="0"/>
              </a:rPr>
              <a:t>, and paranoia.</a:t>
            </a:r>
          </a:p>
          <a:p>
            <a:pPr lvl="0">
              <a:buFont typeface="Wingdings" pitchFamily="2" charset="2"/>
              <a:buChar char="Ø"/>
            </a:pPr>
            <a:r>
              <a:rPr lang="en-US" b="1" dirty="0">
                <a:latin typeface="Times New Roman" pitchFamily="18" charset="0"/>
                <a:cs typeface="Times New Roman" pitchFamily="18" charset="0"/>
              </a:rPr>
              <a:t>Other factors</a:t>
            </a:r>
            <a:r>
              <a:rPr lang="en-US" dirty="0">
                <a:latin typeface="Times New Roman" pitchFamily="18" charset="0"/>
                <a:cs typeface="Times New Roman" pitchFamily="18" charset="0"/>
              </a:rPr>
              <a:t>: Poor </a:t>
            </a:r>
            <a:r>
              <a:rPr lang="en-US" u="sng" dirty="0">
                <a:latin typeface="Times New Roman" pitchFamily="18" charset="0"/>
                <a:cs typeface="Times New Roman" pitchFamily="18" charset="0"/>
              </a:rPr>
              <a:t>nutrition</a:t>
            </a:r>
            <a:r>
              <a:rPr lang="en-US" dirty="0">
                <a:latin typeface="Times New Roman" pitchFamily="18" charset="0"/>
                <a:cs typeface="Times New Roman" pitchFamily="18" charset="0"/>
              </a:rPr>
              <a:t> and exposure to toxins, such as lead, may play a role in the development of mental illnesses.</a:t>
            </a:r>
          </a:p>
          <a:p>
            <a:pPr>
              <a:buFont typeface="Wingdings" pitchFamily="2" charset="2"/>
              <a:buChar char="Ø"/>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086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pPr marL="0" indent="0">
              <a:buNone/>
            </a:pPr>
            <a:r>
              <a:rPr lang="en-US" sz="3800" b="1" dirty="0" smtClean="0">
                <a:latin typeface="Times New Roman" pitchFamily="18" charset="0"/>
                <a:cs typeface="Times New Roman" pitchFamily="18" charset="0"/>
              </a:rPr>
              <a:t>Risk </a:t>
            </a:r>
            <a:r>
              <a:rPr lang="en-US" sz="3800" b="1" dirty="0">
                <a:latin typeface="Times New Roman" pitchFamily="18" charset="0"/>
                <a:cs typeface="Times New Roman" pitchFamily="18" charset="0"/>
              </a:rPr>
              <a:t>Factors</a:t>
            </a:r>
          </a:p>
          <a:p>
            <a:pPr marL="0" indent="0">
              <a:buNone/>
            </a:pPr>
            <a:r>
              <a:rPr lang="en-US" sz="3300" dirty="0">
                <a:latin typeface="Times New Roman" pitchFamily="18" charset="0"/>
                <a:cs typeface="Times New Roman" pitchFamily="18" charset="0"/>
              </a:rPr>
              <a:t>Here are a few examples of mental illness risk factors for teens:</a:t>
            </a:r>
          </a:p>
          <a:p>
            <a:pPr lvl="0"/>
            <a:r>
              <a:rPr lang="en-US" sz="3300" dirty="0">
                <a:latin typeface="Times New Roman" pitchFamily="18" charset="0"/>
                <a:cs typeface="Times New Roman" pitchFamily="18" charset="0"/>
              </a:rPr>
              <a:t>living in an area that has few or no community resources</a:t>
            </a:r>
          </a:p>
          <a:p>
            <a:pPr lvl="0"/>
            <a:r>
              <a:rPr lang="en-US" sz="3300" dirty="0">
                <a:latin typeface="Times New Roman" pitchFamily="18" charset="0"/>
                <a:cs typeface="Times New Roman" pitchFamily="18" charset="0"/>
              </a:rPr>
              <a:t>parents who are homeless</a:t>
            </a:r>
          </a:p>
          <a:p>
            <a:pPr lvl="0"/>
            <a:r>
              <a:rPr lang="en-US" sz="3300" dirty="0">
                <a:latin typeface="Times New Roman" pitchFamily="18" charset="0"/>
                <a:cs typeface="Times New Roman" pitchFamily="18" charset="0"/>
              </a:rPr>
              <a:t>mental illness in the family</a:t>
            </a:r>
          </a:p>
          <a:p>
            <a:pPr lvl="0"/>
            <a:r>
              <a:rPr lang="en-US" sz="3300" dirty="0">
                <a:latin typeface="Times New Roman" pitchFamily="18" charset="0"/>
                <a:cs typeface="Times New Roman" pitchFamily="18" charset="0"/>
              </a:rPr>
              <a:t>addiction in the family</a:t>
            </a:r>
          </a:p>
          <a:p>
            <a:pPr lvl="0"/>
            <a:r>
              <a:rPr lang="en-US" sz="3300" dirty="0">
                <a:latin typeface="Times New Roman" pitchFamily="18" charset="0"/>
                <a:cs typeface="Times New Roman" pitchFamily="18" charset="0"/>
              </a:rPr>
              <a:t>little to no support from family members</a:t>
            </a:r>
          </a:p>
          <a:p>
            <a:pPr lvl="0"/>
            <a:r>
              <a:rPr lang="en-US" sz="3300" dirty="0">
                <a:latin typeface="Times New Roman" pitchFamily="18" charset="0"/>
                <a:cs typeface="Times New Roman" pitchFamily="18" charset="0"/>
              </a:rPr>
              <a:t>dismissive or abusive responses from family members about a teen’s experience</a:t>
            </a:r>
          </a:p>
          <a:p>
            <a:pPr lvl="0"/>
            <a:r>
              <a:rPr lang="en-US" sz="3300" u="sng" dirty="0">
                <a:latin typeface="Times New Roman" pitchFamily="18" charset="0"/>
                <a:cs typeface="Times New Roman" pitchFamily="18" charset="0"/>
                <a:hlinkClick r:id="rId2"/>
              </a:rPr>
              <a:t>history of trauma</a:t>
            </a:r>
            <a:endParaRPr lang="en-US" sz="3300" dirty="0">
              <a:latin typeface="Times New Roman" pitchFamily="18" charset="0"/>
              <a:cs typeface="Times New Roman" pitchFamily="18" charset="0"/>
            </a:endParaRPr>
          </a:p>
          <a:p>
            <a:pPr lvl="0"/>
            <a:r>
              <a:rPr lang="en-US" sz="3300" dirty="0">
                <a:latin typeface="Times New Roman" pitchFamily="18" charset="0"/>
                <a:cs typeface="Times New Roman" pitchFamily="18" charset="0"/>
              </a:rPr>
              <a:t>experiencing a learning disorder</a:t>
            </a:r>
          </a:p>
          <a:p>
            <a:pPr lvl="0"/>
            <a:r>
              <a:rPr lang="en-US" sz="3300" dirty="0">
                <a:latin typeface="Times New Roman" pitchFamily="18" charset="0"/>
                <a:cs typeface="Times New Roman" pitchFamily="18" charset="0"/>
              </a:rPr>
              <a:t>history of aggression in the family or in the community</a:t>
            </a:r>
          </a:p>
          <a:p>
            <a:pPr marL="0" indent="0">
              <a:buNone/>
            </a:pPr>
            <a:endParaRPr lang="en-US" dirty="0"/>
          </a:p>
        </p:txBody>
      </p:sp>
    </p:spTree>
    <p:extLst>
      <p:ext uri="{BB962C8B-B14F-4D97-AF65-F5344CB8AC3E}">
        <p14:creationId xmlns:p14="http://schemas.microsoft.com/office/powerpoint/2010/main" val="760874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pPr marL="0" indent="0">
              <a:buNone/>
            </a:pPr>
            <a:r>
              <a:rPr lang="en-US" sz="4100" b="1" dirty="0" smtClean="0">
                <a:latin typeface="Times New Roman" pitchFamily="18" charset="0"/>
                <a:cs typeface="Times New Roman" pitchFamily="18" charset="0"/>
              </a:rPr>
              <a:t>Continuous</a:t>
            </a:r>
          </a:p>
          <a:p>
            <a:pPr lvl="0"/>
            <a:r>
              <a:rPr lang="en-US" sz="3300" dirty="0">
                <a:latin typeface="Times New Roman" pitchFamily="18" charset="0"/>
                <a:cs typeface="Times New Roman" pitchFamily="18" charset="0"/>
              </a:rPr>
              <a:t>low IQ</a:t>
            </a:r>
          </a:p>
          <a:p>
            <a:pPr lvl="0"/>
            <a:r>
              <a:rPr lang="en-US" sz="3300" dirty="0">
                <a:latin typeface="Times New Roman" pitchFamily="18" charset="0"/>
                <a:cs typeface="Times New Roman" pitchFamily="18" charset="0"/>
              </a:rPr>
              <a:t>involvement with drugs, alcohol, or tobacco</a:t>
            </a:r>
          </a:p>
          <a:p>
            <a:pPr lvl="0"/>
            <a:r>
              <a:rPr lang="en-US" sz="3300" dirty="0">
                <a:latin typeface="Times New Roman" pitchFamily="18" charset="0"/>
                <a:cs typeface="Times New Roman" pitchFamily="18" charset="0"/>
              </a:rPr>
              <a:t>inability to control behavior</a:t>
            </a:r>
          </a:p>
          <a:p>
            <a:pPr lvl="0"/>
            <a:r>
              <a:rPr lang="en-US" sz="3300" dirty="0">
                <a:latin typeface="Times New Roman" pitchFamily="18" charset="0"/>
                <a:cs typeface="Times New Roman" pitchFamily="18" charset="0"/>
              </a:rPr>
              <a:t>deficits in social or cognitive abilities</a:t>
            </a:r>
          </a:p>
          <a:p>
            <a:pPr lvl="0"/>
            <a:r>
              <a:rPr lang="en-US" sz="3300" dirty="0">
                <a:latin typeface="Times New Roman" pitchFamily="18" charset="0"/>
                <a:cs typeface="Times New Roman" pitchFamily="18" charset="0"/>
              </a:rPr>
              <a:t>developmental delays</a:t>
            </a:r>
          </a:p>
          <a:p>
            <a:pPr lvl="0"/>
            <a:r>
              <a:rPr lang="en-US" sz="3300" dirty="0">
                <a:latin typeface="Times New Roman" pitchFamily="18" charset="0"/>
                <a:cs typeface="Times New Roman" pitchFamily="18" charset="0"/>
              </a:rPr>
              <a:t>association with delinquent or unhealthy peers</a:t>
            </a:r>
          </a:p>
          <a:p>
            <a:pPr lvl="0"/>
            <a:r>
              <a:rPr lang="en-US" sz="3300" dirty="0">
                <a:latin typeface="Times New Roman" pitchFamily="18" charset="0"/>
                <a:cs typeface="Times New Roman" pitchFamily="18" charset="0"/>
              </a:rPr>
              <a:t>social rejection by peers</a:t>
            </a:r>
          </a:p>
          <a:p>
            <a:pPr lvl="0"/>
            <a:r>
              <a:rPr lang="en-US" sz="3300" dirty="0">
                <a:latin typeface="Times New Roman" pitchFamily="18" charset="0"/>
                <a:cs typeface="Times New Roman" pitchFamily="18" charset="0"/>
              </a:rPr>
              <a:t>poor academic performance</a:t>
            </a:r>
          </a:p>
          <a:p>
            <a:pPr lvl="0"/>
            <a:r>
              <a:rPr lang="en-US" sz="3300" dirty="0">
                <a:latin typeface="Times New Roman" pitchFamily="18" charset="0"/>
                <a:cs typeface="Times New Roman" pitchFamily="18" charset="0"/>
              </a:rPr>
              <a:t>low commitment to school</a:t>
            </a:r>
          </a:p>
          <a:p>
            <a:pPr lvl="0"/>
            <a:r>
              <a:rPr lang="en-US" sz="3300" dirty="0">
                <a:latin typeface="Times New Roman" pitchFamily="18" charset="0"/>
                <a:cs typeface="Times New Roman" pitchFamily="18" charset="0"/>
              </a:rPr>
              <a:t>poor family functioning</a:t>
            </a:r>
          </a:p>
          <a:p>
            <a:pPr lvl="0"/>
            <a:r>
              <a:rPr lang="en-US" sz="3300" dirty="0">
                <a:latin typeface="Times New Roman" pitchFamily="18" charset="0"/>
                <a:cs typeface="Times New Roman" pitchFamily="18" charset="0"/>
              </a:rPr>
              <a:t>low parental involvement</a:t>
            </a:r>
          </a:p>
          <a:p>
            <a:pPr lvl="0"/>
            <a:r>
              <a:rPr lang="en-US" sz="3300" dirty="0">
                <a:latin typeface="Times New Roman" pitchFamily="18" charset="0"/>
                <a:cs typeface="Times New Roman" pitchFamily="18" charset="0"/>
              </a:rPr>
              <a:t>little to no attachment to parents or caregivers</a:t>
            </a:r>
          </a:p>
          <a:p>
            <a:pPr marL="0" indent="0">
              <a:buNone/>
            </a:pPr>
            <a:r>
              <a:rPr lang="en-US" dirty="0" smtClean="0"/>
              <a:t>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35993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marL="0" indent="0">
              <a:buNone/>
            </a:pPr>
            <a:r>
              <a:rPr lang="en-US" b="1" dirty="0">
                <a:latin typeface="Times New Roman" pitchFamily="18" charset="0"/>
                <a:cs typeface="Times New Roman" pitchFamily="18" charset="0"/>
              </a:rPr>
              <a:t>Protective Factors</a:t>
            </a:r>
          </a:p>
          <a:p>
            <a:pPr marL="0" indent="0">
              <a:buNone/>
            </a:pPr>
            <a:r>
              <a:rPr lang="en-US" sz="2800" dirty="0">
                <a:latin typeface="Times New Roman" pitchFamily="18" charset="0"/>
                <a:cs typeface="Times New Roman" pitchFamily="18" charset="0"/>
              </a:rPr>
              <a:t>On the other hand, there are many protective factors that parents and other caring adults can provide for teens that can ease their experience of a trauma. For instance, the following are examples of protective factors:</a:t>
            </a:r>
          </a:p>
          <a:p>
            <a:pPr lvl="0"/>
            <a:r>
              <a:rPr lang="en-US" sz="2800" dirty="0">
                <a:latin typeface="Times New Roman" pitchFamily="18" charset="0"/>
                <a:cs typeface="Times New Roman" pitchFamily="18" charset="0"/>
              </a:rPr>
              <a:t>having caring and supportive people around</a:t>
            </a:r>
          </a:p>
          <a:p>
            <a:pPr lvl="0"/>
            <a:r>
              <a:rPr lang="en-US" sz="2800" dirty="0">
                <a:latin typeface="Times New Roman" pitchFamily="18" charset="0"/>
                <a:cs typeface="Times New Roman" pitchFamily="18" charset="0"/>
              </a:rPr>
              <a:t>ability to discuss problems with parents</a:t>
            </a:r>
          </a:p>
          <a:p>
            <a:pPr lvl="0"/>
            <a:r>
              <a:rPr lang="en-US" sz="2800" dirty="0">
                <a:latin typeface="Times New Roman" pitchFamily="18" charset="0"/>
                <a:cs typeface="Times New Roman" pitchFamily="18" charset="0"/>
              </a:rPr>
              <a:t>perceived parental expectations about school performance are high</a:t>
            </a:r>
          </a:p>
          <a:p>
            <a:pPr lvl="0"/>
            <a:r>
              <a:rPr lang="en-US" sz="2800" dirty="0">
                <a:latin typeface="Times New Roman" pitchFamily="18" charset="0"/>
                <a:cs typeface="Times New Roman" pitchFamily="18" charset="0"/>
              </a:rPr>
              <a:t>frequent shared activities with parents</a:t>
            </a:r>
          </a:p>
          <a:p>
            <a:pPr lvl="0"/>
            <a:r>
              <a:rPr lang="en-US" sz="2800" dirty="0">
                <a:latin typeface="Times New Roman" pitchFamily="18" charset="0"/>
                <a:cs typeface="Times New Roman" pitchFamily="18" charset="0"/>
              </a:rPr>
              <a:t>consistent presence of a parent or caregiver</a:t>
            </a:r>
          </a:p>
          <a:p>
            <a:pPr lvl="0"/>
            <a:r>
              <a:rPr lang="en-US" sz="2800" dirty="0">
                <a:latin typeface="Times New Roman" pitchFamily="18" charset="0"/>
                <a:cs typeface="Times New Roman" pitchFamily="18" charset="0"/>
              </a:rPr>
              <a:t>involvement in social activities</a:t>
            </a:r>
          </a:p>
          <a:p>
            <a:pPr marL="0" indent="0">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912791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lvl="0"/>
            <a:r>
              <a:rPr lang="en-US" dirty="0">
                <a:latin typeface="Times New Roman" pitchFamily="18" charset="0"/>
                <a:cs typeface="Times New Roman" pitchFamily="18" charset="0"/>
              </a:rPr>
              <a:t>family or parental guidance on how to solve problems or cope</a:t>
            </a:r>
          </a:p>
          <a:p>
            <a:pPr lvl="0"/>
            <a:r>
              <a:rPr lang="en-US" dirty="0">
                <a:latin typeface="Times New Roman" pitchFamily="18" charset="0"/>
                <a:cs typeface="Times New Roman" pitchFamily="18" charset="0"/>
              </a:rPr>
              <a:t>close </a:t>
            </a:r>
            <a:r>
              <a:rPr lang="en-US" sz="2800" dirty="0">
                <a:latin typeface="Times New Roman" pitchFamily="18" charset="0"/>
                <a:cs typeface="Times New Roman" pitchFamily="18" charset="0"/>
              </a:rPr>
              <a:t>relationships</a:t>
            </a:r>
            <a:r>
              <a:rPr lang="en-US" dirty="0">
                <a:latin typeface="Times New Roman" pitchFamily="18" charset="0"/>
                <a:cs typeface="Times New Roman" pitchFamily="18" charset="0"/>
              </a:rPr>
              <a:t> with positive friends and peers</a:t>
            </a:r>
          </a:p>
          <a:p>
            <a:pPr lvl="0"/>
            <a:r>
              <a:rPr lang="en-US" dirty="0">
                <a:latin typeface="Times New Roman" pitchFamily="18" charset="0"/>
                <a:cs typeface="Times New Roman" pitchFamily="18" charset="0"/>
              </a:rPr>
              <a:t>membership in positive peer groups</a:t>
            </a:r>
          </a:p>
          <a:p>
            <a:pPr lvl="0"/>
            <a:r>
              <a:rPr lang="en-US" dirty="0">
                <a:latin typeface="Times New Roman" pitchFamily="18" charset="0"/>
                <a:cs typeface="Times New Roman" pitchFamily="18" charset="0"/>
              </a:rPr>
              <a:t>commitment to school and investment in doing well for the future</a:t>
            </a:r>
          </a:p>
          <a:p>
            <a:pPr lvl="0"/>
            <a:r>
              <a:rPr lang="en-US" dirty="0">
                <a:latin typeface="Times New Roman" pitchFamily="18" charset="0"/>
                <a:cs typeface="Times New Roman" pitchFamily="18" charset="0"/>
              </a:rPr>
              <a:t>high IQ</a:t>
            </a:r>
          </a:p>
          <a:p>
            <a:pPr lvl="0"/>
            <a:r>
              <a:rPr lang="en-US" dirty="0">
                <a:latin typeface="Times New Roman" pitchFamily="18" charset="0"/>
                <a:cs typeface="Times New Roman" pitchFamily="18" charset="0"/>
              </a:rPr>
              <a:t>positive feelings toward ability to be social</a:t>
            </a:r>
          </a:p>
          <a:p>
            <a:pPr lvl="0"/>
            <a:r>
              <a:rPr lang="en-US" dirty="0">
                <a:latin typeface="Times New Roman" pitchFamily="18" charset="0"/>
                <a:cs typeface="Times New Roman" pitchFamily="18" charset="0"/>
              </a:rPr>
              <a:t>the presence of religion or spirituality in life</a:t>
            </a:r>
          </a:p>
          <a:p>
            <a:pPr lvl="0"/>
            <a:r>
              <a:rPr lang="en-US" dirty="0">
                <a:latin typeface="Times New Roman" pitchFamily="18" charset="0"/>
                <a:cs typeface="Times New Roman" pitchFamily="18" charset="0"/>
              </a:rPr>
              <a:t>developed skills for planning for the future</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62014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lgn="ctr">
              <a:buNone/>
            </a:pPr>
            <a:r>
              <a:rPr lang="en-US" b="1" u="sng" dirty="0" smtClean="0">
                <a:latin typeface="Times New Roman" pitchFamily="18" charset="0"/>
                <a:cs typeface="Times New Roman" pitchFamily="18" charset="0"/>
              </a:rPr>
              <a:t>Group names: </a:t>
            </a:r>
          </a:p>
          <a:p>
            <a:pPr marL="0" indent="0" algn="ctr">
              <a:buNone/>
            </a:pPr>
            <a:endParaRPr lang="en-US" b="1" u="sng" dirty="0" smtClean="0">
              <a:latin typeface="Times New Roman" pitchFamily="18" charset="0"/>
              <a:cs typeface="Times New Roman" pitchFamily="18" charset="0"/>
            </a:endParaRPr>
          </a:p>
          <a:p>
            <a:pPr marL="0" indent="0">
              <a:buNone/>
            </a:pPr>
            <a:endParaRPr lang="en-US" u="sng" dirty="0"/>
          </a:p>
        </p:txBody>
      </p:sp>
    </p:spTree>
    <p:extLst>
      <p:ext uri="{BB962C8B-B14F-4D97-AF65-F5344CB8AC3E}">
        <p14:creationId xmlns:p14="http://schemas.microsoft.com/office/powerpoint/2010/main" val="1738916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28600"/>
            <a:ext cx="8229600" cy="5897563"/>
          </a:xfrm>
        </p:spPr>
        <p:txBody>
          <a:bodyPr>
            <a:noAutofit/>
          </a:bodyPr>
          <a:lstStyle/>
          <a:p>
            <a:pPr marL="0" indent="0">
              <a:buNone/>
            </a:pPr>
            <a:r>
              <a:rPr lang="en-US" dirty="0">
                <a:latin typeface="Times New Roman" pitchFamily="18" charset="0"/>
                <a:cs typeface="Times New Roman" pitchFamily="18" charset="0"/>
              </a:rPr>
              <a:t>Parents and caregivers should also be aware that there are also some mental illness risk factors that come with being either male or female. For instance, </a:t>
            </a:r>
            <a:r>
              <a:rPr lang="en-US" u="sng" dirty="0">
                <a:latin typeface="Times New Roman" pitchFamily="18" charset="0"/>
                <a:cs typeface="Times New Roman" pitchFamily="18" charset="0"/>
              </a:rPr>
              <a:t>female adolescents tend to be more prone to depression</a:t>
            </a:r>
            <a:r>
              <a:rPr lang="en-US" dirty="0">
                <a:latin typeface="Times New Roman" pitchFamily="18" charset="0"/>
                <a:cs typeface="Times New Roman" pitchFamily="18" charset="0"/>
              </a:rPr>
              <a:t> than men. There are even risk factors of depression that are specific to teens, such as having parents with depression, especially if the mother is depressed, early trauma or negative experiences, and early exposure to stress, neglect, or abuse. Typically, teens have a higher risk for getting depression than adults.</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67720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marL="0" indent="0">
              <a:buNone/>
            </a:pPr>
            <a:r>
              <a:rPr lang="en-US" b="1" dirty="0">
                <a:latin typeface="Times New Roman" pitchFamily="18" charset="0"/>
                <a:cs typeface="Times New Roman" pitchFamily="18" charset="0"/>
              </a:rPr>
              <a:t>Additional Factors That Contribute to Mental Illness</a:t>
            </a:r>
          </a:p>
          <a:p>
            <a:pPr>
              <a:buFont typeface="Wingdings" pitchFamily="2" charset="2"/>
              <a:buChar char="Ø"/>
            </a:pPr>
            <a:r>
              <a:rPr lang="en-US" b="1" dirty="0">
                <a:latin typeface="Times New Roman" pitchFamily="18" charset="0"/>
                <a:cs typeface="Times New Roman" pitchFamily="18" charset="0"/>
              </a:rPr>
              <a:t>Genetics</a:t>
            </a:r>
            <a:r>
              <a:rPr lang="en-US" dirty="0">
                <a:latin typeface="Times New Roman" pitchFamily="18" charset="0"/>
                <a:cs typeface="Times New Roman" pitchFamily="18" charset="0"/>
              </a:rPr>
              <a:t>: Research indicates that </a:t>
            </a:r>
            <a:r>
              <a:rPr lang="en-US" u="sng" dirty="0" smtClean="0">
                <a:latin typeface="Times New Roman" pitchFamily="18" charset="0"/>
                <a:cs typeface="Times New Roman" pitchFamily="18" charset="0"/>
              </a:rPr>
              <a:t>genes playa a role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whether or not a teen develops a psychological disorder. If an adolescent has a relative with a certain disorder, there is a greater likelihood that he or she may also have the same illness (such as with Bipolar Disorder or Schizophrenia). However, there are also some teens who have psychological illnesses and who do not have relatives afflicted by the same disorder.</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42976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pPr>
              <a:buFont typeface="Wingdings" pitchFamily="2" charset="2"/>
              <a:buChar char="Ø"/>
            </a:pPr>
            <a:r>
              <a:rPr lang="en-US" b="1" dirty="0">
                <a:latin typeface="Times New Roman" pitchFamily="18" charset="0"/>
                <a:cs typeface="Times New Roman" pitchFamily="18" charset="0"/>
              </a:rPr>
              <a:t>Physical</a:t>
            </a:r>
            <a:r>
              <a:rPr lang="en-US" dirty="0">
                <a:latin typeface="Times New Roman" pitchFamily="18" charset="0"/>
                <a:cs typeface="Times New Roman" pitchFamily="18" charset="0"/>
              </a:rPr>
              <a:t>: Some mental disorders are caused by certain deficiencies in the brain. For instance, there are </a:t>
            </a:r>
            <a:r>
              <a:rPr lang="en-US" sz="3000" dirty="0">
                <a:latin typeface="Times New Roman" pitchFamily="18" charset="0"/>
                <a:cs typeface="Times New Roman" pitchFamily="18" charset="0"/>
              </a:rPr>
              <a:t>specific</a:t>
            </a:r>
            <a:r>
              <a:rPr lang="en-US" dirty="0">
                <a:latin typeface="Times New Roman" pitchFamily="18" charset="0"/>
                <a:cs typeface="Times New Roman" pitchFamily="18" charset="0"/>
              </a:rPr>
              <a:t> neurotransmitters in the brain that govern one’s ability to pay attention and focus, mood, and level of energy.  When a teen has low levels of certain neurotransmitters, it may be an indicator that he or she may have or is developing a psychological illness.</a:t>
            </a:r>
          </a:p>
          <a:p>
            <a:pPr>
              <a:buFont typeface="Wingdings" pitchFamily="2" charset="2"/>
              <a:buChar char="Ø"/>
            </a:pPr>
            <a:r>
              <a:rPr lang="en-US" b="1" dirty="0">
                <a:latin typeface="Times New Roman" pitchFamily="18" charset="0"/>
                <a:cs typeface="Times New Roman" pitchFamily="18" charset="0"/>
              </a:rPr>
              <a:t>Environmental</a:t>
            </a:r>
            <a:r>
              <a:rPr lang="en-US" dirty="0">
                <a:latin typeface="Times New Roman" pitchFamily="18" charset="0"/>
                <a:cs typeface="Times New Roman" pitchFamily="18" charset="0"/>
              </a:rPr>
              <a:t>: There are certain environmental factors that have been known to cause mental illness. For instance, a teen’s exposure to violence, abuse, drugs, and addiction can contribute to psychological illness later in life. For instance, as mentioned above, continued exposure to violence can contribute to post traumatic stress disorder.</a:t>
            </a:r>
          </a:p>
          <a:p>
            <a:pPr>
              <a:buFont typeface="Wingdings" pitchFamily="2" charset="2"/>
              <a:buChar char="Ø"/>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40654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marL="0" indent="0">
              <a:buNone/>
            </a:pPr>
            <a:r>
              <a:rPr lang="en-US" sz="3500" b="1" dirty="0" smtClean="0">
                <a:latin typeface="Times New Roman" pitchFamily="18" charset="0"/>
                <a:cs typeface="Times New Roman" pitchFamily="18" charset="0"/>
              </a:rPr>
              <a:t>Prevention of mental illness</a:t>
            </a:r>
          </a:p>
          <a:p>
            <a:pPr marL="0" indent="0">
              <a:buNone/>
            </a:pPr>
            <a:r>
              <a:rPr lang="en-US" dirty="0">
                <a:latin typeface="Times New Roman" pitchFamily="18" charset="0"/>
                <a:cs typeface="Times New Roman" pitchFamily="18" charset="0"/>
              </a:rPr>
              <a:t>There's no sure way to prevent mental illness. However, if you have a mental illness, taking steps to control stress, to increase your resilience and to boost low self-esteem may help keep your symptoms under control. Follow these steps:</a:t>
            </a:r>
          </a:p>
          <a:p>
            <a:pPr lvl="0"/>
            <a:r>
              <a:rPr lang="en-US" b="1" dirty="0">
                <a:latin typeface="Times New Roman" pitchFamily="18" charset="0"/>
                <a:cs typeface="Times New Roman" pitchFamily="18" charset="0"/>
              </a:rPr>
              <a:t>Pay attention to warning signs.</a:t>
            </a:r>
            <a:r>
              <a:rPr lang="en-US" dirty="0">
                <a:latin typeface="Times New Roman" pitchFamily="18" charset="0"/>
                <a:cs typeface="Times New Roman" pitchFamily="18" charset="0"/>
              </a:rPr>
              <a:t> Work with your doctor or therapist to learn what might trigger your symptoms. Make a plan so that you know what to do if symptoms return. Contact your doctor or therapist if you notice any changes in symptoms or how you feel. Consider involving family members or friends to watch for warning signs.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96339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lvl="0"/>
            <a:r>
              <a:rPr lang="en-US" b="1" dirty="0">
                <a:latin typeface="Times New Roman" pitchFamily="18" charset="0"/>
                <a:cs typeface="Times New Roman" pitchFamily="18" charset="0"/>
              </a:rPr>
              <a:t>Get routine medical care.</a:t>
            </a:r>
            <a:r>
              <a:rPr lang="en-US" dirty="0">
                <a:latin typeface="Times New Roman" pitchFamily="18" charset="0"/>
                <a:cs typeface="Times New Roman" pitchFamily="18" charset="0"/>
              </a:rPr>
              <a:t> Don't neglect checkups or skip visits to your health care provider, especially if you aren't feeling well. You may have a new health problem that needs to be treated, or you may be experiencing side effects of medication.</a:t>
            </a:r>
          </a:p>
          <a:p>
            <a:pPr lvl="0"/>
            <a:r>
              <a:rPr lang="en-US" b="1" dirty="0">
                <a:latin typeface="Times New Roman" pitchFamily="18" charset="0"/>
                <a:cs typeface="Times New Roman" pitchFamily="18" charset="0"/>
              </a:rPr>
              <a:t>Get help when you need it.</a:t>
            </a:r>
            <a:r>
              <a:rPr lang="en-US" dirty="0">
                <a:latin typeface="Times New Roman" pitchFamily="18" charset="0"/>
                <a:cs typeface="Times New Roman" pitchFamily="18" charset="0"/>
              </a:rPr>
              <a:t> Mental health conditions can be harder to treat if you wait until symptoms get bad. Long-term maintenance treatment also may help prevent a relapse of symptoms.</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850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lvl="0"/>
            <a:r>
              <a:rPr lang="en-US" b="1" dirty="0">
                <a:latin typeface="Times New Roman" pitchFamily="18" charset="0"/>
                <a:cs typeface="Times New Roman" pitchFamily="18" charset="0"/>
              </a:rPr>
              <a:t>Take good care of yourself.</a:t>
            </a:r>
            <a:r>
              <a:rPr lang="en-US" dirty="0">
                <a:latin typeface="Times New Roman" pitchFamily="18" charset="0"/>
                <a:cs typeface="Times New Roman" pitchFamily="18" charset="0"/>
              </a:rPr>
              <a:t> Sufficient sleep, healthy eating and regular physical activity are important. Try to maintain a regular schedule. Talk to your health care provider if you have trouble sleeping or if you have questions about diet and physical activity.</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21376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fontAlgn="base">
              <a:buNone/>
            </a:pPr>
            <a:r>
              <a:rPr lang="en-US" sz="2800" b="1" dirty="0">
                <a:latin typeface="Times New Roman" pitchFamily="18" charset="0"/>
                <a:cs typeface="Times New Roman" pitchFamily="18" charset="0"/>
              </a:rPr>
              <a:t>All key messages for prevention are:</a:t>
            </a:r>
            <a:endParaRPr lang="en-US" sz="2800" dirty="0">
              <a:latin typeface="Times New Roman" pitchFamily="18" charset="0"/>
              <a:cs typeface="Times New Roman" pitchFamily="18" charset="0"/>
            </a:endParaRPr>
          </a:p>
          <a:p>
            <a:pPr marL="514350" lvl="0" indent="-514350" fontAlgn="base">
              <a:buFont typeface="+mj-lt"/>
              <a:buAutoNum type="arabicPeriod"/>
            </a:pPr>
            <a:r>
              <a:rPr lang="en-US" sz="2800" b="1" dirty="0" smtClean="0">
                <a:latin typeface="Times New Roman" pitchFamily="18" charset="0"/>
                <a:cs typeface="Times New Roman" pitchFamily="18" charset="0"/>
              </a:rPr>
              <a:t>Translate</a:t>
            </a: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scientific</a:t>
            </a: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evidence</a:t>
            </a:r>
            <a:r>
              <a:rPr lang="en-US" sz="2800" dirty="0">
                <a:latin typeface="Times New Roman" pitchFamily="18" charset="0"/>
                <a:cs typeface="Times New Roman" pitchFamily="18" charset="0"/>
              </a:rPr>
              <a:t> for cost-effective preventive interventions into public health initiatives, clinical practice, and service delivery systems</a:t>
            </a:r>
          </a:p>
          <a:p>
            <a:pPr marL="514350" lvl="0" indent="-514350" fontAlgn="base">
              <a:buFont typeface="+mj-lt"/>
              <a:buAutoNum type="arabicPeriod"/>
            </a:pPr>
            <a:r>
              <a:rPr lang="en-US" sz="2800" dirty="0">
                <a:latin typeface="Times New Roman" pitchFamily="18" charset="0"/>
                <a:cs typeface="Times New Roman" pitchFamily="18" charset="0"/>
              </a:rPr>
              <a:t>Increase social, professional, and political </a:t>
            </a:r>
            <a:r>
              <a:rPr lang="en-US" sz="2800" b="1" dirty="0">
                <a:latin typeface="Times New Roman" pitchFamily="18" charset="0"/>
                <a:cs typeface="Times New Roman" pitchFamily="18" charset="0"/>
              </a:rPr>
              <a:t>awareness</a:t>
            </a:r>
            <a:r>
              <a:rPr lang="en-US" sz="2800" dirty="0">
                <a:latin typeface="Times New Roman" pitchFamily="18" charset="0"/>
                <a:cs typeface="Times New Roman" pitchFamily="18" charset="0"/>
              </a:rPr>
              <a:t> of advancements and the importance of mental health prevention and promotion</a:t>
            </a:r>
          </a:p>
          <a:p>
            <a:pPr marL="514350" lvl="0" indent="-514350" fontAlgn="base">
              <a:buFont typeface="+mj-lt"/>
              <a:buAutoNum type="arabicPeriod"/>
            </a:pPr>
            <a:r>
              <a:rPr lang="en-US" sz="2800" dirty="0">
                <a:latin typeface="Times New Roman" pitchFamily="18" charset="0"/>
                <a:cs typeface="Times New Roman" pitchFamily="18" charset="0"/>
              </a:rPr>
              <a:t>Move clinical practice toward </a:t>
            </a:r>
            <a:r>
              <a:rPr lang="en-US" sz="2800" b="1" dirty="0">
                <a:latin typeface="Times New Roman" pitchFamily="18" charset="0"/>
                <a:cs typeface="Times New Roman" pitchFamily="18" charset="0"/>
              </a:rPr>
              <a:t>at-risk-oriented detection and intervention</a:t>
            </a: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782397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marL="0" lvl="0" indent="0" fontAlgn="base">
              <a:buNone/>
            </a:pPr>
            <a:r>
              <a:rPr lang="en-US" dirty="0" smtClean="0">
                <a:latin typeface="Times New Roman" pitchFamily="18" charset="0"/>
                <a:cs typeface="Times New Roman" pitchFamily="18" charset="0"/>
              </a:rPr>
              <a:t>4. Provide </a:t>
            </a:r>
            <a:r>
              <a:rPr lang="en-US" dirty="0">
                <a:latin typeface="Times New Roman" pitchFamily="18" charset="0"/>
                <a:cs typeface="Times New Roman" pitchFamily="18" charset="0"/>
              </a:rPr>
              <a:t>interventions designed for </a:t>
            </a:r>
            <a:r>
              <a:rPr lang="en-US" dirty="0" smtClean="0">
                <a:latin typeface="Times New Roman" pitchFamily="18" charset="0"/>
                <a:cs typeface="Times New Roman" pitchFamily="18" charset="0"/>
              </a:rPr>
              <a:t>        each</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developmental</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stage</a:t>
            </a:r>
            <a:r>
              <a:rPr lang="en-US" dirty="0">
                <a:latin typeface="Times New Roman" pitchFamily="18" charset="0"/>
                <a:cs typeface="Times New Roman" pitchFamily="18" charset="0"/>
              </a:rPr>
              <a:t> aimed at </a:t>
            </a:r>
            <a:r>
              <a:rPr lang="en-US" dirty="0" err="1">
                <a:latin typeface="Times New Roman" pitchFamily="18" charset="0"/>
                <a:cs typeface="Times New Roman" pitchFamily="18" charset="0"/>
              </a:rPr>
              <a:t>minimising</a:t>
            </a:r>
            <a:r>
              <a:rPr lang="en-US" dirty="0">
                <a:latin typeface="Times New Roman" pitchFamily="18" charset="0"/>
                <a:cs typeface="Times New Roman" pitchFamily="18" charset="0"/>
              </a:rPr>
              <a:t> the impact of risk factors</a:t>
            </a:r>
          </a:p>
          <a:p>
            <a:pPr marL="0" lvl="0" indent="0" fontAlgn="base">
              <a:buNone/>
            </a:pPr>
            <a:r>
              <a:rPr lang="en-US" b="1" dirty="0" smtClean="0">
                <a:latin typeface="Times New Roman" pitchFamily="18" charset="0"/>
                <a:cs typeface="Times New Roman" pitchFamily="18" charset="0"/>
              </a:rPr>
              <a:t>5. Promote</a:t>
            </a:r>
            <a:r>
              <a:rPr lang="en-US" dirty="0">
                <a:latin typeface="Times New Roman" pitchFamily="18" charset="0"/>
                <a:cs typeface="Times New Roman" pitchFamily="18" charset="0"/>
              </a:rPr>
              <a:t> interventions with a multidisciplinary and multilevel (psychological, social, familial, and legal) approach</a:t>
            </a:r>
          </a:p>
          <a:p>
            <a:pPr marL="0" lvl="0" indent="0" fontAlgn="base">
              <a:buNone/>
            </a:pPr>
            <a:r>
              <a:rPr lang="en-US" dirty="0" smtClean="0">
                <a:latin typeface="Times New Roman" pitchFamily="18" charset="0"/>
                <a:cs typeface="Times New Roman" pitchFamily="18" charset="0"/>
              </a:rPr>
              <a:t>6. Promote</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healthy lifestyles</a:t>
            </a:r>
            <a:r>
              <a:rPr lang="en-US" dirty="0">
                <a:latin typeface="Times New Roman" pitchFamily="18" charset="0"/>
                <a:cs typeface="Times New Roman" pitchFamily="18" charset="0"/>
              </a:rPr>
              <a:t> including nutrition </a:t>
            </a:r>
            <a:r>
              <a:rPr lang="en-US" dirty="0" smtClean="0">
                <a:latin typeface="Times New Roman" pitchFamily="18" charset="0"/>
                <a:cs typeface="Times New Roman" pitchFamily="18" charset="0"/>
              </a:rPr>
              <a:t>  and </a:t>
            </a:r>
            <a:r>
              <a:rPr lang="en-US" dirty="0">
                <a:latin typeface="Times New Roman" pitchFamily="18" charset="0"/>
                <a:cs typeface="Times New Roman" pitchFamily="18" charset="0"/>
              </a:rPr>
              <a:t>exercise</a:t>
            </a:r>
          </a:p>
          <a:p>
            <a:pPr marL="0" lvl="0" indent="0" fontAlgn="base">
              <a:buNone/>
            </a:pPr>
            <a:r>
              <a:rPr lang="en-US" dirty="0" smtClean="0">
                <a:latin typeface="Times New Roman" pitchFamily="18" charset="0"/>
                <a:cs typeface="Times New Roman" pitchFamily="18" charset="0"/>
              </a:rPr>
              <a:t>7. Encourage </a:t>
            </a:r>
            <a:r>
              <a:rPr lang="en-US" dirty="0">
                <a:latin typeface="Times New Roman" pitchFamily="18" charset="0"/>
                <a:cs typeface="Times New Roman" pitchFamily="18" charset="0"/>
              </a:rPr>
              <a:t>school-based interventions (targeting children, parents, and education professionals).</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45762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b="1" dirty="0" smtClean="0">
                <a:latin typeface="Times New Roman" pitchFamily="18" charset="0"/>
                <a:cs typeface="Times New Roman" pitchFamily="18" charset="0"/>
              </a:rPr>
              <a:t>Mental health illness therapy</a:t>
            </a:r>
          </a:p>
          <a:p>
            <a:pPr marL="0" indent="0">
              <a:buNone/>
            </a:pPr>
            <a:r>
              <a:rPr lang="en-US" sz="2800" b="1" dirty="0">
                <a:latin typeface="Times New Roman" pitchFamily="18" charset="0"/>
                <a:cs typeface="Times New Roman" pitchFamily="18" charset="0"/>
              </a:rPr>
              <a:t>The following are a few common types of therapy</a:t>
            </a:r>
            <a:r>
              <a:rPr lang="en-US" sz="2800" b="1" dirty="0" smtClean="0">
                <a:latin typeface="Times New Roman" pitchFamily="18" charset="0"/>
                <a:cs typeface="Times New Roman" pitchFamily="18" charset="0"/>
              </a:rPr>
              <a:t>:</a:t>
            </a:r>
          </a:p>
          <a:p>
            <a:pPr lvl="0">
              <a:buFont typeface="Wingdings" pitchFamily="2" charset="2"/>
              <a:buChar char="v"/>
            </a:pPr>
            <a:r>
              <a:rPr lang="en-US" sz="2800" b="1" dirty="0">
                <a:latin typeface="Times New Roman" pitchFamily="18" charset="0"/>
                <a:cs typeface="Times New Roman" pitchFamily="18" charset="0"/>
              </a:rPr>
              <a:t>Cognitive-behavioral therapy (CBT) </a:t>
            </a:r>
            <a:r>
              <a:rPr lang="en-US" sz="2800" dirty="0">
                <a:latin typeface="Times New Roman" pitchFamily="18" charset="0"/>
                <a:cs typeface="Times New Roman" pitchFamily="18" charset="0"/>
              </a:rPr>
              <a:t>has two main aspects. The cognitive part works to develop helpful beliefs about your life. The behavioral side helps you learn to take healthier actions. CBT often works well for depression, anxiety and bipolar disorder, but it can also be used for other various conditions.</a:t>
            </a:r>
          </a:p>
          <a:p>
            <a:pPr marL="0" indent="0">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067731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lvl="0">
              <a:buFont typeface="Wingdings" pitchFamily="2" charset="2"/>
              <a:buChar char="v"/>
            </a:pPr>
            <a:r>
              <a:rPr lang="en-US" b="1" dirty="0">
                <a:latin typeface="Times New Roman" pitchFamily="18" charset="0"/>
                <a:cs typeface="Times New Roman" pitchFamily="18" charset="0"/>
              </a:rPr>
              <a:t>Interpersonal therapy</a:t>
            </a:r>
            <a:r>
              <a:rPr lang="en-US" dirty="0">
                <a:latin typeface="Times New Roman" pitchFamily="18" charset="0"/>
                <a:cs typeface="Times New Roman" pitchFamily="18" charset="0"/>
              </a:rPr>
              <a:t> focuses largely on improving relationships and helping a person express emotions in healthy ways. This approach often works well for depression. A variation of it called "interpersonal and social rhythm therapy" often works well for bipolar disorder because it also helps develop a daily schedule that supports recovery.</a:t>
            </a:r>
          </a:p>
          <a:p>
            <a:pPr lvl="0">
              <a:buFont typeface="Wingdings" pitchFamily="2" charset="2"/>
              <a:buChar char="v"/>
            </a:pPr>
            <a:r>
              <a:rPr lang="en-US" b="1" dirty="0">
                <a:latin typeface="Times New Roman" pitchFamily="18" charset="0"/>
                <a:cs typeface="Times New Roman" pitchFamily="18" charset="0"/>
              </a:rPr>
              <a:t>Family therapy</a:t>
            </a:r>
            <a:r>
              <a:rPr lang="en-US" dirty="0">
                <a:latin typeface="Times New Roman" pitchFamily="18" charset="0"/>
                <a:cs typeface="Times New Roman" pitchFamily="18" charset="0"/>
              </a:rPr>
              <a:t> helps family members communicate, handle conflicts and solve problems better. Forms of family therapy often are used for treating eating disorders and bipolar disorder.</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86697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marL="0" indent="0" algn="ctr">
              <a:buNone/>
            </a:pPr>
            <a:r>
              <a:rPr lang="en-US" sz="3600" b="1" dirty="0" smtClean="0">
                <a:latin typeface="Times New Roman" pitchFamily="18" charset="0"/>
                <a:cs typeface="Times New Roman" pitchFamily="18" charset="0"/>
              </a:rPr>
              <a:t>Mental </a:t>
            </a:r>
            <a:r>
              <a:rPr lang="en-US" sz="3600" b="1" dirty="0" smtClean="0">
                <a:latin typeface="Times New Roman" pitchFamily="18" charset="0"/>
                <a:cs typeface="Times New Roman" pitchFamily="18" charset="0"/>
              </a:rPr>
              <a:t>illness:</a:t>
            </a:r>
          </a:p>
          <a:p>
            <a:pPr marL="0" indent="0">
              <a:buNone/>
            </a:pPr>
            <a:r>
              <a:rPr lang="en-US" dirty="0">
                <a:latin typeface="Times New Roman" pitchFamily="18" charset="0"/>
                <a:cs typeface="Times New Roman" pitchFamily="18" charset="0"/>
              </a:rPr>
              <a:t>Mental illness refers to a wide range of mental health conditions — disorders that affect your mood, thinking and behavior. Examples of mental illness include depression, anxiety disorders, schizophrenia, eating disorders and addictive behaviors.</a:t>
            </a:r>
          </a:p>
          <a:p>
            <a:pPr marL="0" indent="0">
              <a:buNone/>
            </a:pPr>
            <a:r>
              <a:rPr lang="en-US" dirty="0">
                <a:latin typeface="Times New Roman" pitchFamily="18" charset="0"/>
                <a:cs typeface="Times New Roman" pitchFamily="18" charset="0"/>
              </a:rPr>
              <a:t>Many people have mental health concerns from time to time. But a mental health concern becomes a mental illness when ongoing signs and symptoms cause frequent stress and affect your ability to function.</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38040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lvl="0">
              <a:buFont typeface="Wingdings" pitchFamily="2" charset="2"/>
              <a:buChar char="v"/>
            </a:pPr>
            <a:r>
              <a:rPr lang="en-US" b="1" dirty="0">
                <a:latin typeface="Times New Roman" pitchFamily="18" charset="0"/>
                <a:cs typeface="Times New Roman" pitchFamily="18" charset="0"/>
              </a:rPr>
              <a:t>Psychodynamic therapy</a:t>
            </a:r>
            <a:r>
              <a:rPr lang="en-US" dirty="0">
                <a:latin typeface="Times New Roman" pitchFamily="18" charset="0"/>
                <a:cs typeface="Times New Roman" pitchFamily="18" charset="0"/>
              </a:rPr>
              <a:t> helps people develop a better understanding about their unconscious emotions and motivations that can affect their thoughts and actions.</a:t>
            </a:r>
          </a:p>
          <a:p>
            <a:pPr lvl="0">
              <a:buFont typeface="Wingdings" pitchFamily="2" charset="2"/>
              <a:buChar char="v"/>
            </a:pPr>
            <a:r>
              <a:rPr lang="en-US" b="1" dirty="0">
                <a:latin typeface="Times New Roman" pitchFamily="18" charset="0"/>
                <a:cs typeface="Times New Roman" pitchFamily="18" charset="0"/>
              </a:rPr>
              <a:t>Art therapy</a:t>
            </a:r>
            <a:r>
              <a:rPr lang="en-US" dirty="0">
                <a:latin typeface="Times New Roman" pitchFamily="18" charset="0"/>
                <a:cs typeface="Times New Roman" pitchFamily="18" charset="0"/>
              </a:rPr>
              <a:t> can include using music, dance, drawing and other art forms to help express emotions and promote healing.</a:t>
            </a:r>
          </a:p>
          <a:p>
            <a:pPr lvl="0">
              <a:buFont typeface="Wingdings" pitchFamily="2" charset="2"/>
              <a:buChar char="v"/>
            </a:pPr>
            <a:r>
              <a:rPr lang="en-US" b="1" dirty="0" err="1">
                <a:latin typeface="Times New Roman" pitchFamily="18" charset="0"/>
                <a:cs typeface="Times New Roman" pitchFamily="18" charset="0"/>
              </a:rPr>
              <a:t>Psychoeducation</a:t>
            </a:r>
            <a:r>
              <a:rPr lang="en-US" dirty="0">
                <a:latin typeface="Times New Roman" pitchFamily="18" charset="0"/>
                <a:cs typeface="Times New Roman" pitchFamily="18" charset="0"/>
              </a:rPr>
              <a:t> helps people understand mental health conditions and ways to promote recovery.</a:t>
            </a:r>
          </a:p>
          <a:p>
            <a:pPr>
              <a:buFont typeface="Wingdings" pitchFamily="2" charset="2"/>
              <a:buChar char="v"/>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62929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b="1" dirty="0">
                <a:latin typeface="Times New Roman" pitchFamily="18" charset="0"/>
                <a:cs typeface="Times New Roman" pitchFamily="18" charset="0"/>
              </a:rPr>
              <a:t>Medication: Drug Options for Mental Health Issues</a:t>
            </a:r>
          </a:p>
          <a:p>
            <a:pPr marL="0" indent="0">
              <a:buNone/>
            </a:pPr>
            <a:r>
              <a:rPr lang="en-US" dirty="0">
                <a:latin typeface="Times New Roman" pitchFamily="18" charset="0"/>
                <a:cs typeface="Times New Roman" pitchFamily="18" charset="0"/>
              </a:rPr>
              <a:t>Fortunately, prescription drugs can be used to treat mental health disorders in conjunction with behavioral therapy or cognitive therapy. Antidepressants, mood stabilizers, and </a:t>
            </a:r>
            <a:r>
              <a:rPr lang="en-US" u="sng" dirty="0" smtClean="0">
                <a:latin typeface="Times New Roman" pitchFamily="18" charset="0"/>
                <a:cs typeface="Times New Roman" pitchFamily="18" charset="0"/>
              </a:rPr>
              <a:t>antipsychotics</a:t>
            </a:r>
            <a:r>
              <a:rPr lang="en-US" dirty="0">
                <a:latin typeface="Times New Roman" pitchFamily="18" charset="0"/>
                <a:cs typeface="Times New Roman" pitchFamily="18" charset="0"/>
              </a:rPr>
              <a:t> are the broad types of medication prescribed to treat mental illness.</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28337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b="1" dirty="0">
                <a:latin typeface="Times New Roman" pitchFamily="18" charset="0"/>
                <a:cs typeface="Times New Roman" pitchFamily="18" charset="0"/>
              </a:rPr>
              <a:t>Mental Health Drugs: Possible Options</a:t>
            </a:r>
          </a:p>
          <a:p>
            <a:pPr marL="0" indent="0">
              <a:buNone/>
            </a:pPr>
            <a:r>
              <a:rPr lang="en-US" dirty="0">
                <a:latin typeface="Times New Roman" pitchFamily="18" charset="0"/>
                <a:cs typeface="Times New Roman" pitchFamily="18" charset="0"/>
              </a:rPr>
              <a:t>Depending on the disorder, different medications will be prescribed. Antidepressants such as Paxil, Zoloft, Prozac, and a variety of SSRIs, SNRIs and MAOIs can be used to treat depression. Mood stabilizers such as lithium tablets are used to treat bipolar disorder, as are anticonvulsants like Depakote. Antipsychotics like olanzapine or clozapine are used to treat schizophrenia or psychotic depression.</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66558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sz="3500" b="1" dirty="0">
                <a:latin typeface="Times New Roman" pitchFamily="18" charset="0"/>
                <a:cs typeface="Times New Roman" pitchFamily="18" charset="0"/>
              </a:rPr>
              <a:t>Medication Side Effects</a:t>
            </a:r>
          </a:p>
          <a:p>
            <a:pPr marL="0" indent="0">
              <a:buNone/>
            </a:pPr>
            <a:r>
              <a:rPr lang="en-US" sz="2800" dirty="0">
                <a:latin typeface="Times New Roman" pitchFamily="18" charset="0"/>
                <a:cs typeface="Times New Roman" pitchFamily="18" charset="0"/>
              </a:rPr>
              <a:t>Some of the side effects of mental health medication include nausea, headache, changes in appetite, dry mouth, increased urination, change in libido, irritability, blurred vision and drowsiness. Other side effects can occur; each person’s body and brain chemistry is unique, and it is impossible to predict with certainty how a given medication will affect you or how well it will work. People who are prescribed these medications should regularly communicate with their doctors and notify them of any side effects.</a:t>
            </a:r>
          </a:p>
        </p:txBody>
      </p:sp>
    </p:spTree>
    <p:extLst>
      <p:ext uri="{BB962C8B-B14F-4D97-AF65-F5344CB8AC3E}">
        <p14:creationId xmlns:p14="http://schemas.microsoft.com/office/powerpoint/2010/main" val="929207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a:bodyPr>
          <a:lstStyle/>
          <a:p>
            <a:pPr marL="0" indent="0">
              <a:buNone/>
            </a:pPr>
            <a:r>
              <a:rPr lang="en-US" sz="3500" b="1" dirty="0">
                <a:latin typeface="Times New Roman" pitchFamily="18" charset="0"/>
                <a:cs typeface="Times New Roman" pitchFamily="18" charset="0"/>
              </a:rPr>
              <a:t>Drug Addiction, Dependence and Withdrawal</a:t>
            </a:r>
          </a:p>
          <a:p>
            <a:pPr marL="0" indent="0">
              <a:buNone/>
            </a:pPr>
            <a:r>
              <a:rPr lang="en-US" dirty="0">
                <a:latin typeface="Times New Roman" pitchFamily="18" charset="0"/>
                <a:cs typeface="Times New Roman" pitchFamily="18" charset="0"/>
              </a:rPr>
              <a:t>Some mental health medications are known to cause physical and psychological dependency due to their changes in brain chemistry. Over time, dependency can become an addiction if the person isn’t careful. The withdrawal process can exacerbate the original mental illness because of the brain’s sudden loss of some chemicals such as serotonin, dopamine, and other endorphins. In severe cases, the person may need to be placed in a drug rehab facility to detox from prescription medication.</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64122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marL="0" indent="0">
              <a:buNone/>
            </a:pPr>
            <a:r>
              <a:rPr lang="en-US" sz="3500" b="1" dirty="0">
                <a:latin typeface="Times New Roman" pitchFamily="18" charset="0"/>
                <a:cs typeface="Times New Roman" pitchFamily="18" charset="0"/>
              </a:rPr>
              <a:t>Medication Overdose</a:t>
            </a:r>
          </a:p>
          <a:p>
            <a:pPr marL="0" indent="0">
              <a:buNone/>
            </a:pPr>
            <a:r>
              <a:rPr lang="en-US" dirty="0">
                <a:latin typeface="Times New Roman" pitchFamily="18" charset="0"/>
                <a:cs typeface="Times New Roman" pitchFamily="18" charset="0"/>
              </a:rPr>
              <a:t>It is possible to overdose on medication in an effort to get the same effects as initially received, and this is more common when users are dependent on medications. Some signs of overdose can include seizure, coma, slowed heartbeat, or extreme paranoia. </a:t>
            </a:r>
            <a:endParaRPr lang="en-US" dirty="0" smtClean="0">
              <a:latin typeface="Times New Roman" pitchFamily="18" charset="0"/>
              <a:cs typeface="Times New Roman" pitchFamily="18" charset="0"/>
            </a:endParaRPr>
          </a:p>
          <a:p>
            <a:pPr marL="0" indent="0">
              <a:buNone/>
            </a:pPr>
            <a:r>
              <a:rPr lang="en-US" sz="3500" b="1" dirty="0">
                <a:latin typeface="Times New Roman" pitchFamily="18" charset="0"/>
                <a:cs typeface="Times New Roman" pitchFamily="18" charset="0"/>
              </a:rPr>
              <a:t>Depression and Mental Health</a:t>
            </a:r>
          </a:p>
          <a:p>
            <a:pPr marL="0" indent="0">
              <a:buNone/>
            </a:pPr>
            <a:r>
              <a:rPr lang="en-US" dirty="0">
                <a:latin typeface="Times New Roman" pitchFamily="18" charset="0"/>
                <a:cs typeface="Times New Roman" pitchFamily="18" charset="0"/>
              </a:rPr>
              <a:t>Depression often coexists with other mental disorders, or certain disorders may have caused depression in the first place. For example, 40 percent of people with post-traumatic stress disorder also have depression.</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32484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pPr marL="0" indent="0">
              <a:buNone/>
            </a:pPr>
            <a:r>
              <a:rPr lang="en-US" b="1" dirty="0" smtClean="0">
                <a:latin typeface="Times New Roman" pitchFamily="18" charset="0"/>
                <a:cs typeface="Times New Roman" pitchFamily="18" charset="0"/>
              </a:rPr>
              <a:t>Reference</a:t>
            </a:r>
          </a:p>
          <a:p>
            <a:r>
              <a:rPr lang="en-US" sz="3100" i="1" dirty="0" smtClean="0">
                <a:latin typeface="Times New Roman" pitchFamily="18" charset="0"/>
                <a:cs typeface="Times New Roman" pitchFamily="18" charset="0"/>
              </a:rPr>
              <a:t>"Any Mental Illness </a:t>
            </a:r>
            <a:r>
              <a:rPr lang="en-US" sz="3100" i="1" dirty="0">
                <a:latin typeface="Times New Roman" pitchFamily="18" charset="0"/>
                <a:cs typeface="Times New Roman" pitchFamily="18" charset="0"/>
              </a:rPr>
              <a:t>(</a:t>
            </a:r>
            <a:r>
              <a:rPr lang="en-US" sz="3100" i="1" dirty="0" smtClean="0">
                <a:latin typeface="Times New Roman" pitchFamily="18" charset="0"/>
                <a:cs typeface="Times New Roman" pitchFamily="18" charset="0"/>
              </a:rPr>
              <a:t>AMI) </a:t>
            </a:r>
            <a:r>
              <a:rPr lang="en-US" sz="3100" i="1" dirty="0">
                <a:latin typeface="Times New Roman" pitchFamily="18" charset="0"/>
                <a:cs typeface="Times New Roman" pitchFamily="18" charset="0"/>
              </a:rPr>
              <a:t>Among </a:t>
            </a:r>
            <a:r>
              <a:rPr lang="en-US" sz="3100" i="1" dirty="0" smtClean="0">
                <a:latin typeface="Times New Roman" pitchFamily="18" charset="0"/>
                <a:cs typeface="Times New Roman" pitchFamily="18" charset="0"/>
              </a:rPr>
              <a:t>U.S. Adults".</a:t>
            </a:r>
            <a:r>
              <a:rPr lang="en-US" sz="3100" i="1" dirty="0">
                <a:latin typeface="Times New Roman" pitchFamily="18" charset="0"/>
                <a:cs typeface="Times New Roman" pitchFamily="18" charset="0"/>
              </a:rPr>
              <a:t> </a:t>
            </a:r>
            <a:r>
              <a:rPr lang="en-US" sz="3100" i="1" dirty="0" smtClean="0">
                <a:latin typeface="Times New Roman" pitchFamily="18" charset="0"/>
                <a:cs typeface="Times New Roman" pitchFamily="18" charset="0"/>
              </a:rPr>
              <a:t>National </a:t>
            </a:r>
            <a:r>
              <a:rPr lang="en-US" sz="3100" i="1" dirty="0">
                <a:latin typeface="Times New Roman" pitchFamily="18" charset="0"/>
                <a:cs typeface="Times New Roman" pitchFamily="18" charset="0"/>
              </a:rPr>
              <a:t>Institute of Mental Health. U.S. Department of Health and Human Services. Archived from the original on 7 April 2017. Retrieved 28 April 2017.</a:t>
            </a:r>
            <a:endParaRPr lang="en-US" sz="3100" dirty="0">
              <a:latin typeface="Times New Roman" pitchFamily="18" charset="0"/>
              <a:cs typeface="Times New Roman" pitchFamily="18" charset="0"/>
            </a:endParaRPr>
          </a:p>
          <a:p>
            <a:r>
              <a:rPr lang="en-US" sz="3100" i="1" dirty="0" smtClean="0">
                <a:latin typeface="Times New Roman" pitchFamily="18" charset="0"/>
                <a:cs typeface="Times New Roman" pitchFamily="18" charset="0"/>
              </a:rPr>
              <a:t>“Mental Disorders".</a:t>
            </a:r>
            <a:r>
              <a:rPr lang="en-US" sz="3100" i="1" dirty="0">
                <a:latin typeface="Times New Roman" pitchFamily="18" charset="0"/>
                <a:cs typeface="Times New Roman" pitchFamily="18" charset="0"/>
              </a:rPr>
              <a:t> Medline Plus. U.S. National Library of Medicine. 15 September 2014. Archived from the original on 8 May 2016. Retrieved 10 June 2016.</a:t>
            </a:r>
            <a:endParaRPr lang="en-US" sz="3100" dirty="0">
              <a:latin typeface="Times New Roman" pitchFamily="18" charset="0"/>
              <a:cs typeface="Times New Roman" pitchFamily="18" charset="0"/>
            </a:endParaRPr>
          </a:p>
          <a:p>
            <a:r>
              <a:rPr lang="en-US" sz="3100" i="1" dirty="0" smtClean="0">
                <a:latin typeface="Times New Roman" pitchFamily="18" charset="0"/>
                <a:cs typeface="Times New Roman" pitchFamily="18" charset="0"/>
              </a:rPr>
              <a:t>Bolton</a:t>
            </a:r>
            <a:r>
              <a:rPr lang="en-US" sz="3100" i="1" dirty="0">
                <a:latin typeface="Times New Roman" pitchFamily="18" charset="0"/>
                <a:cs typeface="Times New Roman" pitchFamily="18" charset="0"/>
              </a:rPr>
              <a:t>, Derek (2008). What is Mental Disorder?: An Essay in </a:t>
            </a:r>
            <a:r>
              <a:rPr lang="en-US" sz="3100" i="1" dirty="0" smtClean="0">
                <a:latin typeface="Times New Roman" pitchFamily="18" charset="0"/>
                <a:cs typeface="Times New Roman" pitchFamily="18" charset="0"/>
              </a:rPr>
              <a:t>Philosophy, Science, </a:t>
            </a:r>
            <a:r>
              <a:rPr lang="en-US" sz="3100" i="1" dirty="0">
                <a:latin typeface="Times New Roman" pitchFamily="18" charset="0"/>
                <a:cs typeface="Times New Roman" pitchFamily="18" charset="0"/>
              </a:rPr>
              <a:t>and Values. OUP Oxford. p. 6. ISBN </a:t>
            </a:r>
            <a:r>
              <a:rPr lang="en-US" sz="3100" i="1" dirty="0" smtClean="0">
                <a:latin typeface="Times New Roman" pitchFamily="18" charset="0"/>
                <a:cs typeface="Times New Roman" pitchFamily="18" charset="0"/>
              </a:rPr>
              <a:t>978-0-19-856592-5.</a:t>
            </a:r>
            <a:endParaRPr lang="en-US" sz="3100" dirty="0">
              <a:latin typeface="Times New Roman" pitchFamily="18" charset="0"/>
              <a:cs typeface="Times New Roman" pitchFamily="18" charset="0"/>
            </a:endParaRPr>
          </a:p>
          <a:p>
            <a:r>
              <a:rPr lang="en-US" sz="3100" i="1" dirty="0" smtClean="0">
                <a:latin typeface="Times New Roman" pitchFamily="18" charset="0"/>
                <a:cs typeface="Times New Roman" pitchFamily="18" charset="0"/>
              </a:rPr>
              <a:t>"</a:t>
            </a:r>
            <a:r>
              <a:rPr lang="en-US" sz="3100" i="1" dirty="0">
                <a:latin typeface="Times New Roman" pitchFamily="18" charset="0"/>
                <a:cs typeface="Times New Roman" pitchFamily="18" charset="0"/>
              </a:rPr>
              <a:t>Mental disorders". World Health Organization. 9 April 2018. Archived from the original on 18 May 2015. Retrieved 2 February 2019.</a:t>
            </a:r>
            <a:endParaRPr lang="en-US" sz="3100" dirty="0">
              <a:latin typeface="Times New Roman" pitchFamily="18" charset="0"/>
              <a:cs typeface="Times New Roman" pitchFamily="18" charset="0"/>
            </a:endParaRPr>
          </a:p>
          <a:p>
            <a:r>
              <a:rPr lang="en-US" sz="3100" i="1" dirty="0" smtClean="0">
                <a:latin typeface="Times New Roman" pitchFamily="18" charset="0"/>
                <a:cs typeface="Times New Roman" pitchFamily="18" charset="0"/>
              </a:rPr>
              <a:t>"</a:t>
            </a:r>
            <a:r>
              <a:rPr lang="en-US" sz="3100" i="1" dirty="0">
                <a:latin typeface="Times New Roman" pitchFamily="18" charset="0"/>
                <a:cs typeface="Times New Roman" pitchFamily="18" charset="0"/>
              </a:rPr>
              <a:t>Mental </a:t>
            </a:r>
            <a:r>
              <a:rPr lang="en-US" sz="3100" i="1" dirty="0" smtClean="0">
                <a:latin typeface="Times New Roman" pitchFamily="18" charset="0"/>
                <a:cs typeface="Times New Roman" pitchFamily="18" charset="0"/>
              </a:rPr>
              <a:t>disorders".</a:t>
            </a:r>
            <a:r>
              <a:rPr lang="en-US" sz="3100" i="1" dirty="0">
                <a:latin typeface="Times New Roman" pitchFamily="18" charset="0"/>
                <a:cs typeface="Times New Roman" pitchFamily="18" charset="0"/>
              </a:rPr>
              <a:t> World Health Organization. Archived from the original on 29 March 2016. Retrieved9 April 2016.</a:t>
            </a:r>
            <a:endParaRPr lang="en-US" sz="3100"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1643946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b="1" dirty="0" smtClean="0">
                <a:latin typeface="Times New Roman" pitchFamily="18" charset="0"/>
                <a:cs typeface="Times New Roman" pitchFamily="18" charset="0"/>
              </a:rPr>
              <a:t>Types </a:t>
            </a:r>
            <a:r>
              <a:rPr lang="en-US" b="1" dirty="0">
                <a:latin typeface="Times New Roman" pitchFamily="18" charset="0"/>
                <a:cs typeface="Times New Roman" pitchFamily="18" charset="0"/>
              </a:rPr>
              <a:t>of Mental </a:t>
            </a:r>
            <a:r>
              <a:rPr lang="en-US" b="1" dirty="0" smtClean="0">
                <a:latin typeface="Times New Roman" pitchFamily="18" charset="0"/>
                <a:cs typeface="Times New Roman" pitchFamily="18" charset="0"/>
              </a:rPr>
              <a:t>Health illness</a:t>
            </a:r>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Attention Deficit Hyperactivity Disorder (ADHD)</a:t>
            </a:r>
          </a:p>
          <a:p>
            <a:pPr marL="0" indent="0">
              <a:buNone/>
            </a:pPr>
            <a:r>
              <a:rPr lang="en-US" sz="3600" dirty="0">
                <a:latin typeface="Times New Roman" pitchFamily="18" charset="0"/>
                <a:cs typeface="Times New Roman" pitchFamily="18" charset="0"/>
              </a:rPr>
              <a:t>Attention Deficit Hyperactivity Disorder</a:t>
            </a:r>
            <a:r>
              <a:rPr lang="en-US" dirty="0">
                <a:latin typeface="Times New Roman" pitchFamily="18" charset="0"/>
                <a:cs typeface="Times New Roman" pitchFamily="18" charset="0"/>
              </a:rPr>
              <a:t> is characterized by an inability to remain focused on task, impulsive behavior, and excessive activity or an inability to sit still. Although this disorder is most commonly diagnosed in children, it can occur in adults as well.</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57570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a:latin typeface="Times New Roman" pitchFamily="18" charset="0"/>
                <a:cs typeface="Times New Roman" pitchFamily="18" charset="0"/>
              </a:rPr>
              <a:t>Anxiety/Panic Disorder</a:t>
            </a:r>
          </a:p>
          <a:p>
            <a:pPr marL="0" indent="0">
              <a:buNone/>
            </a:pPr>
            <a:r>
              <a:rPr lang="en-US" dirty="0">
                <a:latin typeface="Times New Roman" pitchFamily="18" charset="0"/>
                <a:cs typeface="Times New Roman" pitchFamily="18" charset="0"/>
              </a:rPr>
              <a:t>Anxiety disorder is defined by intermittent and repeated attacks of intense fear of something bad happening or a sense of impending doom.</a:t>
            </a:r>
          </a:p>
          <a:p>
            <a:pPr marL="0" indent="0">
              <a:buNone/>
            </a:pPr>
            <a:r>
              <a:rPr lang="en-US" b="1" dirty="0">
                <a:latin typeface="Times New Roman" pitchFamily="18" charset="0"/>
                <a:cs typeface="Times New Roman" pitchFamily="18" charset="0"/>
              </a:rPr>
              <a:t>Anxiety disorders:</a:t>
            </a:r>
            <a:r>
              <a:rPr lang="en-US" dirty="0">
                <a:latin typeface="Times New Roman" pitchFamily="18" charset="0"/>
                <a:cs typeface="Times New Roman" pitchFamily="18" charset="0"/>
              </a:rPr>
              <a:t> People with anxiety disorders respond to certain objects or situations with fear and dread, as well as with physical signs of anxiety or panic, such as a rapid heartbeat and sweating. </a:t>
            </a: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20041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marL="0" lvl="0" indent="0">
              <a:buNone/>
            </a:pPr>
            <a:r>
              <a:rPr lang="en-US" dirty="0">
                <a:latin typeface="Times New Roman" pitchFamily="18" charset="0"/>
                <a:cs typeface="Times New Roman" pitchFamily="18" charset="0"/>
              </a:rPr>
              <a:t>An anxiety disorder is diagnosed if the person's response is not appropriate for the situation, if the person cannot control the response, or if the anxiety interferes with normal functioning. Anxiety disorders include generalized anxiety disorder, panic disorder, social anxiety disorder, and specific phobias.</a:t>
            </a:r>
          </a:p>
          <a:p>
            <a:pPr lvl="0"/>
            <a:r>
              <a:rPr lang="en-US" b="1" dirty="0">
                <a:latin typeface="Times New Roman" pitchFamily="18" charset="0"/>
                <a:cs typeface="Times New Roman" pitchFamily="18" charset="0"/>
              </a:rPr>
              <a:t>Mood disorders:</a:t>
            </a:r>
            <a:r>
              <a:rPr lang="en-US" dirty="0">
                <a:latin typeface="Times New Roman" pitchFamily="18" charset="0"/>
                <a:cs typeface="Times New Roman" pitchFamily="18" charset="0"/>
              </a:rPr>
              <a:t> These disorders, also called affective disorders, involve persistent feelings of sadness or periods of feeling overly happy, or fluctuations from extreme happiness to extreme sadness. The most common mood disorders are depression, bipolar disorder, and cyclothymic disorder.</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50907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lvl="0"/>
            <a:r>
              <a:rPr lang="en-US" sz="2800" b="1" dirty="0">
                <a:latin typeface="Times New Roman" pitchFamily="18" charset="0"/>
                <a:cs typeface="Times New Roman" pitchFamily="18" charset="0"/>
              </a:rPr>
              <a:t>Psychotic disorders:</a:t>
            </a:r>
            <a:r>
              <a:rPr lang="en-US" sz="2800" dirty="0">
                <a:latin typeface="Times New Roman" pitchFamily="18" charset="0"/>
                <a:cs typeface="Times New Roman" pitchFamily="18" charset="0"/>
              </a:rPr>
              <a:t> Psychotic disorders involve distorted awareness and thinking. Two of the most common symptoms of psychotic disorders are hallucinations -- the experience of images or sounds that are not real, such as hearing voices -- and delusions, which are false fixed beliefs that the ill person accepts as true, despite evidence to the contrary. Schizophrenia is an example of a psychotic disorder</a:t>
            </a:r>
            <a:r>
              <a:rPr lang="en-US" sz="2800" dirty="0" smtClean="0">
                <a:latin typeface="Times New Roman" pitchFamily="18" charset="0"/>
                <a:cs typeface="Times New Roman" pitchFamily="18" charset="0"/>
              </a:rPr>
              <a:t>.</a:t>
            </a:r>
          </a:p>
          <a:p>
            <a:r>
              <a:rPr lang="en-US" sz="2800" b="1" dirty="0">
                <a:latin typeface="Times New Roman" pitchFamily="18" charset="0"/>
                <a:cs typeface="Times New Roman" pitchFamily="18" charset="0"/>
              </a:rPr>
              <a:t>Eating disorders:</a:t>
            </a:r>
            <a:r>
              <a:rPr lang="en-US" sz="2800" dirty="0">
                <a:latin typeface="Times New Roman" pitchFamily="18" charset="0"/>
                <a:cs typeface="Times New Roman" pitchFamily="18" charset="0"/>
              </a:rPr>
              <a:t> Eating disorders involve extreme emotions, attitudes, and behaviors involving weight and food. Anorexia nervosa, bulimia nervosa, and </a:t>
            </a:r>
            <a:r>
              <a:rPr lang="en-US" sz="2800" dirty="0" smtClean="0">
                <a:latin typeface="Times New Roman" pitchFamily="18" charset="0"/>
                <a:cs typeface="Times New Roman" pitchFamily="18" charset="0"/>
              </a:rPr>
              <a:t>binge </a:t>
            </a:r>
            <a:r>
              <a:rPr lang="en-US" sz="2800" dirty="0">
                <a:latin typeface="Times New Roman" pitchFamily="18" charset="0"/>
                <a:cs typeface="Times New Roman" pitchFamily="18" charset="0"/>
              </a:rPr>
              <a:t>eating disorder are the most common eating disorders.</a:t>
            </a:r>
          </a:p>
          <a:p>
            <a:pPr marL="0" lvl="0" indent="0">
              <a:buNone/>
            </a:pP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521690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lvl="0"/>
            <a:r>
              <a:rPr lang="en-US" b="1" dirty="0">
                <a:latin typeface="Times New Roman" pitchFamily="18" charset="0"/>
                <a:cs typeface="Times New Roman" pitchFamily="18" charset="0"/>
              </a:rPr>
              <a:t>Impulse control and addiction disorders:</a:t>
            </a:r>
            <a:r>
              <a:rPr lang="en-US" dirty="0">
                <a:latin typeface="Times New Roman" pitchFamily="18" charset="0"/>
                <a:cs typeface="Times New Roman" pitchFamily="18" charset="0"/>
              </a:rPr>
              <a:t> People with impulse control disorders are unable to resist urges, or impulses, to perform acts that could be harmful to themselves or others. Pyromania (starting fires), kleptomania (stealing), and compulsive gambling are examples of impulse control disorders. Alcohol and drug are common objects of addictions. Often, people with these disorders become so involved with the objects of their addiction that they begin to ignore responsibilities and </a:t>
            </a:r>
            <a:r>
              <a:rPr lang="en-US" u="sng" dirty="0">
                <a:latin typeface="Times New Roman" pitchFamily="18" charset="0"/>
                <a:cs typeface="Times New Roman" pitchFamily="18" charset="0"/>
              </a:rPr>
              <a:t>relationships</a:t>
            </a:r>
            <a:r>
              <a:rPr lang="en-US" dirty="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47347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lvl="0"/>
            <a:r>
              <a:rPr lang="en-US" b="1" dirty="0"/>
              <a:t>Personality disorders:</a:t>
            </a:r>
            <a:r>
              <a:rPr lang="en-US" dirty="0"/>
              <a:t> People with personality disorders have extreme and inflexible personality traits that are distressing to the person and/or cause problems in work, school, or social relationships. In addition, the person's patterns of thinking and behavior significantly differ from the expectations of society and are so rigid that they interfere with the person's normal functioning. Examples include antisocial </a:t>
            </a:r>
            <a:r>
              <a:rPr lang="en-US" dirty="0" smtClean="0"/>
              <a:t>personality </a:t>
            </a:r>
            <a:r>
              <a:rPr lang="en-US" dirty="0"/>
              <a:t>disorder, obsessive-compulsive personality disorder, and paranoid personality disorder.</a:t>
            </a:r>
          </a:p>
          <a:p>
            <a:pPr marL="0" indent="0">
              <a:buNone/>
            </a:pPr>
            <a:endParaRPr lang="en-US" dirty="0"/>
          </a:p>
        </p:txBody>
      </p:sp>
    </p:spTree>
    <p:extLst>
      <p:ext uri="{BB962C8B-B14F-4D97-AF65-F5344CB8AC3E}">
        <p14:creationId xmlns:p14="http://schemas.microsoft.com/office/powerpoint/2010/main" val="1681154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1928</Words>
  <Application>Microsoft Office PowerPoint</Application>
  <PresentationFormat>On-screen Show (4:3)</PresentationFormat>
  <Paragraphs>117</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ABDULLE</dc:creator>
  <cp:lastModifiedBy>lati30</cp:lastModifiedBy>
  <cp:revision>45</cp:revision>
  <dcterms:created xsi:type="dcterms:W3CDTF">2006-08-16T00:00:00Z</dcterms:created>
  <dcterms:modified xsi:type="dcterms:W3CDTF">2019-03-23T14:56:26Z</dcterms:modified>
</cp:coreProperties>
</file>