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7D71-2E36-4B55-81AE-6B438461E6DF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CC25-AD12-4F95-9E3B-2753C6368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7D71-2E36-4B55-81AE-6B438461E6DF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CC25-AD12-4F95-9E3B-2753C6368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7D71-2E36-4B55-81AE-6B438461E6DF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CC25-AD12-4F95-9E3B-2753C6368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7D71-2E36-4B55-81AE-6B438461E6DF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CC25-AD12-4F95-9E3B-2753C6368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7D71-2E36-4B55-81AE-6B438461E6DF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CC25-AD12-4F95-9E3B-2753C6368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7D71-2E36-4B55-81AE-6B438461E6DF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CC25-AD12-4F95-9E3B-2753C6368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7D71-2E36-4B55-81AE-6B438461E6DF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CC25-AD12-4F95-9E3B-2753C6368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7D71-2E36-4B55-81AE-6B438461E6DF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CC25-AD12-4F95-9E3B-2753C6368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7D71-2E36-4B55-81AE-6B438461E6DF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CC25-AD12-4F95-9E3B-2753C6368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7D71-2E36-4B55-81AE-6B438461E6DF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CC25-AD12-4F95-9E3B-2753C6368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7D71-2E36-4B55-81AE-6B438461E6DF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CC25-AD12-4F95-9E3B-2753C6368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7D71-2E36-4B55-81AE-6B438461E6DF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DCC25-AD12-4F95-9E3B-2753C6368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MENTAL RETARDATION :DISORDER OF GROWTH AND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LWENGE MATHIAS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symptoms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Aggression</a:t>
            </a:r>
          </a:p>
          <a:p>
            <a:r>
              <a:rPr lang="en-US" dirty="0" smtClean="0"/>
              <a:t>Self-injurious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Stereotype</a:t>
            </a:r>
          </a:p>
          <a:p>
            <a:r>
              <a:rPr lang="en-US" smtClean="0"/>
              <a:t>Echopraxia</a:t>
            </a:r>
            <a:endParaRPr lang="en-US" dirty="0" smtClean="0"/>
          </a:p>
          <a:p>
            <a:r>
              <a:rPr lang="en-US" dirty="0" smtClean="0"/>
              <a:t>Pica</a:t>
            </a:r>
          </a:p>
          <a:p>
            <a:r>
              <a:rPr lang="en-US" dirty="0" smtClean="0"/>
              <a:t>Rumination</a:t>
            </a:r>
          </a:p>
          <a:p>
            <a:r>
              <a:rPr lang="en-US" dirty="0" smtClean="0"/>
              <a:t>Mental illnesses about 4-6 times than general </a:t>
            </a:r>
            <a:r>
              <a:rPr lang="en-US" dirty="0" smtClean="0"/>
              <a:t>population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Pathophysiology</a:t>
            </a:r>
            <a:r>
              <a:rPr lang="en-US" dirty="0" smtClean="0"/>
              <a:t> of 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Damage to the cortical and substrate of the brain which is inherent in MR confers a special vulnerability to psychiatric conditions.</a:t>
            </a:r>
          </a:p>
          <a:p>
            <a:r>
              <a:rPr lang="en-US" dirty="0" smtClean="0"/>
              <a:t>Decreased ability to cope with the complex demands of the society </a:t>
            </a:r>
          </a:p>
          <a:p>
            <a:r>
              <a:rPr lang="en-US" dirty="0" smtClean="0"/>
              <a:t>Inadequate cognitive capacity to resolve emotional conflicts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of 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Monitoring of the child’s development by the family physician.</a:t>
            </a:r>
          </a:p>
          <a:p>
            <a:r>
              <a:rPr lang="en-US" dirty="0" smtClean="0"/>
              <a:t>Don’t use a wait and see approach or to tell parents that their child is likely to catch up.</a:t>
            </a:r>
          </a:p>
          <a:p>
            <a:r>
              <a:rPr lang="en-US" dirty="0" smtClean="0"/>
              <a:t>Notify the parents early about the condition of the child so as to cope up early and support the child 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Multimodal treatment is needed such as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</a:t>
            </a:r>
          </a:p>
          <a:p>
            <a:r>
              <a:rPr lang="en-US" dirty="0" smtClean="0"/>
              <a:t>Psychiatric,</a:t>
            </a:r>
          </a:p>
          <a:p>
            <a:r>
              <a:rPr lang="en-US" dirty="0" smtClean="0"/>
              <a:t> Parental,</a:t>
            </a:r>
          </a:p>
          <a:p>
            <a:r>
              <a:rPr lang="en-US" dirty="0" smtClean="0"/>
              <a:t>Educational,</a:t>
            </a:r>
          </a:p>
          <a:p>
            <a:r>
              <a:rPr lang="en-US" dirty="0" err="1" smtClean="0"/>
              <a:t>Behavioural</a:t>
            </a:r>
            <a:r>
              <a:rPr lang="en-US" dirty="0" smtClean="0"/>
              <a:t> interventions.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to recognize that MR need not to be a life problem.</a:t>
            </a:r>
          </a:p>
          <a:p>
            <a:r>
              <a:rPr lang="en-US" dirty="0" smtClean="0"/>
              <a:t>There are many reversible causes and many preventive measures .</a:t>
            </a:r>
          </a:p>
          <a:p>
            <a:r>
              <a:rPr lang="en-US" dirty="0" smtClean="0"/>
              <a:t>Accurate and early diagnosis will aid in better long  term prognosis for many patients identified.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Together we can save life of children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End </a:t>
            </a:r>
          </a:p>
          <a:p>
            <a:pPr algn="ctr"/>
            <a:r>
              <a:rPr lang="en-US" sz="8000" dirty="0" smtClean="0">
                <a:solidFill>
                  <a:srgbClr val="FF0000"/>
                </a:solidFill>
                <a:latin typeface="Arial Black" pitchFamily="34" charset="0"/>
              </a:rPr>
              <a:t>Thanks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Disorders of growth </a:t>
            </a:r>
            <a:r>
              <a:rPr lang="en-US" smtClean="0"/>
              <a:t>and development.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Cerebral palsy</a:t>
            </a:r>
          </a:p>
          <a:p>
            <a:r>
              <a:rPr lang="en-US" dirty="0" smtClean="0"/>
              <a:t>Failure to thrive</a:t>
            </a:r>
          </a:p>
          <a:p>
            <a:r>
              <a:rPr lang="en-US" dirty="0" smtClean="0"/>
              <a:t>Handicapped child</a:t>
            </a:r>
          </a:p>
          <a:p>
            <a:r>
              <a:rPr lang="en-US" dirty="0" smtClean="0"/>
              <a:t>Mental retardation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MENTAL RETARDATION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Former term for learning disability, a condition that results in someone finding it difficult to learn skills or information at the same rate as others of a similar age.</a:t>
            </a:r>
          </a:p>
          <a:p>
            <a:r>
              <a:rPr lang="en-US" b="1" dirty="0" smtClean="0"/>
              <a:t>WHO emphasizes two main elements in the definition </a:t>
            </a:r>
            <a:r>
              <a:rPr lang="en-US" b="1" dirty="0" err="1" smtClean="0"/>
              <a:t>i.e</a:t>
            </a:r>
            <a:r>
              <a:rPr lang="en-US" b="1" dirty="0" smtClean="0"/>
              <a:t> </a:t>
            </a:r>
            <a:r>
              <a:rPr lang="en-US" dirty="0" smtClean="0"/>
              <a:t>intellectual functioning below the average.</a:t>
            </a:r>
          </a:p>
          <a:p>
            <a:r>
              <a:rPr lang="en-US" dirty="0" smtClean="0"/>
              <a:t>Marked impairment in ability of individuals to adapt to the daily demands of the social environment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MENTAL RETARDATION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Mild ………………… 55-70% about 85%</a:t>
            </a:r>
          </a:p>
          <a:p>
            <a:r>
              <a:rPr lang="en-US" dirty="0" smtClean="0"/>
              <a:t>Moderate…………….40-55%,,,,,,,,,,10%</a:t>
            </a:r>
          </a:p>
          <a:p>
            <a:r>
              <a:rPr lang="en-US" dirty="0" smtClean="0"/>
              <a:t>Severe……………25-40%,,,,,,,,,,,,,,,,,,3-4%</a:t>
            </a:r>
          </a:p>
          <a:p>
            <a:r>
              <a:rPr lang="en-US" dirty="0" smtClean="0"/>
              <a:t>Profound………..below 25%,,,,,,,,,,,,,1-2%</a:t>
            </a:r>
          </a:p>
          <a:p>
            <a:pPr>
              <a:buNone/>
            </a:pPr>
            <a:r>
              <a:rPr lang="en-US" b="1" dirty="0" smtClean="0"/>
              <a:t>EPIDEMIOLOGY OF MR</a:t>
            </a:r>
          </a:p>
          <a:p>
            <a:pPr>
              <a:buNone/>
            </a:pPr>
            <a:r>
              <a:rPr lang="en-US" dirty="0" smtClean="0"/>
              <a:t>It is more in males than females </a:t>
            </a:r>
            <a:r>
              <a:rPr lang="en-US" dirty="0" err="1" smtClean="0"/>
              <a:t>i.e</a:t>
            </a:r>
            <a:r>
              <a:rPr lang="en-US" dirty="0" smtClean="0"/>
              <a:t> 1.5:1 respectively.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Causes of mental retardation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cause is unknown but known chromosomal causes account for about 30% ..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Down’s syndrome (trisomy 21) :</a:t>
            </a:r>
            <a:r>
              <a:rPr lang="en-US" dirty="0" err="1" smtClean="0"/>
              <a:t>alzheimer’s</a:t>
            </a:r>
            <a:r>
              <a:rPr lang="en-US" dirty="0" smtClean="0"/>
              <a:t> dementia after age of 40 and depression are commonly present.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Fragile X syndrome </a:t>
            </a:r>
            <a:r>
              <a:rPr lang="en-US" dirty="0" smtClean="0"/>
              <a:t>: long arm of X-chromosome): ADHD  present in about 80%.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Prader</a:t>
            </a:r>
            <a:r>
              <a:rPr lang="en-US" dirty="0" smtClean="0">
                <a:solidFill>
                  <a:srgbClr val="FF0000"/>
                </a:solidFill>
              </a:rPr>
              <a:t> –</a:t>
            </a:r>
            <a:r>
              <a:rPr lang="en-US" dirty="0" err="1" smtClean="0">
                <a:solidFill>
                  <a:srgbClr val="FF0000"/>
                </a:solidFill>
              </a:rPr>
              <a:t>WIlli</a:t>
            </a:r>
            <a:r>
              <a:rPr lang="en-US" dirty="0" smtClean="0">
                <a:solidFill>
                  <a:srgbClr val="FF0000"/>
                </a:solidFill>
              </a:rPr>
              <a:t> syndrome</a:t>
            </a:r>
            <a:r>
              <a:rPr lang="en-US" dirty="0" smtClean="0"/>
              <a:t>: chromosome 15 deletion ) </a:t>
            </a:r>
            <a:r>
              <a:rPr lang="en-US" dirty="0" err="1" smtClean="0"/>
              <a:t>obesity,hyperphagia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Causes cont ………..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William’s syndrome (chromosome 7 deletion</a:t>
            </a:r>
            <a:r>
              <a:rPr lang="en-US" dirty="0" smtClean="0"/>
              <a:t>):</a:t>
            </a:r>
            <a:r>
              <a:rPr lang="en-US" dirty="0" err="1" smtClean="0"/>
              <a:t>supravalvular</a:t>
            </a:r>
            <a:r>
              <a:rPr lang="en-US" dirty="0" smtClean="0"/>
              <a:t> aortic </a:t>
            </a:r>
            <a:r>
              <a:rPr lang="en-US" dirty="0" err="1" smtClean="0"/>
              <a:t>stenosis</a:t>
            </a:r>
            <a:r>
              <a:rPr lang="en-US" dirty="0" smtClean="0"/>
              <a:t> and hypertension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Prenatal causes</a:t>
            </a:r>
            <a:r>
              <a:rPr lang="en-US" dirty="0" smtClean="0"/>
              <a:t>: maternal illnesses(</a:t>
            </a:r>
            <a:r>
              <a:rPr lang="en-US" dirty="0" err="1" smtClean="0"/>
              <a:t>toxaemias,diabetes</a:t>
            </a:r>
            <a:r>
              <a:rPr lang="en-US" dirty="0" smtClean="0"/>
              <a:t>) maternal infections like TORCHES,HIV, drugs,(brain malformation),maternal nutrition(IUGR),.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Perinatal</a:t>
            </a:r>
            <a:r>
              <a:rPr lang="en-US" dirty="0" smtClean="0"/>
              <a:t> : extreme </a:t>
            </a:r>
            <a:r>
              <a:rPr lang="en-US" dirty="0" err="1" smtClean="0"/>
              <a:t>prematurity,blood</a:t>
            </a:r>
            <a:r>
              <a:rPr lang="en-US" dirty="0" smtClean="0"/>
              <a:t> group </a:t>
            </a:r>
            <a:r>
              <a:rPr lang="en-US" dirty="0" err="1" smtClean="0"/>
              <a:t>incompability,brain</a:t>
            </a:r>
            <a:r>
              <a:rPr lang="en-US" dirty="0" smtClean="0"/>
              <a:t> </a:t>
            </a:r>
            <a:r>
              <a:rPr lang="en-US" dirty="0" err="1" smtClean="0"/>
              <a:t>trauma,and</a:t>
            </a:r>
            <a:r>
              <a:rPr lang="en-US" dirty="0" smtClean="0"/>
              <a:t> CVAs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cont……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Infancy /childhood </a:t>
            </a:r>
            <a:r>
              <a:rPr lang="en-US" dirty="0" smtClean="0"/>
              <a:t>:CNS </a:t>
            </a:r>
            <a:r>
              <a:rPr lang="en-US" dirty="0" err="1" smtClean="0"/>
              <a:t>infections,head</a:t>
            </a:r>
            <a:r>
              <a:rPr lang="en-US" dirty="0" smtClean="0"/>
              <a:t> </a:t>
            </a:r>
            <a:r>
              <a:rPr lang="en-US" dirty="0" err="1" smtClean="0"/>
              <a:t>trauma,neurological</a:t>
            </a:r>
            <a:r>
              <a:rPr lang="en-US" dirty="0" smtClean="0"/>
              <a:t> </a:t>
            </a:r>
            <a:r>
              <a:rPr lang="en-US" dirty="0" err="1" smtClean="0"/>
              <a:t>diseases,brain</a:t>
            </a:r>
            <a:r>
              <a:rPr lang="en-US" dirty="0" smtClean="0"/>
              <a:t> </a:t>
            </a:r>
            <a:r>
              <a:rPr lang="en-US" dirty="0" err="1" smtClean="0"/>
              <a:t>tumour,hypothyroidism,radiations,lead</a:t>
            </a:r>
            <a:r>
              <a:rPr lang="en-US" dirty="0" smtClean="0"/>
              <a:t> </a:t>
            </a:r>
            <a:r>
              <a:rPr lang="en-US" dirty="0" err="1" smtClean="0"/>
              <a:t>intoxication,asphyxia,and</a:t>
            </a:r>
            <a:r>
              <a:rPr lang="en-US" dirty="0" smtClean="0"/>
              <a:t> severe malnutrition.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Socio-cultural </a:t>
            </a:r>
            <a:r>
              <a:rPr lang="en-US" b="1" dirty="0" err="1" smtClean="0">
                <a:solidFill>
                  <a:srgbClr val="FF0000"/>
                </a:solidFill>
              </a:rPr>
              <a:t>diversity</a:t>
            </a:r>
            <a:r>
              <a:rPr lang="en-US" dirty="0" err="1" smtClean="0"/>
              <a:t>:parental</a:t>
            </a:r>
            <a:r>
              <a:rPr lang="en-US" dirty="0" smtClean="0"/>
              <a:t> </a:t>
            </a:r>
            <a:r>
              <a:rPr lang="en-US" dirty="0" err="1" smtClean="0"/>
              <a:t>factors,lack</a:t>
            </a:r>
            <a:r>
              <a:rPr lang="en-US" dirty="0" smtClean="0"/>
              <a:t> of psychosocial </a:t>
            </a:r>
            <a:r>
              <a:rPr lang="en-US" dirty="0" err="1" smtClean="0"/>
              <a:t>stimulation,child</a:t>
            </a:r>
            <a:r>
              <a:rPr lang="en-US" dirty="0" smtClean="0"/>
              <a:t> abuse and neglect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a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Standardized psychological tests</a:t>
            </a:r>
          </a:p>
          <a:p>
            <a:r>
              <a:rPr lang="en-US" dirty="0" smtClean="0"/>
              <a:t>Consider cultural biases for reaching a conclusion.</a:t>
            </a:r>
          </a:p>
          <a:p>
            <a:r>
              <a:rPr lang="en-US" dirty="0" smtClean="0"/>
              <a:t>History of adaptive functioning should be obtained from caregivers</a:t>
            </a:r>
          </a:p>
          <a:p>
            <a:r>
              <a:rPr lang="en-US" dirty="0" smtClean="0"/>
              <a:t>Physical examination should rule out physical impairments like hearing and visual impairment.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DDX OF 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Deafness</a:t>
            </a:r>
          </a:p>
          <a:p>
            <a:r>
              <a:rPr lang="en-US" dirty="0" smtClean="0"/>
              <a:t>CP</a:t>
            </a:r>
          </a:p>
          <a:p>
            <a:r>
              <a:rPr lang="en-US" dirty="0" smtClean="0"/>
              <a:t>Traumatic brain injury</a:t>
            </a:r>
          </a:p>
          <a:p>
            <a:r>
              <a:rPr lang="en-US" dirty="0" smtClean="0"/>
              <a:t>Specific learning disabilities</a:t>
            </a:r>
          </a:p>
          <a:p>
            <a:r>
              <a:rPr lang="en-US" dirty="0" smtClean="0"/>
              <a:t>Communication disorders</a:t>
            </a:r>
          </a:p>
          <a:p>
            <a:r>
              <a:rPr lang="en-US" dirty="0" smtClean="0"/>
              <a:t>Borderline intellectual functioning</a:t>
            </a:r>
          </a:p>
          <a:p>
            <a:r>
              <a:rPr lang="en-US" dirty="0" err="1" smtClean="0"/>
              <a:t>Parvasive</a:t>
            </a:r>
            <a:r>
              <a:rPr lang="en-US" dirty="0" smtClean="0"/>
              <a:t> developmental disorders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499</Words>
  <Application>Microsoft Office PowerPoint</Application>
  <PresentationFormat>On-screen Show (4:3)</PresentationFormat>
  <Paragraphs>72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MENTAL RETARDATION :DISORDER OF GROWTH AND DEVELOPMENT</vt:lpstr>
      <vt:lpstr>Disorders of growth and development. </vt:lpstr>
      <vt:lpstr>MENTAL RETARDATION</vt:lpstr>
      <vt:lpstr>CLASSIFICATION OF MENTAL RETARDATION</vt:lpstr>
      <vt:lpstr>Causes of mental retardation</vt:lpstr>
      <vt:lpstr>Causes cont ………..</vt:lpstr>
      <vt:lpstr>Causes cont……</vt:lpstr>
      <vt:lpstr>How to make a diagnosis</vt:lpstr>
      <vt:lpstr>DDX OF MR</vt:lpstr>
      <vt:lpstr>Common symptoms</vt:lpstr>
      <vt:lpstr>Pathophysiology of MR</vt:lpstr>
      <vt:lpstr>Management of MR</vt:lpstr>
      <vt:lpstr> Multimodal treatment is needed such as  </vt:lpstr>
      <vt:lpstr>CONCLUSION</vt:lpstr>
      <vt:lpstr>Together we can save life of children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DISORDERS OF GROWTH AND DEVELOPMENT</dc:title>
  <dc:creator>MUMMY ELIANA</dc:creator>
  <cp:lastModifiedBy>MUMMY ELIANA</cp:lastModifiedBy>
  <cp:revision>11</cp:revision>
  <dcterms:created xsi:type="dcterms:W3CDTF">2015-09-09T03:26:23Z</dcterms:created>
  <dcterms:modified xsi:type="dcterms:W3CDTF">2015-09-26T14:04:41Z</dcterms:modified>
</cp:coreProperties>
</file>