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8" r:id="rId3"/>
    <p:sldId id="260" r:id="rId4"/>
    <p:sldId id="261" r:id="rId5"/>
    <p:sldId id="262" r:id="rId6"/>
    <p:sldId id="263" r:id="rId7"/>
    <p:sldId id="266" r:id="rId8"/>
    <p:sldId id="265" r:id="rId9"/>
    <p:sldId id="264" r:id="rId10"/>
    <p:sldId id="267" r:id="rId11"/>
    <p:sldId id="273" r:id="rId12"/>
    <p:sldId id="268" r:id="rId13"/>
    <p:sldId id="269" r:id="rId14"/>
    <p:sldId id="270" r:id="rId15"/>
    <p:sldId id="259" r:id="rId16"/>
    <p:sldId id="271" r:id="rId17"/>
    <p:sldId id="274" r:id="rId18"/>
    <p:sldId id="275" r:id="rId19"/>
    <p:sldId id="276" r:id="rId20"/>
    <p:sldId id="306" r:id="rId21"/>
    <p:sldId id="308" r:id="rId22"/>
    <p:sldId id="309" r:id="rId23"/>
    <p:sldId id="311" r:id="rId24"/>
    <p:sldId id="315" r:id="rId25"/>
    <p:sldId id="316" r:id="rId26"/>
    <p:sldId id="313" r:id="rId27"/>
    <p:sldId id="277" r:id="rId28"/>
    <p:sldId id="280" r:id="rId29"/>
    <p:sldId id="281" r:id="rId30"/>
    <p:sldId id="283" r:id="rId31"/>
    <p:sldId id="285" r:id="rId32"/>
    <p:sldId id="287" r:id="rId33"/>
    <p:sldId id="289" r:id="rId34"/>
    <p:sldId id="291" r:id="rId35"/>
    <p:sldId id="293" r:id="rId36"/>
    <p:sldId id="295" r:id="rId37"/>
    <p:sldId id="296" r:id="rId38"/>
    <p:sldId id="297" r:id="rId39"/>
    <p:sldId id="298" r:id="rId40"/>
    <p:sldId id="300" r:id="rId41"/>
    <p:sldId id="302" r:id="rId42"/>
    <p:sldId id="303"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51" d="100"/>
          <a:sy n="51" d="100"/>
        </p:scale>
        <p:origin x="72"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D32B2-14FC-4C45-B866-D74ABDA3E309}"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5824E-A334-4084-B763-A35EE5E14074}" type="slidenum">
              <a:rPr lang="en-US" smtClean="0"/>
              <a:t>‹#›</a:t>
            </a:fld>
            <a:endParaRPr lang="en-US"/>
          </a:p>
        </p:txBody>
      </p:sp>
    </p:spTree>
    <p:extLst>
      <p:ext uri="{BB962C8B-B14F-4D97-AF65-F5344CB8AC3E}">
        <p14:creationId xmlns:p14="http://schemas.microsoft.com/office/powerpoint/2010/main" val="45001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57E5C1-82CC-460C-93F8-FBE8E0390EDE}" type="slidenum">
              <a:rPr lang="en-US"/>
              <a:pPr/>
              <a:t>11</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xfrm>
            <a:off x="889000" y="4714875"/>
            <a:ext cx="4891088" cy="4467225"/>
          </a:xfrm>
        </p:spPr>
        <p:txBody>
          <a:bodyPr/>
          <a:lstStyle/>
          <a:p>
            <a:endParaRPr lang="en-GB"/>
          </a:p>
        </p:txBody>
      </p:sp>
    </p:spTree>
    <p:extLst>
      <p:ext uri="{BB962C8B-B14F-4D97-AF65-F5344CB8AC3E}">
        <p14:creationId xmlns:p14="http://schemas.microsoft.com/office/powerpoint/2010/main" val="3007443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CB111F-6E48-46F7-AB06-AD9A941DD6E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EEE07-D2F1-4F21-ABFC-1767E4C90383}" type="slidenum">
              <a:rPr lang="en-US" smtClean="0"/>
              <a:t>‹#›</a:t>
            </a:fld>
            <a:endParaRPr lang="en-US"/>
          </a:p>
        </p:txBody>
      </p:sp>
    </p:spTree>
    <p:extLst>
      <p:ext uri="{BB962C8B-B14F-4D97-AF65-F5344CB8AC3E}">
        <p14:creationId xmlns:p14="http://schemas.microsoft.com/office/powerpoint/2010/main" val="33487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B111F-6E48-46F7-AB06-AD9A941DD6E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EEE07-D2F1-4F21-ABFC-1767E4C90383}" type="slidenum">
              <a:rPr lang="en-US" smtClean="0"/>
              <a:t>‹#›</a:t>
            </a:fld>
            <a:endParaRPr lang="en-US"/>
          </a:p>
        </p:txBody>
      </p:sp>
    </p:spTree>
    <p:extLst>
      <p:ext uri="{BB962C8B-B14F-4D97-AF65-F5344CB8AC3E}">
        <p14:creationId xmlns:p14="http://schemas.microsoft.com/office/powerpoint/2010/main" val="2900925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B111F-6E48-46F7-AB06-AD9A941DD6E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EEE07-D2F1-4F21-ABFC-1767E4C90383}" type="slidenum">
              <a:rPr lang="en-US" smtClean="0"/>
              <a:t>‹#›</a:t>
            </a:fld>
            <a:endParaRPr lang="en-US"/>
          </a:p>
        </p:txBody>
      </p:sp>
    </p:spTree>
    <p:extLst>
      <p:ext uri="{BB962C8B-B14F-4D97-AF65-F5344CB8AC3E}">
        <p14:creationId xmlns:p14="http://schemas.microsoft.com/office/powerpoint/2010/main" val="178205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B111F-6E48-46F7-AB06-AD9A941DD6E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EEE07-D2F1-4F21-ABFC-1767E4C90383}" type="slidenum">
              <a:rPr lang="en-US" smtClean="0"/>
              <a:t>‹#›</a:t>
            </a:fld>
            <a:endParaRPr lang="en-US"/>
          </a:p>
        </p:txBody>
      </p:sp>
    </p:spTree>
    <p:extLst>
      <p:ext uri="{BB962C8B-B14F-4D97-AF65-F5344CB8AC3E}">
        <p14:creationId xmlns:p14="http://schemas.microsoft.com/office/powerpoint/2010/main" val="386248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CB111F-6E48-46F7-AB06-AD9A941DD6E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EEE07-D2F1-4F21-ABFC-1767E4C90383}" type="slidenum">
              <a:rPr lang="en-US" smtClean="0"/>
              <a:t>‹#›</a:t>
            </a:fld>
            <a:endParaRPr lang="en-US"/>
          </a:p>
        </p:txBody>
      </p:sp>
    </p:spTree>
    <p:extLst>
      <p:ext uri="{BB962C8B-B14F-4D97-AF65-F5344CB8AC3E}">
        <p14:creationId xmlns:p14="http://schemas.microsoft.com/office/powerpoint/2010/main" val="2010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CB111F-6E48-46F7-AB06-AD9A941DD6E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EEE07-D2F1-4F21-ABFC-1767E4C90383}" type="slidenum">
              <a:rPr lang="en-US" smtClean="0"/>
              <a:t>‹#›</a:t>
            </a:fld>
            <a:endParaRPr lang="en-US"/>
          </a:p>
        </p:txBody>
      </p:sp>
    </p:spTree>
    <p:extLst>
      <p:ext uri="{BB962C8B-B14F-4D97-AF65-F5344CB8AC3E}">
        <p14:creationId xmlns:p14="http://schemas.microsoft.com/office/powerpoint/2010/main" val="279675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CB111F-6E48-46F7-AB06-AD9A941DD6EC}"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8EEE07-D2F1-4F21-ABFC-1767E4C90383}" type="slidenum">
              <a:rPr lang="en-US" smtClean="0"/>
              <a:t>‹#›</a:t>
            </a:fld>
            <a:endParaRPr lang="en-US"/>
          </a:p>
        </p:txBody>
      </p:sp>
    </p:spTree>
    <p:extLst>
      <p:ext uri="{BB962C8B-B14F-4D97-AF65-F5344CB8AC3E}">
        <p14:creationId xmlns:p14="http://schemas.microsoft.com/office/powerpoint/2010/main" val="52097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CB111F-6E48-46F7-AB06-AD9A941DD6EC}"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8EEE07-D2F1-4F21-ABFC-1767E4C90383}" type="slidenum">
              <a:rPr lang="en-US" smtClean="0"/>
              <a:t>‹#›</a:t>
            </a:fld>
            <a:endParaRPr lang="en-US"/>
          </a:p>
        </p:txBody>
      </p:sp>
    </p:spTree>
    <p:extLst>
      <p:ext uri="{BB962C8B-B14F-4D97-AF65-F5344CB8AC3E}">
        <p14:creationId xmlns:p14="http://schemas.microsoft.com/office/powerpoint/2010/main" val="14780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B111F-6E48-46F7-AB06-AD9A941DD6EC}"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8EEE07-D2F1-4F21-ABFC-1767E4C90383}" type="slidenum">
              <a:rPr lang="en-US" smtClean="0"/>
              <a:t>‹#›</a:t>
            </a:fld>
            <a:endParaRPr lang="en-US"/>
          </a:p>
        </p:txBody>
      </p:sp>
    </p:spTree>
    <p:extLst>
      <p:ext uri="{BB962C8B-B14F-4D97-AF65-F5344CB8AC3E}">
        <p14:creationId xmlns:p14="http://schemas.microsoft.com/office/powerpoint/2010/main" val="250851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B111F-6E48-46F7-AB06-AD9A941DD6E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EEE07-D2F1-4F21-ABFC-1767E4C90383}" type="slidenum">
              <a:rPr lang="en-US" smtClean="0"/>
              <a:t>‹#›</a:t>
            </a:fld>
            <a:endParaRPr lang="en-US"/>
          </a:p>
        </p:txBody>
      </p:sp>
    </p:spTree>
    <p:extLst>
      <p:ext uri="{BB962C8B-B14F-4D97-AF65-F5344CB8AC3E}">
        <p14:creationId xmlns:p14="http://schemas.microsoft.com/office/powerpoint/2010/main" val="416820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B111F-6E48-46F7-AB06-AD9A941DD6E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EEE07-D2F1-4F21-ABFC-1767E4C90383}" type="slidenum">
              <a:rPr lang="en-US" smtClean="0"/>
              <a:t>‹#›</a:t>
            </a:fld>
            <a:endParaRPr lang="en-US"/>
          </a:p>
        </p:txBody>
      </p:sp>
    </p:spTree>
    <p:extLst>
      <p:ext uri="{BB962C8B-B14F-4D97-AF65-F5344CB8AC3E}">
        <p14:creationId xmlns:p14="http://schemas.microsoft.com/office/powerpoint/2010/main" val="359748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B111F-6E48-46F7-AB06-AD9A941DD6EC}"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EEE07-D2F1-4F21-ABFC-1767E4C90383}" type="slidenum">
              <a:rPr lang="en-US" smtClean="0"/>
              <a:t>‹#›</a:t>
            </a:fld>
            <a:endParaRPr lang="en-US"/>
          </a:p>
        </p:txBody>
      </p:sp>
    </p:spTree>
    <p:extLst>
      <p:ext uri="{BB962C8B-B14F-4D97-AF65-F5344CB8AC3E}">
        <p14:creationId xmlns:p14="http://schemas.microsoft.com/office/powerpoint/2010/main" val="1164736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                     </a:t>
            </a:r>
            <a:r>
              <a:rPr lang="en-US" b="1" dirty="0" smtClean="0">
                <a:solidFill>
                  <a:srgbClr val="FF0000"/>
                </a:solidFill>
              </a:rPr>
              <a:t>NEOPLASMS</a:t>
            </a:r>
            <a:br>
              <a:rPr lang="en-US" b="1" dirty="0" smtClean="0">
                <a:solidFill>
                  <a:srgbClr val="FF0000"/>
                </a:solidFill>
              </a:rPr>
            </a:br>
            <a:r>
              <a:rPr lang="en-US" b="1" dirty="0">
                <a:solidFill>
                  <a:srgbClr val="FF0000"/>
                </a:solidFill>
              </a:rPr>
              <a:t> </a:t>
            </a:r>
            <a:r>
              <a:rPr lang="en-US" b="1" dirty="0" smtClean="0">
                <a:solidFill>
                  <a:srgbClr val="FF0000"/>
                </a:solidFill>
              </a:rPr>
              <a:t>                 Dr. KADUYU DENNIS</a:t>
            </a:r>
            <a:endParaRPr lang="en-US" b="1" dirty="0">
              <a:solidFill>
                <a:srgbClr val="FF0000"/>
              </a:solidFill>
            </a:endParaRPr>
          </a:p>
        </p:txBody>
      </p:sp>
      <p:sp>
        <p:nvSpPr>
          <p:cNvPr id="3" name="Content Placeholder 2"/>
          <p:cNvSpPr>
            <a:spLocks noGrp="1"/>
          </p:cNvSpPr>
          <p:nvPr>
            <p:ph idx="1"/>
          </p:nvPr>
        </p:nvSpPr>
        <p:spPr>
          <a:xfrm>
            <a:off x="0" y="1325562"/>
            <a:ext cx="11353800" cy="5532437"/>
          </a:xfrm>
        </p:spPr>
        <p:txBody>
          <a:bodyPr>
            <a:normAutofit lnSpcReduction="10000"/>
          </a:bodyPr>
          <a:lstStyle/>
          <a:p>
            <a:r>
              <a:rPr lang="en-US" dirty="0" smtClean="0"/>
              <a:t>DEFINITION</a:t>
            </a:r>
          </a:p>
          <a:p>
            <a:r>
              <a:rPr lang="en-US" dirty="0" smtClean="0"/>
              <a:t>NOMENCLATURE</a:t>
            </a:r>
          </a:p>
          <a:p>
            <a:r>
              <a:rPr lang="en-US" dirty="0" smtClean="0"/>
              <a:t>CHARACTERISTICS OF TUMORS</a:t>
            </a:r>
            <a:endParaRPr lang="en-US" dirty="0" smtClean="0"/>
          </a:p>
          <a:p>
            <a:r>
              <a:rPr lang="en-US" dirty="0" smtClean="0"/>
              <a:t>CANCER EPIDEMIOLOGY</a:t>
            </a:r>
          </a:p>
          <a:p>
            <a:r>
              <a:rPr lang="en-US" dirty="0" smtClean="0"/>
              <a:t>TYPES OF CANCER</a:t>
            </a:r>
          </a:p>
          <a:p>
            <a:r>
              <a:rPr lang="en-US" dirty="0" smtClean="0"/>
              <a:t>CLINICAL FEATURES OF COMMON NEOPLASM </a:t>
            </a:r>
          </a:p>
          <a:p>
            <a:r>
              <a:rPr lang="en-US" dirty="0" smtClean="0"/>
              <a:t>PREDISPOSING FACTORS TO COMMON NEOPLASMS</a:t>
            </a:r>
          </a:p>
          <a:p>
            <a:r>
              <a:rPr lang="en-US" dirty="0" smtClean="0"/>
              <a:t>CARCINOGENESIS</a:t>
            </a:r>
          </a:p>
          <a:p>
            <a:r>
              <a:rPr lang="en-US" dirty="0" smtClean="0"/>
              <a:t>CLASSIFICATIONS OF CARCINOGENS </a:t>
            </a:r>
          </a:p>
          <a:p>
            <a:r>
              <a:rPr lang="en-US" dirty="0" smtClean="0"/>
              <a:t>STAGING CANCER</a:t>
            </a:r>
          </a:p>
          <a:p>
            <a:r>
              <a:rPr lang="en-US" dirty="0" smtClean="0"/>
              <a:t>LABORATORY DIAGNOSIS AND OTHER INVESTIGATIONS OF CANCER </a:t>
            </a:r>
            <a:endParaRPr lang="en-US" dirty="0"/>
          </a:p>
        </p:txBody>
      </p:sp>
    </p:spTree>
    <p:extLst>
      <p:ext uri="{BB962C8B-B14F-4D97-AF65-F5344CB8AC3E}">
        <p14:creationId xmlns:p14="http://schemas.microsoft.com/office/powerpoint/2010/main" val="1789751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      Malignant Mesenchymal neoplasm</a:t>
            </a:r>
            <a:endParaRPr lang="en-US" b="1" dirty="0">
              <a:solidFill>
                <a:schemeClr val="accent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7367280"/>
              </p:ext>
            </p:extLst>
          </p:nvPr>
        </p:nvGraphicFramePr>
        <p:xfrm>
          <a:off x="704538" y="1825625"/>
          <a:ext cx="10649262" cy="4889968"/>
        </p:xfrm>
        <a:graphic>
          <a:graphicData uri="http://schemas.openxmlformats.org/drawingml/2006/table">
            <a:tbl>
              <a:tblPr firstRow="1" bandRow="1">
                <a:tableStyleId>{5C22544A-7EE6-4342-B048-85BDC9FD1C3A}</a:tableStyleId>
              </a:tblPr>
              <a:tblGrid>
                <a:gridCol w="5324631"/>
                <a:gridCol w="5324631"/>
              </a:tblGrid>
              <a:tr h="611246">
                <a:tc>
                  <a:txBody>
                    <a:bodyPr/>
                    <a:lstStyle/>
                    <a:p>
                      <a:r>
                        <a:rPr lang="en-US" dirty="0" smtClean="0"/>
                        <a:t>CELL</a:t>
                      </a:r>
                      <a:r>
                        <a:rPr lang="en-US" baseline="0" dirty="0" smtClean="0"/>
                        <a:t> OF ORIGIN</a:t>
                      </a:r>
                      <a:endParaRPr lang="en-US" dirty="0"/>
                    </a:p>
                  </a:txBody>
                  <a:tcPr/>
                </a:tc>
                <a:tc>
                  <a:txBody>
                    <a:bodyPr/>
                    <a:lstStyle/>
                    <a:p>
                      <a:r>
                        <a:rPr lang="en-US" dirty="0" smtClean="0"/>
                        <a:t>MALIGNANT MESENCHYMAL</a:t>
                      </a:r>
                      <a:r>
                        <a:rPr lang="en-US" baseline="0" dirty="0" smtClean="0"/>
                        <a:t> NEOPLASM</a:t>
                      </a:r>
                      <a:endParaRPr lang="en-US" dirty="0"/>
                    </a:p>
                  </a:txBody>
                  <a:tcPr/>
                </a:tc>
              </a:tr>
              <a:tr h="611246">
                <a:tc>
                  <a:txBody>
                    <a:bodyPr/>
                    <a:lstStyle/>
                    <a:p>
                      <a:r>
                        <a:rPr lang="en-US" dirty="0" smtClean="0"/>
                        <a:t>Adipose tissue</a:t>
                      </a:r>
                      <a:endParaRPr lang="en-US" dirty="0"/>
                    </a:p>
                  </a:txBody>
                  <a:tcPr/>
                </a:tc>
                <a:tc>
                  <a:txBody>
                    <a:bodyPr/>
                    <a:lstStyle/>
                    <a:p>
                      <a:r>
                        <a:rPr lang="en-US" dirty="0" smtClean="0"/>
                        <a:t>Liposarcoma</a:t>
                      </a:r>
                      <a:r>
                        <a:rPr lang="en-US" baseline="0" dirty="0" smtClean="0"/>
                        <a:t> </a:t>
                      </a:r>
                      <a:endParaRPr lang="en-US" dirty="0"/>
                    </a:p>
                  </a:txBody>
                  <a:tcPr/>
                </a:tc>
              </a:tr>
              <a:tr h="611246">
                <a:tc>
                  <a:txBody>
                    <a:bodyPr/>
                    <a:lstStyle/>
                    <a:p>
                      <a:r>
                        <a:rPr lang="en-US" dirty="0" smtClean="0"/>
                        <a:t>Cartilage</a:t>
                      </a:r>
                      <a:r>
                        <a:rPr lang="en-US" baseline="0" dirty="0" smtClean="0"/>
                        <a:t> </a:t>
                      </a:r>
                      <a:endParaRPr lang="en-US" dirty="0"/>
                    </a:p>
                  </a:txBody>
                  <a:tcPr/>
                </a:tc>
                <a:tc>
                  <a:txBody>
                    <a:bodyPr/>
                    <a:lstStyle/>
                    <a:p>
                      <a:r>
                        <a:rPr lang="en-US" dirty="0" smtClean="0"/>
                        <a:t>Chondrosarcoma </a:t>
                      </a:r>
                      <a:endParaRPr lang="en-US" dirty="0"/>
                    </a:p>
                  </a:txBody>
                  <a:tcPr/>
                </a:tc>
              </a:tr>
              <a:tr h="611246">
                <a:tc>
                  <a:txBody>
                    <a:bodyPr/>
                    <a:lstStyle/>
                    <a:p>
                      <a:r>
                        <a:rPr lang="en-US" dirty="0" smtClean="0"/>
                        <a:t>Bone </a:t>
                      </a:r>
                      <a:endParaRPr lang="en-US" dirty="0"/>
                    </a:p>
                  </a:txBody>
                  <a:tcPr/>
                </a:tc>
                <a:tc>
                  <a:txBody>
                    <a:bodyPr/>
                    <a:lstStyle/>
                    <a:p>
                      <a:r>
                        <a:rPr lang="en-US" dirty="0" smtClean="0"/>
                        <a:t>Osteosarcoma </a:t>
                      </a:r>
                      <a:endParaRPr lang="en-US" dirty="0"/>
                    </a:p>
                  </a:txBody>
                  <a:tcPr/>
                </a:tc>
              </a:tr>
              <a:tr h="611246">
                <a:tc>
                  <a:txBody>
                    <a:bodyPr/>
                    <a:lstStyle/>
                    <a:p>
                      <a:r>
                        <a:rPr lang="en-US" dirty="0" smtClean="0"/>
                        <a:t>Smooth muscle </a:t>
                      </a:r>
                      <a:endParaRPr lang="en-US" dirty="0"/>
                    </a:p>
                  </a:txBody>
                  <a:tcPr/>
                </a:tc>
                <a:tc>
                  <a:txBody>
                    <a:bodyPr/>
                    <a:lstStyle/>
                    <a:p>
                      <a:r>
                        <a:rPr lang="en-US" dirty="0" smtClean="0"/>
                        <a:t>Leiomyosarcoma</a:t>
                      </a:r>
                      <a:r>
                        <a:rPr lang="en-US" baseline="0" dirty="0" smtClean="0"/>
                        <a:t> </a:t>
                      </a:r>
                      <a:endParaRPr lang="en-US" dirty="0"/>
                    </a:p>
                  </a:txBody>
                  <a:tcPr/>
                </a:tc>
              </a:tr>
              <a:tr h="611246">
                <a:tc>
                  <a:txBody>
                    <a:bodyPr/>
                    <a:lstStyle/>
                    <a:p>
                      <a:r>
                        <a:rPr lang="en-US" dirty="0" smtClean="0"/>
                        <a:t>Skeletal muscle</a:t>
                      </a:r>
                      <a:endParaRPr lang="en-US" dirty="0"/>
                    </a:p>
                  </a:txBody>
                  <a:tcPr/>
                </a:tc>
                <a:tc>
                  <a:txBody>
                    <a:bodyPr/>
                    <a:lstStyle/>
                    <a:p>
                      <a:r>
                        <a:rPr lang="en-US" dirty="0" smtClean="0"/>
                        <a:t>Rhabdomyosarcoma</a:t>
                      </a:r>
                      <a:r>
                        <a:rPr lang="en-US" baseline="0" dirty="0" smtClean="0"/>
                        <a:t> </a:t>
                      </a:r>
                      <a:endParaRPr lang="en-US" dirty="0"/>
                    </a:p>
                  </a:txBody>
                  <a:tcPr/>
                </a:tc>
              </a:tr>
              <a:tr h="611246">
                <a:tc>
                  <a:txBody>
                    <a:bodyPr/>
                    <a:lstStyle/>
                    <a:p>
                      <a:r>
                        <a:rPr lang="en-US" dirty="0" smtClean="0"/>
                        <a:t>Blood</a:t>
                      </a:r>
                      <a:endParaRPr lang="en-US" dirty="0"/>
                    </a:p>
                  </a:txBody>
                  <a:tcPr/>
                </a:tc>
                <a:tc>
                  <a:txBody>
                    <a:bodyPr/>
                    <a:lstStyle/>
                    <a:p>
                      <a:r>
                        <a:rPr lang="en-US" dirty="0" smtClean="0"/>
                        <a:t>Angiosarcoma </a:t>
                      </a:r>
                      <a:endParaRPr lang="en-US" dirty="0"/>
                    </a:p>
                  </a:txBody>
                  <a:tcPr/>
                </a:tc>
              </a:tr>
              <a:tr h="611246">
                <a:tc>
                  <a:txBody>
                    <a:bodyPr/>
                    <a:lstStyle/>
                    <a:p>
                      <a:r>
                        <a:rPr lang="en-US" dirty="0" smtClean="0"/>
                        <a:t>Meninges </a:t>
                      </a:r>
                      <a:endParaRPr lang="en-US" dirty="0"/>
                    </a:p>
                  </a:txBody>
                  <a:tcPr/>
                </a:tc>
                <a:tc>
                  <a:txBody>
                    <a:bodyPr/>
                    <a:lstStyle/>
                    <a:p>
                      <a:r>
                        <a:rPr lang="en-US" dirty="0" smtClean="0"/>
                        <a:t>Invasive meningioma </a:t>
                      </a:r>
                      <a:endParaRPr lang="en-US" dirty="0"/>
                    </a:p>
                  </a:txBody>
                  <a:tcPr/>
                </a:tc>
              </a:tr>
            </a:tbl>
          </a:graphicData>
        </a:graphic>
      </p:graphicFrame>
    </p:spTree>
    <p:extLst>
      <p:ext uri="{BB962C8B-B14F-4D97-AF65-F5344CB8AC3E}">
        <p14:creationId xmlns:p14="http://schemas.microsoft.com/office/powerpoint/2010/main" val="26667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4191000" y="1600200"/>
            <a:ext cx="2311400" cy="523220"/>
          </a:xfrm>
          <a:prstGeom prst="rect">
            <a:avLst/>
          </a:prstGeom>
          <a:noFill/>
          <a:ln w="28575">
            <a:solidFill>
              <a:srgbClr val="5F5F5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71600" indent="-457200">
              <a:spcBef>
                <a:spcPct val="0"/>
              </a:spcBef>
              <a:defRPr sz="2400">
                <a:solidFill>
                  <a:schemeClr val="tx1"/>
                </a:solidFill>
                <a:latin typeface="Times New Roman" panose="02020603050405020304" pitchFamily="18" charset="0"/>
              </a:defRPr>
            </a:lvl3pPr>
            <a:lvl4pPr marL="1828800" indent="-457200">
              <a:spcBef>
                <a:spcPct val="0"/>
              </a:spcBef>
              <a:defRPr sz="2400">
                <a:solidFill>
                  <a:schemeClr val="tx1"/>
                </a:solidFill>
                <a:latin typeface="Times New Roman" panose="02020603050405020304" pitchFamily="18" charset="0"/>
              </a:defRPr>
            </a:lvl4pPr>
            <a:lvl5pPr marL="2286000" indent="-457200">
              <a:spcBef>
                <a:spcPct val="0"/>
              </a:spcBef>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ctr">
              <a:spcBef>
                <a:spcPct val="5000"/>
              </a:spcBef>
              <a:buClr>
                <a:schemeClr val="accent1"/>
              </a:buClr>
              <a:buFontTx/>
              <a:buNone/>
            </a:pPr>
            <a:r>
              <a:rPr lang="en-US" sz="2800">
                <a:solidFill>
                  <a:srgbClr val="5F5F5F"/>
                </a:solidFill>
                <a:latin typeface="Franklin Gothic Medium" panose="020B0603020102020204" pitchFamily="34" charset="0"/>
              </a:rPr>
              <a:t>Neoplasm</a:t>
            </a:r>
          </a:p>
        </p:txBody>
      </p:sp>
      <p:sp>
        <p:nvSpPr>
          <p:cNvPr id="110595" name="Text Box 3"/>
          <p:cNvSpPr txBox="1">
            <a:spLocks noChangeArrowheads="1"/>
          </p:cNvSpPr>
          <p:nvPr/>
        </p:nvSpPr>
        <p:spPr bwMode="auto">
          <a:xfrm>
            <a:off x="2590800" y="3124200"/>
            <a:ext cx="1752600" cy="523220"/>
          </a:xfrm>
          <a:prstGeom prst="rect">
            <a:avLst/>
          </a:prstGeom>
          <a:noFill/>
          <a:ln w="28575">
            <a:solidFill>
              <a:srgbClr val="5F5F5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71600" indent="-457200">
              <a:spcBef>
                <a:spcPct val="0"/>
              </a:spcBef>
              <a:defRPr sz="2400">
                <a:solidFill>
                  <a:schemeClr val="tx1"/>
                </a:solidFill>
                <a:latin typeface="Times New Roman" panose="02020603050405020304" pitchFamily="18" charset="0"/>
              </a:defRPr>
            </a:lvl3pPr>
            <a:lvl4pPr marL="1828800" indent="-457200">
              <a:spcBef>
                <a:spcPct val="0"/>
              </a:spcBef>
              <a:defRPr sz="2400">
                <a:solidFill>
                  <a:schemeClr val="tx1"/>
                </a:solidFill>
                <a:latin typeface="Times New Roman" panose="02020603050405020304" pitchFamily="18" charset="0"/>
              </a:defRPr>
            </a:lvl4pPr>
            <a:lvl5pPr marL="2286000" indent="-457200">
              <a:spcBef>
                <a:spcPct val="0"/>
              </a:spcBef>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ctr">
              <a:spcBef>
                <a:spcPct val="5000"/>
              </a:spcBef>
              <a:buClr>
                <a:schemeClr val="accent1"/>
              </a:buClr>
              <a:buFontTx/>
              <a:buNone/>
            </a:pPr>
            <a:r>
              <a:rPr lang="en-US" sz="2800">
                <a:solidFill>
                  <a:srgbClr val="5F5F5F"/>
                </a:solidFill>
                <a:latin typeface="Franklin Gothic Medium" panose="020B0603020102020204" pitchFamily="34" charset="0"/>
              </a:rPr>
              <a:t>Benign</a:t>
            </a:r>
          </a:p>
        </p:txBody>
      </p:sp>
      <p:sp>
        <p:nvSpPr>
          <p:cNvPr id="110596" name="Text Box 4"/>
          <p:cNvSpPr txBox="1">
            <a:spLocks noChangeArrowheads="1"/>
          </p:cNvSpPr>
          <p:nvPr/>
        </p:nvSpPr>
        <p:spPr bwMode="auto">
          <a:xfrm>
            <a:off x="6324600" y="3124200"/>
            <a:ext cx="1752600" cy="523220"/>
          </a:xfrm>
          <a:prstGeom prst="rect">
            <a:avLst/>
          </a:prstGeom>
          <a:noFill/>
          <a:ln w="28575">
            <a:solidFill>
              <a:srgbClr val="5F5F5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71600" indent="-457200">
              <a:spcBef>
                <a:spcPct val="0"/>
              </a:spcBef>
              <a:defRPr sz="2400">
                <a:solidFill>
                  <a:schemeClr val="tx1"/>
                </a:solidFill>
                <a:latin typeface="Times New Roman" panose="02020603050405020304" pitchFamily="18" charset="0"/>
              </a:defRPr>
            </a:lvl3pPr>
            <a:lvl4pPr marL="1828800" indent="-457200">
              <a:spcBef>
                <a:spcPct val="0"/>
              </a:spcBef>
              <a:defRPr sz="2400">
                <a:solidFill>
                  <a:schemeClr val="tx1"/>
                </a:solidFill>
                <a:latin typeface="Times New Roman" panose="02020603050405020304" pitchFamily="18" charset="0"/>
              </a:defRPr>
            </a:lvl4pPr>
            <a:lvl5pPr marL="2286000" indent="-457200">
              <a:spcBef>
                <a:spcPct val="0"/>
              </a:spcBef>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ctr">
              <a:spcBef>
                <a:spcPct val="5000"/>
              </a:spcBef>
              <a:buClr>
                <a:schemeClr val="accent1"/>
              </a:buClr>
              <a:buFontTx/>
              <a:buNone/>
            </a:pPr>
            <a:r>
              <a:rPr lang="en-US" sz="2800">
                <a:solidFill>
                  <a:srgbClr val="5F5F5F"/>
                </a:solidFill>
                <a:latin typeface="Franklin Gothic Medium" panose="020B0603020102020204" pitchFamily="34" charset="0"/>
              </a:rPr>
              <a:t>Malignant</a:t>
            </a:r>
          </a:p>
        </p:txBody>
      </p:sp>
      <p:sp>
        <p:nvSpPr>
          <p:cNvPr id="110597" name="Text Box 5"/>
          <p:cNvSpPr txBox="1">
            <a:spLocks noChangeArrowheads="1"/>
          </p:cNvSpPr>
          <p:nvPr/>
        </p:nvSpPr>
        <p:spPr bwMode="auto">
          <a:xfrm>
            <a:off x="4648200" y="4764088"/>
            <a:ext cx="2438400" cy="523220"/>
          </a:xfrm>
          <a:prstGeom prst="rect">
            <a:avLst/>
          </a:prstGeom>
          <a:noFill/>
          <a:ln w="28575">
            <a:solidFill>
              <a:srgbClr val="5F5F5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71600" indent="-457200">
              <a:spcBef>
                <a:spcPct val="0"/>
              </a:spcBef>
              <a:defRPr sz="2400">
                <a:solidFill>
                  <a:schemeClr val="tx1"/>
                </a:solidFill>
                <a:latin typeface="Times New Roman" panose="02020603050405020304" pitchFamily="18" charset="0"/>
              </a:defRPr>
            </a:lvl3pPr>
            <a:lvl4pPr marL="1828800" indent="-457200">
              <a:spcBef>
                <a:spcPct val="0"/>
              </a:spcBef>
              <a:defRPr sz="2400">
                <a:solidFill>
                  <a:schemeClr val="tx1"/>
                </a:solidFill>
                <a:latin typeface="Times New Roman" panose="02020603050405020304" pitchFamily="18" charset="0"/>
              </a:defRPr>
            </a:lvl4pPr>
            <a:lvl5pPr marL="2286000" indent="-457200">
              <a:spcBef>
                <a:spcPct val="0"/>
              </a:spcBef>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ctr">
              <a:spcBef>
                <a:spcPct val="5000"/>
              </a:spcBef>
              <a:buClr>
                <a:schemeClr val="accent1"/>
              </a:buClr>
              <a:buFontTx/>
              <a:buNone/>
            </a:pPr>
            <a:r>
              <a:rPr lang="en-US" sz="2800">
                <a:solidFill>
                  <a:srgbClr val="5F5F5F"/>
                </a:solidFill>
                <a:latin typeface="Franklin Gothic Medium" panose="020B0603020102020204" pitchFamily="34" charset="0"/>
              </a:rPr>
              <a:t>Carcinoma</a:t>
            </a:r>
          </a:p>
        </p:txBody>
      </p:sp>
      <p:sp>
        <p:nvSpPr>
          <p:cNvPr id="110598" name="Text Box 6"/>
          <p:cNvSpPr txBox="1">
            <a:spLocks noChangeArrowheads="1"/>
          </p:cNvSpPr>
          <p:nvPr/>
        </p:nvSpPr>
        <p:spPr bwMode="auto">
          <a:xfrm>
            <a:off x="7543800" y="4764088"/>
            <a:ext cx="2438400" cy="523220"/>
          </a:xfrm>
          <a:prstGeom prst="rect">
            <a:avLst/>
          </a:prstGeom>
          <a:noFill/>
          <a:ln w="28575">
            <a:solidFill>
              <a:srgbClr val="5F5F5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71600" indent="-457200">
              <a:spcBef>
                <a:spcPct val="0"/>
              </a:spcBef>
              <a:defRPr sz="2400">
                <a:solidFill>
                  <a:schemeClr val="tx1"/>
                </a:solidFill>
                <a:latin typeface="Times New Roman" panose="02020603050405020304" pitchFamily="18" charset="0"/>
              </a:defRPr>
            </a:lvl3pPr>
            <a:lvl4pPr marL="1828800" indent="-457200">
              <a:spcBef>
                <a:spcPct val="0"/>
              </a:spcBef>
              <a:defRPr sz="2400">
                <a:solidFill>
                  <a:schemeClr val="tx1"/>
                </a:solidFill>
                <a:latin typeface="Times New Roman" panose="02020603050405020304" pitchFamily="18" charset="0"/>
              </a:defRPr>
            </a:lvl4pPr>
            <a:lvl5pPr marL="2286000" indent="-457200">
              <a:spcBef>
                <a:spcPct val="0"/>
              </a:spcBef>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ctr">
              <a:spcBef>
                <a:spcPct val="5000"/>
              </a:spcBef>
              <a:buClr>
                <a:schemeClr val="accent1"/>
              </a:buClr>
              <a:buFontTx/>
              <a:buNone/>
            </a:pPr>
            <a:r>
              <a:rPr lang="en-US" sz="2800">
                <a:solidFill>
                  <a:schemeClr val="tx2"/>
                </a:solidFill>
                <a:latin typeface="Franklin Gothic Medium" panose="020B0603020102020204" pitchFamily="34" charset="0"/>
              </a:rPr>
              <a:t>Sarcoma</a:t>
            </a:r>
          </a:p>
        </p:txBody>
      </p:sp>
      <p:sp>
        <p:nvSpPr>
          <p:cNvPr id="110599" name="Line 7"/>
          <p:cNvSpPr>
            <a:spLocks noChangeShapeType="1"/>
          </p:cNvSpPr>
          <p:nvPr/>
        </p:nvSpPr>
        <p:spPr bwMode="auto">
          <a:xfrm flipH="1">
            <a:off x="3962400" y="2209800"/>
            <a:ext cx="1371600" cy="838200"/>
          </a:xfrm>
          <a:prstGeom prst="line">
            <a:avLst/>
          </a:prstGeom>
          <a:noFill/>
          <a:ln w="28575">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0" name="Line 8"/>
          <p:cNvSpPr>
            <a:spLocks noChangeShapeType="1"/>
          </p:cNvSpPr>
          <p:nvPr/>
        </p:nvSpPr>
        <p:spPr bwMode="auto">
          <a:xfrm>
            <a:off x="5334000" y="2209800"/>
            <a:ext cx="1524000" cy="838200"/>
          </a:xfrm>
          <a:prstGeom prst="line">
            <a:avLst/>
          </a:prstGeom>
          <a:noFill/>
          <a:ln w="28575">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1" name="Line 9"/>
          <p:cNvSpPr>
            <a:spLocks noChangeShapeType="1"/>
          </p:cNvSpPr>
          <p:nvPr/>
        </p:nvSpPr>
        <p:spPr bwMode="auto">
          <a:xfrm flipH="1">
            <a:off x="5943600" y="3721100"/>
            <a:ext cx="1219200" cy="914400"/>
          </a:xfrm>
          <a:prstGeom prst="line">
            <a:avLst/>
          </a:prstGeom>
          <a:noFill/>
          <a:ln w="28575">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2" name="Line 10"/>
          <p:cNvSpPr>
            <a:spLocks noChangeShapeType="1"/>
          </p:cNvSpPr>
          <p:nvPr/>
        </p:nvSpPr>
        <p:spPr bwMode="auto">
          <a:xfrm>
            <a:off x="7162800" y="3721100"/>
            <a:ext cx="1219200" cy="914400"/>
          </a:xfrm>
          <a:prstGeom prst="line">
            <a:avLst/>
          </a:prstGeom>
          <a:noFill/>
          <a:ln w="28575">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4" name="Text Box 12"/>
          <p:cNvSpPr txBox="1">
            <a:spLocks noChangeArrowheads="1"/>
          </p:cNvSpPr>
          <p:nvPr/>
        </p:nvSpPr>
        <p:spPr bwMode="auto">
          <a:xfrm>
            <a:off x="4572000" y="457201"/>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en-US" sz="2800">
                <a:solidFill>
                  <a:schemeClr val="tx2"/>
                </a:solidFill>
                <a:latin typeface="Franklin Gothic Medium" panose="020B0603020102020204" pitchFamily="34" charset="0"/>
              </a:rPr>
              <a:t>Nomenclature</a:t>
            </a:r>
          </a:p>
        </p:txBody>
      </p:sp>
    </p:spTree>
    <p:extLst>
      <p:ext uri="{BB962C8B-B14F-4D97-AF65-F5344CB8AC3E}">
        <p14:creationId xmlns:p14="http://schemas.microsoft.com/office/powerpoint/2010/main" val="182048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solidFill>
                  <a:schemeClr val="accent1"/>
                </a:solidFill>
              </a:rPr>
              <a:t>                                   SPECIAL CATEGORIES OF TUMOURS </a:t>
            </a:r>
          </a:p>
          <a:p>
            <a:pPr marL="0" indent="0">
              <a:buNone/>
            </a:pPr>
            <a:endParaRPr lang="en-US" b="1" dirty="0">
              <a:solidFill>
                <a:schemeClr val="accent1"/>
              </a:solidFill>
            </a:endParaRPr>
          </a:p>
        </p:txBody>
      </p:sp>
    </p:spTree>
    <p:extLst>
      <p:ext uri="{BB962C8B-B14F-4D97-AF65-F5344CB8AC3E}">
        <p14:creationId xmlns:p14="http://schemas.microsoft.com/office/powerpoint/2010/main" val="2439310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solidFill>
                  <a:schemeClr val="accent1"/>
                </a:solidFill>
              </a:rPr>
              <a:t>                               CHARACTERISTICS OF TUMOURS</a:t>
            </a:r>
          </a:p>
          <a:p>
            <a:pPr marL="0" indent="0">
              <a:buNone/>
            </a:pPr>
            <a:r>
              <a:rPr lang="en-US" dirty="0" smtClean="0"/>
              <a:t>Characteristics of tumours are described under the following </a:t>
            </a:r>
          </a:p>
          <a:p>
            <a:pPr marL="0" indent="0">
              <a:buNone/>
            </a:pPr>
            <a:endParaRPr lang="en-US" dirty="0"/>
          </a:p>
          <a:p>
            <a:pPr marL="0" indent="0">
              <a:buNone/>
            </a:pPr>
            <a:r>
              <a:rPr lang="en-US" dirty="0" smtClean="0"/>
              <a:t>Rate of growth </a:t>
            </a:r>
          </a:p>
          <a:p>
            <a:pPr marL="0" indent="0">
              <a:buNone/>
            </a:pPr>
            <a:r>
              <a:rPr lang="en-US" dirty="0" smtClean="0"/>
              <a:t>Cancer </a:t>
            </a:r>
            <a:r>
              <a:rPr lang="en-US" dirty="0" smtClean="0"/>
              <a:t>phenotype</a:t>
            </a:r>
            <a:endParaRPr lang="en-US" dirty="0" smtClean="0"/>
          </a:p>
          <a:p>
            <a:pPr marL="0" indent="0">
              <a:buNone/>
            </a:pPr>
            <a:r>
              <a:rPr lang="en-US" dirty="0" smtClean="0"/>
              <a:t>Clinical and growth features </a:t>
            </a:r>
          </a:p>
          <a:p>
            <a:pPr marL="0" indent="0">
              <a:buNone/>
            </a:pPr>
            <a:r>
              <a:rPr lang="en-US" dirty="0" smtClean="0"/>
              <a:t>Microscopic features </a:t>
            </a:r>
          </a:p>
          <a:p>
            <a:pPr marL="0" indent="0">
              <a:buNone/>
            </a:pPr>
            <a:r>
              <a:rPr lang="en-US" dirty="0" smtClean="0"/>
              <a:t>Local invasion(direct spread) </a:t>
            </a:r>
          </a:p>
          <a:p>
            <a:pPr marL="0" indent="0">
              <a:buNone/>
            </a:pPr>
            <a:r>
              <a:rPr lang="en-US" dirty="0" smtClean="0"/>
              <a:t>Metastasis (distant spread</a:t>
            </a:r>
            <a:r>
              <a:rPr lang="en-US" dirty="0" smtClean="0"/>
              <a:t>)</a:t>
            </a:r>
          </a:p>
          <a:p>
            <a:pPr marL="0" indent="0">
              <a:buNone/>
            </a:pPr>
            <a:r>
              <a:rPr lang="en-US" dirty="0"/>
              <a:t> </a:t>
            </a:r>
            <a:r>
              <a:rPr lang="en-US" dirty="0" smtClean="0"/>
              <a:t>               Routes of metastasis</a:t>
            </a:r>
          </a:p>
          <a:p>
            <a:pPr marL="0" indent="0">
              <a:buNone/>
            </a:pPr>
            <a:r>
              <a:rPr lang="en-US" dirty="0"/>
              <a:t> </a:t>
            </a:r>
            <a:r>
              <a:rPr lang="en-US" dirty="0" smtClean="0"/>
              <a:t>                                           lymphatic spread ,</a:t>
            </a:r>
            <a:r>
              <a:rPr lang="en-US" dirty="0" err="1" smtClean="0"/>
              <a:t>haematologic</a:t>
            </a:r>
            <a:r>
              <a:rPr lang="en-US" dirty="0" smtClean="0"/>
              <a:t> spread ,and spread along body cavities and natural passages.(read details from harsh </a:t>
            </a:r>
            <a:r>
              <a:rPr lang="en-US" dirty="0" err="1" smtClean="0"/>
              <a:t>mohan</a:t>
            </a:r>
            <a:r>
              <a:rPr lang="en-US" dirty="0" smtClean="0"/>
              <a:t>)</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38311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67228466"/>
              </p:ext>
            </p:extLst>
          </p:nvPr>
        </p:nvGraphicFramePr>
        <p:xfrm>
          <a:off x="0" y="0"/>
          <a:ext cx="12192000" cy="6858000"/>
        </p:xfrm>
        <a:graphic>
          <a:graphicData uri="http://schemas.openxmlformats.org/drawingml/2006/table">
            <a:tbl>
              <a:tblPr firstRow="1" bandRow="1">
                <a:tableStyleId>{5C22544A-7EE6-4342-B048-85BDC9FD1C3A}</a:tableStyleId>
              </a:tblPr>
              <a:tblGrid>
                <a:gridCol w="6096000"/>
                <a:gridCol w="6096000"/>
              </a:tblGrid>
              <a:tr h="1143000">
                <a:tc>
                  <a:txBody>
                    <a:bodyPr/>
                    <a:lstStyle/>
                    <a:p>
                      <a:r>
                        <a:rPr lang="en-US" sz="4800" dirty="0" smtClean="0"/>
                        <a:t>BENIGN </a:t>
                      </a:r>
                      <a:endParaRPr lang="en-US" sz="4800" dirty="0"/>
                    </a:p>
                  </a:txBody>
                  <a:tcPr/>
                </a:tc>
                <a:tc>
                  <a:txBody>
                    <a:bodyPr/>
                    <a:lstStyle/>
                    <a:p>
                      <a:r>
                        <a:rPr lang="en-US" sz="4800" dirty="0" smtClean="0"/>
                        <a:t>MALIGNANT</a:t>
                      </a:r>
                      <a:endParaRPr lang="en-US" sz="4800" dirty="0"/>
                    </a:p>
                  </a:txBody>
                  <a:tcPr/>
                </a:tc>
              </a:tr>
              <a:tr h="1143000">
                <a:tc>
                  <a:txBody>
                    <a:bodyPr/>
                    <a:lstStyle/>
                    <a:p>
                      <a:r>
                        <a:rPr lang="en-US" sz="3600" dirty="0" smtClean="0"/>
                        <a:t>Slow  growing </a:t>
                      </a:r>
                      <a:endParaRPr lang="en-US" sz="3600" dirty="0"/>
                    </a:p>
                  </a:txBody>
                  <a:tcPr/>
                </a:tc>
                <a:tc>
                  <a:txBody>
                    <a:bodyPr/>
                    <a:lstStyle/>
                    <a:p>
                      <a:r>
                        <a:rPr lang="en-US" sz="3200" dirty="0" smtClean="0"/>
                        <a:t>Fast growing </a:t>
                      </a:r>
                      <a:endParaRPr lang="en-US" sz="3200" dirty="0"/>
                    </a:p>
                  </a:txBody>
                  <a:tcPr/>
                </a:tc>
              </a:tr>
              <a:tr h="1143000">
                <a:tc>
                  <a:txBody>
                    <a:bodyPr/>
                    <a:lstStyle/>
                    <a:p>
                      <a:r>
                        <a:rPr lang="en-US" sz="3200" dirty="0" smtClean="0"/>
                        <a:t>Capsulated </a:t>
                      </a:r>
                      <a:endParaRPr lang="en-US" sz="3200" dirty="0"/>
                    </a:p>
                  </a:txBody>
                  <a:tcPr/>
                </a:tc>
                <a:tc>
                  <a:txBody>
                    <a:bodyPr/>
                    <a:lstStyle/>
                    <a:p>
                      <a:r>
                        <a:rPr lang="en-US" sz="3200" dirty="0" smtClean="0"/>
                        <a:t>Non capsulated</a:t>
                      </a:r>
                      <a:r>
                        <a:rPr lang="en-US" sz="3200" baseline="0" dirty="0" smtClean="0"/>
                        <a:t> </a:t>
                      </a:r>
                      <a:endParaRPr lang="en-US" sz="3200" dirty="0"/>
                    </a:p>
                  </a:txBody>
                  <a:tcPr/>
                </a:tc>
              </a:tr>
              <a:tr h="1143000">
                <a:tc>
                  <a:txBody>
                    <a:bodyPr/>
                    <a:lstStyle/>
                    <a:p>
                      <a:r>
                        <a:rPr lang="en-US" sz="3200" dirty="0" smtClean="0"/>
                        <a:t>Non-invasive</a:t>
                      </a:r>
                      <a:r>
                        <a:rPr lang="en-US" sz="3200" baseline="0" dirty="0" smtClean="0"/>
                        <a:t> </a:t>
                      </a:r>
                      <a:endParaRPr lang="en-US" sz="3200" dirty="0"/>
                    </a:p>
                  </a:txBody>
                  <a:tcPr/>
                </a:tc>
                <a:tc>
                  <a:txBody>
                    <a:bodyPr/>
                    <a:lstStyle/>
                    <a:p>
                      <a:r>
                        <a:rPr lang="en-US" sz="3200" dirty="0" smtClean="0"/>
                        <a:t>Invasive and infiltrate </a:t>
                      </a:r>
                      <a:endParaRPr lang="en-US" sz="3200" dirty="0"/>
                    </a:p>
                  </a:txBody>
                  <a:tcPr/>
                </a:tc>
              </a:tr>
              <a:tr h="1143000">
                <a:tc>
                  <a:txBody>
                    <a:bodyPr/>
                    <a:lstStyle/>
                    <a:p>
                      <a:r>
                        <a:rPr lang="en-US" sz="3200" dirty="0" smtClean="0"/>
                        <a:t>Do not metastasize</a:t>
                      </a:r>
                      <a:endParaRPr lang="en-US" sz="3200" dirty="0"/>
                    </a:p>
                  </a:txBody>
                  <a:tcPr/>
                </a:tc>
                <a:tc>
                  <a:txBody>
                    <a:bodyPr/>
                    <a:lstStyle/>
                    <a:p>
                      <a:r>
                        <a:rPr lang="en-US" sz="3200" dirty="0" smtClean="0"/>
                        <a:t>metastasize</a:t>
                      </a:r>
                      <a:endParaRPr lang="en-US" sz="3200" dirty="0"/>
                    </a:p>
                  </a:txBody>
                  <a:tcPr/>
                </a:tc>
              </a:tr>
              <a:tr h="1143000">
                <a:tc>
                  <a:txBody>
                    <a:bodyPr/>
                    <a:lstStyle/>
                    <a:p>
                      <a:r>
                        <a:rPr lang="en-US" sz="3200" dirty="0" smtClean="0"/>
                        <a:t>Well differentiated </a:t>
                      </a:r>
                      <a:endParaRPr lang="en-US" sz="3200" dirty="0"/>
                    </a:p>
                  </a:txBody>
                  <a:tcPr/>
                </a:tc>
                <a:tc>
                  <a:txBody>
                    <a:bodyPr/>
                    <a:lstStyle/>
                    <a:p>
                      <a:r>
                        <a:rPr lang="en-US" sz="3200" dirty="0" smtClean="0"/>
                        <a:t>Poorly differentiated</a:t>
                      </a:r>
                      <a:r>
                        <a:rPr lang="en-US" sz="3200" baseline="0" dirty="0" smtClean="0"/>
                        <a:t> </a:t>
                      </a:r>
                      <a:endParaRPr lang="en-US" sz="3200" dirty="0"/>
                    </a:p>
                  </a:txBody>
                  <a:tcPr/>
                </a:tc>
              </a:tr>
            </a:tbl>
          </a:graphicData>
        </a:graphic>
      </p:graphicFrame>
    </p:spTree>
    <p:extLst>
      <p:ext uri="{BB962C8B-B14F-4D97-AF65-F5344CB8AC3E}">
        <p14:creationId xmlns:p14="http://schemas.microsoft.com/office/powerpoint/2010/main" val="307723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sz="3600" b="1" dirty="0" smtClean="0">
                <a:solidFill>
                  <a:schemeClr val="accent1"/>
                </a:solidFill>
              </a:rPr>
              <a:t>                               CANCER EPIDEMIOLOGY</a:t>
            </a:r>
          </a:p>
          <a:p>
            <a:pPr marL="0" indent="0">
              <a:buNone/>
            </a:pPr>
            <a:r>
              <a:rPr lang="en-US" dirty="0"/>
              <a:t> </a:t>
            </a:r>
            <a:r>
              <a:rPr lang="en-US" dirty="0" smtClean="0"/>
              <a:t>        Cancer is a growing health problem in Uganda .Cancer affects any part of the body </a:t>
            </a:r>
          </a:p>
          <a:p>
            <a:pPr marL="0" indent="0">
              <a:buNone/>
            </a:pPr>
            <a:r>
              <a:rPr lang="en-US" dirty="0"/>
              <a:t> </a:t>
            </a:r>
            <a:r>
              <a:rPr lang="en-US" dirty="0" smtClean="0"/>
              <a:t>        Common types of cancers in Uganda include,</a:t>
            </a:r>
          </a:p>
          <a:p>
            <a:pPr marL="0" indent="0">
              <a:buNone/>
            </a:pPr>
            <a:r>
              <a:rPr lang="en-US" dirty="0" smtClean="0"/>
              <a:t>Prostate cancer, cervical cancer, breast cancer, Kaposis sarcoma , Burkett's lymphoma, colon cancers , cancers of blood,  lung cancers , </a:t>
            </a:r>
          </a:p>
          <a:p>
            <a:pPr marL="0" indent="0">
              <a:buNone/>
            </a:pPr>
            <a:r>
              <a:rPr lang="en-US" dirty="0"/>
              <a:t> </a:t>
            </a:r>
            <a:r>
              <a:rPr lang="en-US" dirty="0" smtClean="0"/>
              <a:t>       Top 3 cancers include, prostate cancer,  cervical cancer and breast cancers</a:t>
            </a:r>
          </a:p>
          <a:p>
            <a:pPr marL="0" indent="0">
              <a:buNone/>
            </a:pPr>
            <a:r>
              <a:rPr lang="en-US" dirty="0" smtClean="0"/>
              <a:t>Common cancers in men in Uganda</a:t>
            </a:r>
          </a:p>
          <a:p>
            <a:pPr marL="0" indent="0">
              <a:buNone/>
            </a:pPr>
            <a:r>
              <a:rPr lang="en-US" dirty="0"/>
              <a:t> </a:t>
            </a:r>
            <a:r>
              <a:rPr lang="en-US" dirty="0" smtClean="0"/>
              <a:t>       prostate cancer ,esophageal cancer and kaposis sarcoma</a:t>
            </a:r>
          </a:p>
          <a:p>
            <a:pPr marL="0" indent="0">
              <a:buNone/>
            </a:pPr>
            <a:r>
              <a:rPr lang="en-US" dirty="0" smtClean="0"/>
              <a:t>Common cancers in women in Uganda</a:t>
            </a:r>
          </a:p>
          <a:p>
            <a:pPr marL="0" indent="0">
              <a:buNone/>
            </a:pPr>
            <a:r>
              <a:rPr lang="en-US" dirty="0"/>
              <a:t> </a:t>
            </a:r>
            <a:r>
              <a:rPr lang="en-US" dirty="0" smtClean="0"/>
              <a:t>       Cervical cancer </a:t>
            </a:r>
            <a:r>
              <a:rPr lang="en-US" dirty="0"/>
              <a:t>,</a:t>
            </a:r>
            <a:r>
              <a:rPr lang="en-US" dirty="0" smtClean="0"/>
              <a:t> breast cancer</a:t>
            </a:r>
            <a:r>
              <a:rPr lang="en-US" dirty="0"/>
              <a:t> </a:t>
            </a:r>
            <a:r>
              <a:rPr lang="en-US" dirty="0" smtClean="0"/>
              <a:t>Kaposi's sarcoma</a:t>
            </a:r>
          </a:p>
          <a:p>
            <a:pPr marL="0" indent="0">
              <a:buNone/>
            </a:pPr>
            <a:r>
              <a:rPr lang="en-US" dirty="0" smtClean="0"/>
              <a:t>Common tumors in children </a:t>
            </a:r>
          </a:p>
          <a:p>
            <a:pPr marL="0" indent="0">
              <a:buNone/>
            </a:pPr>
            <a:r>
              <a:rPr lang="en-US" dirty="0"/>
              <a:t> </a:t>
            </a:r>
            <a:r>
              <a:rPr lang="en-US" dirty="0" smtClean="0"/>
              <a:t>       Burkett's lymphoma, Nephroblastoma, neuroblastoma </a:t>
            </a:r>
            <a:r>
              <a:rPr lang="en-US" dirty="0" err="1" smtClean="0"/>
              <a:t>etc</a:t>
            </a:r>
            <a:endParaRPr lang="en-US" dirty="0" smtClean="0"/>
          </a:p>
          <a:p>
            <a:pPr marL="0" indent="0">
              <a:buNone/>
            </a:pPr>
            <a:r>
              <a:rPr lang="en-US" dirty="0" smtClean="0"/>
              <a:t>Note ,</a:t>
            </a:r>
          </a:p>
          <a:p>
            <a:pPr marL="0" indent="0">
              <a:buNone/>
            </a:pPr>
            <a:r>
              <a:rPr lang="en-US" dirty="0"/>
              <a:t> </a:t>
            </a:r>
            <a:r>
              <a:rPr lang="en-US" dirty="0" smtClean="0"/>
              <a:t>        the above statistics are bound to change over time</a:t>
            </a:r>
            <a:endParaRPr lang="en-US" dirty="0"/>
          </a:p>
        </p:txBody>
      </p:sp>
    </p:spTree>
    <p:extLst>
      <p:ext uri="{BB962C8B-B14F-4D97-AF65-F5344CB8AC3E}">
        <p14:creationId xmlns:p14="http://schemas.microsoft.com/office/powerpoint/2010/main" val="840942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smtClean="0">
                <a:solidFill>
                  <a:schemeClr val="accent1"/>
                </a:solidFill>
              </a:rPr>
              <a:t>TYPES OF CANCERS</a:t>
            </a:r>
            <a:endParaRPr lang="en-US" b="1" dirty="0">
              <a:solidFill>
                <a:schemeClr val="accent1"/>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There are more than 100 types of cancer .</a:t>
            </a:r>
          </a:p>
          <a:p>
            <a:pPr marL="0" indent="0">
              <a:buNone/>
            </a:pPr>
            <a:r>
              <a:rPr lang="en-US" dirty="0" smtClean="0"/>
              <a:t>Types of cancer are usually named according to;</a:t>
            </a:r>
          </a:p>
          <a:p>
            <a:pPr marL="0" indent="0">
              <a:buNone/>
            </a:pPr>
            <a:r>
              <a:rPr lang="en-US" dirty="0" smtClean="0"/>
              <a:t>      </a:t>
            </a:r>
            <a:r>
              <a:rPr lang="en-US" dirty="0"/>
              <a:t>O</a:t>
            </a:r>
            <a:r>
              <a:rPr lang="en-US" dirty="0" smtClean="0"/>
              <a:t>rgans or tissues where the cancers begin and type of cell they are made of.</a:t>
            </a:r>
          </a:p>
          <a:p>
            <a:pPr marL="0" indent="0">
              <a:buNone/>
            </a:pPr>
            <a:r>
              <a:rPr lang="en-US" dirty="0" smtClean="0"/>
              <a:t>Examples ;</a:t>
            </a:r>
          </a:p>
          <a:p>
            <a:pPr marL="0" indent="0">
              <a:buNone/>
            </a:pPr>
            <a:r>
              <a:rPr lang="en-US" dirty="0"/>
              <a:t> </a:t>
            </a:r>
            <a:r>
              <a:rPr lang="en-US" dirty="0" smtClean="0"/>
              <a:t>               Breast cancer starts in the cells of the breast.</a:t>
            </a:r>
          </a:p>
          <a:p>
            <a:pPr marL="0" indent="0">
              <a:buNone/>
            </a:pPr>
            <a:r>
              <a:rPr lang="en-US" dirty="0"/>
              <a:t> </a:t>
            </a:r>
            <a:r>
              <a:rPr lang="en-US" dirty="0" smtClean="0"/>
              <a:t>               Lung cancer starts from cells of the lung </a:t>
            </a:r>
          </a:p>
          <a:p>
            <a:pPr marL="0" indent="0">
              <a:buNone/>
            </a:pPr>
            <a:r>
              <a:rPr lang="en-US" dirty="0"/>
              <a:t> </a:t>
            </a:r>
            <a:r>
              <a:rPr lang="en-US" dirty="0" smtClean="0"/>
              <a:t>               Brain cancer starts in the cells of the brain </a:t>
            </a:r>
          </a:p>
          <a:p>
            <a:pPr marL="0" indent="0">
              <a:buNone/>
            </a:pPr>
            <a:r>
              <a:rPr lang="en-US" dirty="0"/>
              <a:t> </a:t>
            </a:r>
            <a:r>
              <a:rPr lang="en-US" dirty="0" smtClean="0"/>
              <a:t>                ETC</a:t>
            </a:r>
            <a:endParaRPr lang="en-US" dirty="0"/>
          </a:p>
        </p:txBody>
      </p:sp>
    </p:spTree>
    <p:extLst>
      <p:ext uri="{BB962C8B-B14F-4D97-AF65-F5344CB8AC3E}">
        <p14:creationId xmlns:p14="http://schemas.microsoft.com/office/powerpoint/2010/main" val="2866635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There are also several clinical terms used for certain general types of cancers.</a:t>
            </a:r>
          </a:p>
          <a:p>
            <a:pPr marL="0" indent="0">
              <a:buNone/>
            </a:pPr>
            <a:endParaRPr lang="en-US" dirty="0"/>
          </a:p>
          <a:p>
            <a:pPr marL="0" indent="0">
              <a:buNone/>
            </a:pPr>
            <a:r>
              <a:rPr lang="en-US" dirty="0" smtClean="0"/>
              <a:t>Carcinoma </a:t>
            </a:r>
          </a:p>
          <a:p>
            <a:pPr marL="0" indent="0">
              <a:buNone/>
            </a:pPr>
            <a:r>
              <a:rPr lang="en-US" dirty="0"/>
              <a:t> </a:t>
            </a:r>
            <a:r>
              <a:rPr lang="en-US" dirty="0" smtClean="0"/>
              <a:t>               is a cancer that starts in the skin or tissues that line other organs</a:t>
            </a:r>
          </a:p>
          <a:p>
            <a:pPr marL="0" indent="0">
              <a:buNone/>
            </a:pPr>
            <a:r>
              <a:rPr lang="en-US" dirty="0" smtClean="0"/>
              <a:t>Sarcoma </a:t>
            </a:r>
          </a:p>
          <a:p>
            <a:pPr marL="0" indent="0">
              <a:buNone/>
            </a:pPr>
            <a:r>
              <a:rPr lang="en-US" dirty="0"/>
              <a:t> </a:t>
            </a:r>
            <a:r>
              <a:rPr lang="en-US" dirty="0" smtClean="0"/>
              <a:t>               is a cancer of connective tissue such as bones ,muscles, cartilage and blood vessels.</a:t>
            </a:r>
          </a:p>
          <a:p>
            <a:pPr marL="0" indent="0">
              <a:buNone/>
            </a:pPr>
            <a:r>
              <a:rPr lang="en-US" dirty="0" smtClean="0"/>
              <a:t>Leukemia</a:t>
            </a:r>
          </a:p>
          <a:p>
            <a:pPr marL="0" indent="0">
              <a:buNone/>
            </a:pPr>
            <a:r>
              <a:rPr lang="en-US" dirty="0"/>
              <a:t> </a:t>
            </a:r>
            <a:r>
              <a:rPr lang="en-US" dirty="0" smtClean="0"/>
              <a:t>                Is a cancer of bone marrow which creates blood cells.</a:t>
            </a:r>
          </a:p>
          <a:p>
            <a:pPr marL="0" indent="0">
              <a:buNone/>
            </a:pPr>
            <a:r>
              <a:rPr lang="en-US" dirty="0" smtClean="0"/>
              <a:t>Lymphoma and myeloma</a:t>
            </a:r>
          </a:p>
          <a:p>
            <a:pPr marL="0" indent="0">
              <a:buNone/>
            </a:pPr>
            <a:r>
              <a:rPr lang="en-US" dirty="0"/>
              <a:t> </a:t>
            </a:r>
            <a:r>
              <a:rPr lang="en-US" dirty="0" smtClean="0"/>
              <a:t>                 Are cancers of the immune system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459976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sz="3600" b="1" dirty="0" smtClean="0">
                <a:solidFill>
                  <a:schemeClr val="accent1"/>
                </a:solidFill>
              </a:rPr>
              <a:t>                 CLINICAL FEATURES OF COMMON NEOPLASMS</a:t>
            </a:r>
          </a:p>
          <a:p>
            <a:pPr marL="0" indent="0">
              <a:buNone/>
            </a:pPr>
            <a:r>
              <a:rPr lang="en-US" sz="3600" dirty="0" smtClean="0"/>
              <a:t>Symptoms of neoplasms greatly depend on where the neoplasm is located.</a:t>
            </a:r>
          </a:p>
          <a:p>
            <a:pPr marL="0" indent="0">
              <a:buNone/>
            </a:pPr>
            <a:r>
              <a:rPr lang="en-US" sz="3600" dirty="0" smtClean="0"/>
              <a:t>Regardless of the type there some common symptoms of neoplasms</a:t>
            </a:r>
          </a:p>
          <a:p>
            <a:pPr marL="0" indent="0">
              <a:buNone/>
            </a:pPr>
            <a:r>
              <a:rPr lang="en-US" sz="3600" dirty="0" smtClean="0"/>
              <a:t>Anemia, shortness of breath, abdominal pain , persistent fatigue, loss of appetite , chills, diarrhea, fevers , </a:t>
            </a:r>
          </a:p>
          <a:p>
            <a:pPr marL="0" indent="0">
              <a:buNone/>
            </a:pPr>
            <a:r>
              <a:rPr lang="en-US" sz="3600" dirty="0" err="1" smtClean="0"/>
              <a:t>Constitunal</a:t>
            </a:r>
            <a:r>
              <a:rPr lang="en-US" sz="3600" dirty="0" smtClean="0"/>
              <a:t> symptoms in lymphomas include </a:t>
            </a:r>
          </a:p>
          <a:p>
            <a:pPr marL="0" indent="0">
              <a:buNone/>
            </a:pPr>
            <a:r>
              <a:rPr lang="en-US" sz="3600" dirty="0" smtClean="0"/>
              <a:t>Drenching night sweats , evening fevers  and unintentional weight loss of &gt;10% in the past 3 months.</a:t>
            </a:r>
          </a:p>
          <a:p>
            <a:pPr marL="0" indent="0">
              <a:buNone/>
            </a:pPr>
            <a:r>
              <a:rPr lang="en-US" sz="3600" dirty="0" smtClean="0">
                <a:solidFill>
                  <a:srgbClr val="FF0000"/>
                </a:solidFill>
              </a:rPr>
              <a:t>ASSINGMENT</a:t>
            </a:r>
            <a:r>
              <a:rPr lang="en-US" sz="3600" dirty="0" smtClean="0"/>
              <a:t> </a:t>
            </a:r>
          </a:p>
          <a:p>
            <a:pPr marL="0" indent="0">
              <a:buNone/>
            </a:pPr>
            <a:r>
              <a:rPr lang="en-US" sz="3600" dirty="0"/>
              <a:t> </a:t>
            </a:r>
            <a:r>
              <a:rPr lang="en-US" sz="3600" dirty="0" smtClean="0"/>
              <a:t>       Discuss the clinical features  for each of the common cancers in Uganda in men, children and women</a:t>
            </a:r>
            <a:endParaRPr lang="en-US" sz="3600" dirty="0"/>
          </a:p>
        </p:txBody>
      </p:sp>
    </p:spTree>
    <p:extLst>
      <p:ext uri="{BB962C8B-B14F-4D97-AF65-F5344CB8AC3E}">
        <p14:creationId xmlns:p14="http://schemas.microsoft.com/office/powerpoint/2010/main" val="3509357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pPr marL="0" indent="0">
              <a:buNone/>
            </a:pPr>
            <a:r>
              <a:rPr lang="en-US" b="1" dirty="0" smtClean="0">
                <a:solidFill>
                  <a:schemeClr val="accent1"/>
                </a:solidFill>
              </a:rPr>
              <a:t>                                  PREDISPOSING FACTORS TO COMMON NEOPLASMS</a:t>
            </a:r>
          </a:p>
          <a:p>
            <a:pPr marL="0" indent="0">
              <a:buNone/>
            </a:pPr>
            <a:r>
              <a:rPr lang="en-US" dirty="0" smtClean="0"/>
              <a:t>Genetic factors </a:t>
            </a:r>
          </a:p>
          <a:p>
            <a:pPr marL="0" indent="0">
              <a:buNone/>
            </a:pPr>
            <a:r>
              <a:rPr lang="en-US" dirty="0" smtClean="0"/>
              <a:t>Racial factors</a:t>
            </a:r>
          </a:p>
          <a:p>
            <a:pPr marL="0" indent="0">
              <a:buNone/>
            </a:pPr>
            <a:r>
              <a:rPr lang="en-US" dirty="0" smtClean="0"/>
              <a:t>Environmental and culture </a:t>
            </a:r>
          </a:p>
          <a:p>
            <a:pPr marL="0" indent="0">
              <a:buNone/>
            </a:pPr>
            <a:r>
              <a:rPr lang="en-US" dirty="0"/>
              <a:t> </a:t>
            </a:r>
            <a:r>
              <a:rPr lang="en-US" dirty="0" smtClean="0"/>
              <a:t>                   Cigarrete</a:t>
            </a:r>
          </a:p>
          <a:p>
            <a:pPr marL="0" indent="0">
              <a:buNone/>
            </a:pPr>
            <a:r>
              <a:rPr lang="en-US" dirty="0"/>
              <a:t> </a:t>
            </a:r>
            <a:r>
              <a:rPr lang="en-US" dirty="0" smtClean="0"/>
              <a:t>                    Alcohol abuse</a:t>
            </a:r>
          </a:p>
          <a:p>
            <a:pPr marL="0" indent="0">
              <a:buNone/>
            </a:pPr>
            <a:r>
              <a:rPr lang="en-US" dirty="0"/>
              <a:t> </a:t>
            </a:r>
            <a:r>
              <a:rPr lang="en-US" dirty="0" smtClean="0"/>
              <a:t>                    Alcohol and Tobacco </a:t>
            </a:r>
          </a:p>
          <a:p>
            <a:pPr marL="0" indent="0">
              <a:buNone/>
            </a:pPr>
            <a:r>
              <a:rPr lang="en-US" dirty="0"/>
              <a:t> </a:t>
            </a:r>
            <a:r>
              <a:rPr lang="en-US" dirty="0" smtClean="0"/>
              <a:t>                    Cancer of cervix</a:t>
            </a:r>
          </a:p>
          <a:p>
            <a:pPr marL="0" indent="0">
              <a:buNone/>
            </a:pPr>
            <a:r>
              <a:rPr lang="en-US" dirty="0"/>
              <a:t> </a:t>
            </a:r>
            <a:r>
              <a:rPr lang="en-US" dirty="0" smtClean="0"/>
              <a:t>                     Penile cancer</a:t>
            </a:r>
          </a:p>
          <a:p>
            <a:pPr marL="0" indent="0">
              <a:buNone/>
            </a:pPr>
            <a:r>
              <a:rPr lang="en-US" dirty="0"/>
              <a:t> </a:t>
            </a:r>
            <a:r>
              <a:rPr lang="en-US" dirty="0" smtClean="0"/>
              <a:t>                      Industrial and environmental substances</a:t>
            </a:r>
          </a:p>
          <a:p>
            <a:pPr marL="0" indent="0">
              <a:buNone/>
            </a:pPr>
            <a:r>
              <a:rPr lang="en-US" dirty="0"/>
              <a:t> </a:t>
            </a:r>
            <a:r>
              <a:rPr lang="en-US" dirty="0" smtClean="0"/>
              <a:t>                      Certain constituents in the diet</a:t>
            </a:r>
          </a:p>
          <a:p>
            <a:pPr marL="0" indent="0">
              <a:buNone/>
            </a:pPr>
            <a:r>
              <a:rPr lang="en-US" dirty="0" smtClean="0"/>
              <a:t>Age </a:t>
            </a:r>
          </a:p>
          <a:p>
            <a:pPr marL="0" indent="0">
              <a:buNone/>
            </a:pPr>
            <a:r>
              <a:rPr lang="en-US" dirty="0" smtClean="0"/>
              <a:t>Sex</a:t>
            </a:r>
          </a:p>
          <a:p>
            <a:pPr marL="0" indent="0">
              <a:buNone/>
            </a:pPr>
            <a:r>
              <a:rPr lang="en-US" dirty="0" smtClean="0"/>
              <a:t>Premalignant conditions </a:t>
            </a:r>
          </a:p>
          <a:p>
            <a:pPr marL="0" indent="0">
              <a:buNone/>
            </a:pPr>
            <a:r>
              <a:rPr lang="en-US" dirty="0" smtClean="0"/>
              <a:t>Hormones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40684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DEFINITION </a:t>
            </a:r>
          </a:p>
          <a:p>
            <a:pPr marL="0" indent="0">
              <a:buNone/>
            </a:pPr>
            <a:r>
              <a:rPr lang="en-US" dirty="0"/>
              <a:t> </a:t>
            </a:r>
            <a:r>
              <a:rPr lang="en-US" dirty="0" smtClean="0"/>
              <a:t>        Neoplasm is an abnormal mass of tissue of which exceeds and persists in the same excessive manner after cessation of the stimulus evoking the transformation.</a:t>
            </a:r>
          </a:p>
          <a:p>
            <a:pPr marL="0" indent="0">
              <a:buNone/>
            </a:pPr>
            <a:r>
              <a:rPr lang="en-US" dirty="0" smtClean="0"/>
              <a:t>(pre-molecular era)</a:t>
            </a:r>
          </a:p>
          <a:p>
            <a:pPr marL="0" indent="0">
              <a:buNone/>
            </a:pPr>
            <a:r>
              <a:rPr lang="en-US" dirty="0" smtClean="0"/>
              <a:t>OR</a:t>
            </a:r>
          </a:p>
          <a:p>
            <a:pPr marL="0" indent="0">
              <a:buNone/>
            </a:pPr>
            <a:r>
              <a:rPr lang="en-US" dirty="0"/>
              <a:t> </a:t>
            </a:r>
            <a:r>
              <a:rPr lang="en-US" dirty="0" smtClean="0"/>
              <a:t>        Neoplasm is a disorder of cell growth that is triggered by a series of acquired mutations affecting a single cell or its clonal progeny.</a:t>
            </a:r>
          </a:p>
          <a:p>
            <a:pPr marL="0" indent="0">
              <a:buNone/>
            </a:pPr>
            <a:r>
              <a:rPr lang="en-US" dirty="0" smtClean="0"/>
              <a:t>(modern era)</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818967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                                              </a:t>
            </a:r>
            <a:r>
              <a:rPr lang="en-US" sz="4000" b="1" dirty="0" smtClean="0"/>
              <a:t>CARCINOGENESIS</a:t>
            </a:r>
            <a:endParaRPr lang="en-US" sz="4000" b="1" dirty="0"/>
          </a:p>
        </p:txBody>
      </p:sp>
      <p:sp>
        <p:nvSpPr>
          <p:cNvPr id="3" name="Content Placeholder 2"/>
          <p:cNvSpPr>
            <a:spLocks noGrp="1"/>
          </p:cNvSpPr>
          <p:nvPr>
            <p:ph idx="1"/>
          </p:nvPr>
        </p:nvSpPr>
        <p:spPr/>
        <p:txBody>
          <a:bodyPr>
            <a:normAutofit lnSpcReduction="10000"/>
          </a:bodyPr>
          <a:lstStyle/>
          <a:p>
            <a:r>
              <a:rPr lang="en-US" sz="3600" dirty="0"/>
              <a:t>Carcinogenesis is the process of conversion of a normal cell to a malignant cell</a:t>
            </a:r>
            <a:r>
              <a:rPr lang="en-US" sz="3600" dirty="0" smtClean="0"/>
              <a:t>.</a:t>
            </a:r>
          </a:p>
          <a:p>
            <a:r>
              <a:rPr lang="en-US" sz="3600" dirty="0" smtClean="0"/>
              <a:t>Carcinogen is an agent with the capacity to cause cancer.</a:t>
            </a:r>
            <a:endParaRPr lang="en-US" sz="3600" dirty="0"/>
          </a:p>
          <a:p>
            <a:r>
              <a:rPr lang="en-US" sz="3600" dirty="0"/>
              <a:t>It is a complex process, the exact details are not very clear.</a:t>
            </a:r>
          </a:p>
          <a:p>
            <a:r>
              <a:rPr lang="en-US" sz="3600" dirty="0"/>
              <a:t>It is known that the conversion is not spontaneous, but involves many steps and usually takes a long time.</a:t>
            </a:r>
          </a:p>
          <a:p>
            <a:pPr marL="0" indent="0">
              <a:buNone/>
            </a:pPr>
            <a:endParaRPr lang="en-US" sz="2000" dirty="0"/>
          </a:p>
        </p:txBody>
      </p:sp>
    </p:spTree>
    <p:extLst>
      <p:ext uri="{BB962C8B-B14F-4D97-AF65-F5344CB8AC3E}">
        <p14:creationId xmlns:p14="http://schemas.microsoft.com/office/powerpoint/2010/main" val="621046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GB" sz="2400" dirty="0" smtClean="0"/>
              <a:t>                 </a:t>
            </a:r>
            <a:r>
              <a:rPr lang="en-GB" sz="3200" b="1" dirty="0" smtClean="0"/>
              <a:t>MOLECULAR PATHOGENESIS OF CARCINOGENESIS</a:t>
            </a:r>
            <a:endParaRPr lang="en-GB" sz="3200" b="1" dirty="0"/>
          </a:p>
        </p:txBody>
      </p:sp>
      <p:sp>
        <p:nvSpPr>
          <p:cNvPr id="9219" name="Content Placeholder 2"/>
          <p:cNvSpPr>
            <a:spLocks noGrp="1"/>
          </p:cNvSpPr>
          <p:nvPr>
            <p:ph idx="1"/>
          </p:nvPr>
        </p:nvSpPr>
        <p:spPr>
          <a:xfrm>
            <a:off x="0" y="1319134"/>
            <a:ext cx="12192000" cy="5538866"/>
          </a:xfrm>
        </p:spPr>
        <p:txBody>
          <a:bodyPr/>
          <a:lstStyle/>
          <a:p>
            <a:pPr eaLnBrk="1" hangingPunct="1"/>
            <a:r>
              <a:rPr lang="en-GB" dirty="0"/>
              <a:t>Activation of growth promoting oncogenes</a:t>
            </a:r>
          </a:p>
          <a:p>
            <a:pPr eaLnBrk="1" hangingPunct="1"/>
            <a:r>
              <a:rPr lang="en-GB" dirty="0"/>
              <a:t>Inactivation of cancer suppressor genes</a:t>
            </a:r>
          </a:p>
          <a:p>
            <a:pPr eaLnBrk="1" hangingPunct="1"/>
            <a:r>
              <a:rPr lang="en-GB" dirty="0"/>
              <a:t>Abnormality of apoptosis regulating genes</a:t>
            </a:r>
          </a:p>
          <a:p>
            <a:pPr eaLnBrk="1" hangingPunct="1"/>
            <a:r>
              <a:rPr lang="en-GB" dirty="0"/>
              <a:t>Failure of DNA repair </a:t>
            </a:r>
          </a:p>
          <a:p>
            <a:pPr eaLnBrk="1" hangingPunct="1"/>
            <a:r>
              <a:rPr lang="en-GB" dirty="0"/>
              <a:t>Activation of oncogenes</a:t>
            </a:r>
          </a:p>
          <a:p>
            <a:pPr eaLnBrk="1" hangingPunct="1"/>
            <a:r>
              <a:rPr lang="en-GB" dirty="0"/>
              <a:t>Point mutation and deletions of RAS in cancer of bladder, </a:t>
            </a:r>
            <a:r>
              <a:rPr lang="en-GB" dirty="0" smtClean="0"/>
              <a:t>pancreas </a:t>
            </a:r>
            <a:r>
              <a:rPr lang="en-GB" dirty="0"/>
              <a:t>and cholangiocarcinoma</a:t>
            </a:r>
          </a:p>
          <a:p>
            <a:pPr eaLnBrk="1" hangingPunct="1"/>
            <a:r>
              <a:rPr lang="en-GB" dirty="0"/>
              <a:t>Chromosomal translocation in chronic myeloid leukaemia( 9 to 22) and </a:t>
            </a:r>
            <a:r>
              <a:rPr lang="en-GB" dirty="0" smtClean="0"/>
              <a:t>Burkett </a:t>
            </a:r>
            <a:r>
              <a:rPr lang="en-GB" dirty="0"/>
              <a:t>lymphoma ( 8 to 14)</a:t>
            </a:r>
          </a:p>
          <a:p>
            <a:pPr eaLnBrk="1" hangingPunct="1"/>
            <a:r>
              <a:rPr lang="en-GB" dirty="0"/>
              <a:t>Gene amplification that is increase in number of gene copies in breast and ovarian carcinoma</a:t>
            </a:r>
            <a:r>
              <a:rPr lang="en-GB" sz="2000" dirty="0"/>
              <a:t>. </a:t>
            </a:r>
          </a:p>
        </p:txBody>
      </p:sp>
    </p:spTree>
    <p:extLst>
      <p:ext uri="{BB962C8B-B14F-4D97-AF65-F5344CB8AC3E}">
        <p14:creationId xmlns:p14="http://schemas.microsoft.com/office/powerpoint/2010/main" val="1920119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chemeClr val="accent1"/>
                </a:solidFill>
              </a:rPr>
              <a:t>CLASSIFICATIONS OF CARCINOGENS</a:t>
            </a:r>
            <a:endParaRPr lang="en-US" b="1"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Biological carcinogens</a:t>
            </a:r>
          </a:p>
          <a:p>
            <a:pPr marL="0" indent="0">
              <a:buNone/>
            </a:pPr>
            <a:r>
              <a:rPr lang="en-US" dirty="0" smtClean="0"/>
              <a:t>Physical carcinogens</a:t>
            </a:r>
          </a:p>
          <a:p>
            <a:pPr marL="0" indent="0">
              <a:buNone/>
            </a:pPr>
            <a:r>
              <a:rPr lang="en-US" dirty="0" smtClean="0"/>
              <a:t>Chemical carcinogens</a:t>
            </a:r>
          </a:p>
          <a:p>
            <a:pPr marL="0" indent="0">
              <a:buNone/>
            </a:pPr>
            <a:r>
              <a:rPr lang="en-US" dirty="0" smtClean="0"/>
              <a:t>Preservatives </a:t>
            </a:r>
          </a:p>
        </p:txBody>
      </p:sp>
    </p:spTree>
    <p:extLst>
      <p:ext uri="{BB962C8B-B14F-4D97-AF65-F5344CB8AC3E}">
        <p14:creationId xmlns:p14="http://schemas.microsoft.com/office/powerpoint/2010/main" val="4177906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0" y="0"/>
            <a:ext cx="12192000" cy="6858000"/>
          </a:xfrm>
        </p:spPr>
        <p:txBody>
          <a:bodyPr/>
          <a:lstStyle/>
          <a:p>
            <a:pPr marL="0" indent="0" eaLnBrk="1" hangingPunct="1">
              <a:buNone/>
            </a:pPr>
            <a:r>
              <a:rPr lang="en-GB" sz="3200" b="1" dirty="0" smtClean="0"/>
              <a:t>BIOLOGICAL CARCINOGENS</a:t>
            </a:r>
            <a:endParaRPr lang="en-GB" sz="3200" b="1" dirty="0"/>
          </a:p>
          <a:p>
            <a:pPr eaLnBrk="1" hangingPunct="1"/>
            <a:endParaRPr lang="en-GB" sz="3200" dirty="0" smtClean="0"/>
          </a:p>
          <a:p>
            <a:pPr eaLnBrk="1" hangingPunct="1"/>
            <a:r>
              <a:rPr lang="en-GB" sz="3200" dirty="0" smtClean="0">
                <a:solidFill>
                  <a:schemeClr val="accent1"/>
                </a:solidFill>
              </a:rPr>
              <a:t>Parasites</a:t>
            </a:r>
            <a:r>
              <a:rPr lang="en-GB" sz="3200" dirty="0" smtClean="0"/>
              <a:t>- </a:t>
            </a:r>
            <a:r>
              <a:rPr lang="en-GB" sz="3200" dirty="0"/>
              <a:t>schistosoma haematobium with urinary bladder carcinoma, liver flukes with carcinoma bile ducts.</a:t>
            </a:r>
          </a:p>
          <a:p>
            <a:pPr eaLnBrk="1" hangingPunct="1"/>
            <a:r>
              <a:rPr lang="en-GB" sz="3200" dirty="0">
                <a:solidFill>
                  <a:schemeClr val="accent1"/>
                </a:solidFill>
              </a:rPr>
              <a:t>Fungus</a:t>
            </a:r>
            <a:r>
              <a:rPr lang="en-GB" sz="3200" dirty="0"/>
              <a:t>- aspergillus </a:t>
            </a:r>
            <a:r>
              <a:rPr lang="en-GB" sz="3200" dirty="0" err="1"/>
              <a:t>flavus</a:t>
            </a:r>
            <a:r>
              <a:rPr lang="en-GB" sz="3200" dirty="0"/>
              <a:t> with hepatocellular carcinoma thru </a:t>
            </a:r>
            <a:r>
              <a:rPr lang="en-GB" sz="3200" dirty="0" err="1"/>
              <a:t>aflatoxin</a:t>
            </a:r>
            <a:r>
              <a:rPr lang="en-GB" sz="3200" dirty="0"/>
              <a:t>.</a:t>
            </a:r>
          </a:p>
          <a:p>
            <a:pPr eaLnBrk="1" hangingPunct="1"/>
            <a:r>
              <a:rPr lang="en-GB" sz="3200" dirty="0">
                <a:solidFill>
                  <a:schemeClr val="accent1"/>
                </a:solidFill>
              </a:rPr>
              <a:t>Bacteria</a:t>
            </a:r>
            <a:r>
              <a:rPr lang="en-GB" sz="3200" dirty="0"/>
              <a:t>- Helicobacter pylori with gastric carcinoma and gastric lymphoma.</a:t>
            </a:r>
          </a:p>
          <a:p>
            <a:pPr eaLnBrk="1" hangingPunct="1"/>
            <a:r>
              <a:rPr lang="en-GB" sz="3200" dirty="0">
                <a:solidFill>
                  <a:schemeClr val="accent1"/>
                </a:solidFill>
              </a:rPr>
              <a:t>Viruses</a:t>
            </a:r>
            <a:r>
              <a:rPr lang="en-GB" sz="3200" dirty="0"/>
              <a:t>- HPV 16,18, 45 with carcinoma cervix and carcinoma penis, EBV with </a:t>
            </a:r>
            <a:r>
              <a:rPr lang="en-GB" sz="3200" dirty="0" smtClean="0"/>
              <a:t>Burkett's </a:t>
            </a:r>
            <a:r>
              <a:rPr lang="en-GB" sz="3200" dirty="0"/>
              <a:t>lymphoma and nasopharyngeal carcinoma, HBV with hepatocellular </a:t>
            </a:r>
            <a:r>
              <a:rPr lang="en-GB" sz="3200" dirty="0" smtClean="0"/>
              <a:t>carcinoma</a:t>
            </a:r>
            <a:r>
              <a:rPr lang="en-GB" sz="3200" dirty="0"/>
              <a:t> </a:t>
            </a:r>
            <a:r>
              <a:rPr lang="en-GB" sz="3200" dirty="0" smtClean="0"/>
              <a:t>etc.</a:t>
            </a:r>
            <a:endParaRPr lang="en-GB" sz="2000" dirty="0"/>
          </a:p>
        </p:txBody>
      </p:sp>
    </p:spTree>
    <p:extLst>
      <p:ext uri="{BB962C8B-B14F-4D97-AF65-F5344CB8AC3E}">
        <p14:creationId xmlns:p14="http://schemas.microsoft.com/office/powerpoint/2010/main" val="640354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0" y="0"/>
            <a:ext cx="12192000" cy="6858000"/>
          </a:xfrm>
        </p:spPr>
        <p:txBody>
          <a:bodyPr/>
          <a:lstStyle/>
          <a:p>
            <a:pPr marL="0" indent="0" eaLnBrk="1" hangingPunct="1">
              <a:buNone/>
            </a:pPr>
            <a:r>
              <a:rPr lang="en-GB" sz="2000" dirty="0" smtClean="0"/>
              <a:t> </a:t>
            </a:r>
            <a:r>
              <a:rPr lang="en-GB" sz="3200" b="1" dirty="0" smtClean="0"/>
              <a:t>PHYSICAL CARCINOGENS</a:t>
            </a:r>
          </a:p>
          <a:p>
            <a:pPr eaLnBrk="1" hangingPunct="1"/>
            <a:endParaRPr lang="en-GB" sz="2000" dirty="0"/>
          </a:p>
          <a:p>
            <a:pPr eaLnBrk="1" hangingPunct="1"/>
            <a:r>
              <a:rPr lang="en-GB" sz="3600" dirty="0" smtClean="0"/>
              <a:t>Ultra violet light main source sun cause </a:t>
            </a:r>
            <a:r>
              <a:rPr lang="en-GB" sz="3600" dirty="0"/>
              <a:t>DNA damage. In most people, the damage is repaired, but in conditions like xeroderma pigmentosum, repair is defective, and hence cancer of skin.</a:t>
            </a:r>
          </a:p>
          <a:p>
            <a:pPr eaLnBrk="1" hangingPunct="1"/>
            <a:r>
              <a:rPr lang="en-GB" sz="3600" dirty="0"/>
              <a:t>Ionising </a:t>
            </a:r>
            <a:r>
              <a:rPr lang="en-GB" sz="3600" dirty="0" smtClean="0"/>
              <a:t>radiations E.g. </a:t>
            </a:r>
            <a:r>
              <a:rPr lang="en-GB" sz="3600" dirty="0" err="1" smtClean="0"/>
              <a:t>xrays</a:t>
            </a:r>
            <a:r>
              <a:rPr lang="en-GB" sz="3600" dirty="0" smtClean="0"/>
              <a:t>- </a:t>
            </a:r>
            <a:r>
              <a:rPr lang="en-GB" sz="3600" dirty="0"/>
              <a:t>DNA damage and subsequent cancer of skin, lung, thyroid,  breast and leukaemia.</a:t>
            </a:r>
          </a:p>
          <a:p>
            <a:pPr eaLnBrk="1" hangingPunct="1"/>
            <a:r>
              <a:rPr lang="en-GB" sz="3600" dirty="0"/>
              <a:t>Non radiations </a:t>
            </a:r>
            <a:r>
              <a:rPr lang="en-GB" sz="3600" dirty="0" smtClean="0"/>
              <a:t>like </a:t>
            </a:r>
            <a:r>
              <a:rPr lang="en-GB" sz="3600" dirty="0"/>
              <a:t>burns etc.</a:t>
            </a:r>
          </a:p>
        </p:txBody>
      </p:sp>
    </p:spTree>
    <p:extLst>
      <p:ext uri="{BB962C8B-B14F-4D97-AF65-F5344CB8AC3E}">
        <p14:creationId xmlns:p14="http://schemas.microsoft.com/office/powerpoint/2010/main" val="285174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t>PRESERVATIVE CARCINOGENS</a:t>
            </a:r>
          </a:p>
          <a:p>
            <a:pPr marL="0" indent="0">
              <a:buNone/>
            </a:pPr>
            <a:endParaRPr lang="en-US" b="1" dirty="0"/>
          </a:p>
          <a:p>
            <a:pPr marL="0" indent="0">
              <a:buNone/>
            </a:pPr>
            <a:r>
              <a:rPr lang="en-US" dirty="0" smtClean="0">
                <a:solidFill>
                  <a:schemeClr val="accent1"/>
                </a:solidFill>
              </a:rPr>
              <a:t>Sodium</a:t>
            </a:r>
            <a:r>
              <a:rPr lang="en-US" b="1" dirty="0" smtClean="0">
                <a:solidFill>
                  <a:schemeClr val="accent1"/>
                </a:solidFill>
              </a:rPr>
              <a:t> </a:t>
            </a:r>
            <a:r>
              <a:rPr lang="en-US" dirty="0" smtClean="0">
                <a:solidFill>
                  <a:schemeClr val="accent1"/>
                </a:solidFill>
              </a:rPr>
              <a:t>benzoate </a:t>
            </a:r>
          </a:p>
          <a:p>
            <a:pPr marL="0" indent="0">
              <a:buNone/>
            </a:pPr>
            <a:r>
              <a:rPr lang="en-US" dirty="0"/>
              <a:t> </a:t>
            </a:r>
            <a:r>
              <a:rPr lang="en-US" dirty="0" smtClean="0"/>
              <a:t>          shows negative side effect when mixed with ascorbic acid(vitamin c) studies indicate that it then turns into benzene a known carcinogen</a:t>
            </a:r>
          </a:p>
          <a:p>
            <a:pPr marL="0" indent="0">
              <a:buNone/>
            </a:pPr>
            <a:r>
              <a:rPr lang="en-US" dirty="0" smtClean="0">
                <a:solidFill>
                  <a:schemeClr val="accent1"/>
                </a:solidFill>
              </a:rPr>
              <a:t>Sodium nitrate </a:t>
            </a:r>
          </a:p>
          <a:p>
            <a:pPr marL="0" indent="0">
              <a:buNone/>
            </a:pPr>
            <a:r>
              <a:rPr lang="en-US" dirty="0"/>
              <a:t> </a:t>
            </a:r>
            <a:r>
              <a:rPr lang="en-US" dirty="0" smtClean="0"/>
              <a:t>        A main preservative of meat , the body coverts the nitrate into N-</a:t>
            </a:r>
            <a:r>
              <a:rPr lang="en-US" dirty="0" err="1" smtClean="0"/>
              <a:t>nitroso</a:t>
            </a:r>
            <a:r>
              <a:rPr lang="en-US" dirty="0" smtClean="0"/>
              <a:t> which has been associated to cause cancer.</a:t>
            </a:r>
          </a:p>
          <a:p>
            <a:pPr marL="0" indent="0">
              <a:buNone/>
            </a:pPr>
            <a:r>
              <a:rPr lang="en-US" dirty="0" smtClean="0">
                <a:solidFill>
                  <a:schemeClr val="accent1"/>
                </a:solidFill>
              </a:rPr>
              <a:t>Potassium bromate</a:t>
            </a:r>
          </a:p>
          <a:p>
            <a:pPr marL="0" indent="0">
              <a:buNone/>
            </a:pPr>
            <a:r>
              <a:rPr lang="en-US" dirty="0"/>
              <a:t> </a:t>
            </a:r>
            <a:r>
              <a:rPr lang="en-US" dirty="0" smtClean="0"/>
              <a:t>        This is an oxidizing agent that has been used as a food additive mainly in bread making process –active oxygen radicles generated from potassium bromate is implicated to have carcinogenic effects.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6508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0" y="0"/>
            <a:ext cx="12192000" cy="6858000"/>
          </a:xfrm>
        </p:spPr>
        <p:txBody>
          <a:bodyPr/>
          <a:lstStyle/>
          <a:p>
            <a:pPr marL="0" indent="0" eaLnBrk="1" hangingPunct="1">
              <a:buNone/>
            </a:pPr>
            <a:r>
              <a:rPr lang="en-GB" sz="3200" b="1" dirty="0" smtClean="0"/>
              <a:t>CHEMICAL CARCINOGENS</a:t>
            </a:r>
          </a:p>
          <a:p>
            <a:pPr marL="0" indent="0" eaLnBrk="1" hangingPunct="1">
              <a:buNone/>
            </a:pPr>
            <a:endParaRPr lang="en-GB" sz="3200" dirty="0"/>
          </a:p>
          <a:p>
            <a:pPr eaLnBrk="1" hangingPunct="1"/>
            <a:r>
              <a:rPr lang="en-GB" sz="3200" dirty="0" smtClean="0"/>
              <a:t>Chemicals </a:t>
            </a:r>
            <a:r>
              <a:rPr lang="en-GB" sz="3200" dirty="0"/>
              <a:t>may be initiators or promoters. Initiation is sudden, irreversible and permanent. Initiators may be direct or indirect.</a:t>
            </a:r>
          </a:p>
          <a:p>
            <a:pPr eaLnBrk="1" hangingPunct="1"/>
            <a:r>
              <a:rPr lang="en-GB" sz="3200" dirty="0" smtClean="0"/>
              <a:t>Direct initiators are directly carcinogenic. Most are anti cancer drugs, e.g. Cyclophosphamide, </a:t>
            </a:r>
            <a:r>
              <a:rPr lang="en-GB" sz="3200" dirty="0" err="1" smtClean="0"/>
              <a:t>chlorambucil</a:t>
            </a:r>
            <a:r>
              <a:rPr lang="en-GB" sz="3200" dirty="0" smtClean="0"/>
              <a:t>, </a:t>
            </a:r>
            <a:r>
              <a:rPr lang="en-GB" sz="3200" dirty="0" err="1" smtClean="0"/>
              <a:t>busulfan</a:t>
            </a:r>
            <a:r>
              <a:rPr lang="en-GB" sz="3200" dirty="0" smtClean="0"/>
              <a:t>. Cause leukaemia or lymphoma.</a:t>
            </a:r>
          </a:p>
          <a:p>
            <a:pPr eaLnBrk="1" hangingPunct="1"/>
            <a:r>
              <a:rPr lang="en-GB" sz="3200" dirty="0" smtClean="0"/>
              <a:t>Indirect </a:t>
            </a:r>
            <a:r>
              <a:rPr lang="en-GB" sz="3200" dirty="0"/>
              <a:t>are not directly carcinogenic, but requires metabolic conversion, for example, </a:t>
            </a:r>
            <a:r>
              <a:rPr lang="en-GB" sz="3200" dirty="0" err="1"/>
              <a:t>polycyclin</a:t>
            </a:r>
            <a:r>
              <a:rPr lang="en-GB" sz="3200" dirty="0"/>
              <a:t>, aromatic hydrocarbons (found in tobacco, smoke, smoked animal products) associated with cancers of lungs, skin, oral cavity and sarcomas.</a:t>
            </a:r>
          </a:p>
          <a:p>
            <a:pPr eaLnBrk="1" hangingPunct="1"/>
            <a:r>
              <a:rPr lang="en-GB" sz="3200" dirty="0"/>
              <a:t>Aromatic amines( </a:t>
            </a:r>
            <a:r>
              <a:rPr lang="el-GR" sz="3200" dirty="0"/>
              <a:t>β</a:t>
            </a:r>
            <a:r>
              <a:rPr lang="en-GB" sz="3200" dirty="0"/>
              <a:t>-</a:t>
            </a:r>
            <a:r>
              <a:rPr lang="en-GB" sz="3200" dirty="0" err="1"/>
              <a:t>naphthylamine</a:t>
            </a:r>
            <a:r>
              <a:rPr lang="en-GB" sz="3200" dirty="0"/>
              <a:t> and </a:t>
            </a:r>
            <a:r>
              <a:rPr lang="en-GB" sz="3200" dirty="0" err="1"/>
              <a:t>benzidines</a:t>
            </a:r>
            <a:r>
              <a:rPr lang="en-GB" sz="3200" dirty="0"/>
              <a:t>) and </a:t>
            </a:r>
            <a:r>
              <a:rPr lang="en-GB" sz="3200" dirty="0" err="1"/>
              <a:t>azo</a:t>
            </a:r>
            <a:r>
              <a:rPr lang="en-GB" sz="3200" dirty="0"/>
              <a:t>-dyes associated with bladder and liver cancer</a:t>
            </a:r>
            <a:r>
              <a:rPr lang="en-GB" sz="2000" dirty="0"/>
              <a:t>.</a:t>
            </a:r>
          </a:p>
        </p:txBody>
      </p:sp>
    </p:spTree>
    <p:extLst>
      <p:ext uri="{BB962C8B-B14F-4D97-AF65-F5344CB8AC3E}">
        <p14:creationId xmlns:p14="http://schemas.microsoft.com/office/powerpoint/2010/main" val="2212476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                                          </a:t>
            </a:r>
            <a:r>
              <a:rPr lang="en-US" b="1" dirty="0" smtClean="0">
                <a:solidFill>
                  <a:schemeClr val="accent1"/>
                </a:solidFill>
              </a:rPr>
              <a:t>STAGING  CANCER</a:t>
            </a:r>
          </a:p>
          <a:p>
            <a:pPr marL="0" indent="0">
              <a:buNone/>
            </a:pPr>
            <a:r>
              <a:rPr lang="en-US" b="1" dirty="0" smtClean="0"/>
              <a:t>Grading or  staging of cancer( which is better?)</a:t>
            </a:r>
          </a:p>
          <a:p>
            <a:pPr marL="0" indent="0">
              <a:buNone/>
            </a:pPr>
            <a:r>
              <a:rPr lang="en-US" b="1" dirty="0"/>
              <a:t> </a:t>
            </a:r>
            <a:r>
              <a:rPr lang="en-US" b="1" dirty="0" smtClean="0"/>
              <a:t>              </a:t>
            </a:r>
            <a:r>
              <a:rPr lang="en-US" dirty="0" smtClean="0"/>
              <a:t>Grading of cancer denotes the level of differentiation of tumour cells and presumably correlation to aggressive characteristic of the neoplasm.</a:t>
            </a:r>
          </a:p>
          <a:p>
            <a:pPr marL="0" indent="0">
              <a:buNone/>
            </a:pPr>
            <a:r>
              <a:rPr lang="en-US" dirty="0"/>
              <a:t> </a:t>
            </a:r>
            <a:r>
              <a:rPr lang="en-US" dirty="0" smtClean="0"/>
              <a:t>               Staging of cancer has assumed great importance in selection of the best form therapy for the patient </a:t>
            </a:r>
          </a:p>
          <a:p>
            <a:pPr marL="0" indent="0">
              <a:buNone/>
            </a:pPr>
            <a:r>
              <a:rPr lang="en-US" dirty="0"/>
              <a:t> </a:t>
            </a:r>
            <a:r>
              <a:rPr lang="en-US" dirty="0" smtClean="0"/>
              <a:t>HENCE </a:t>
            </a:r>
          </a:p>
          <a:p>
            <a:pPr marL="0" indent="0">
              <a:buNone/>
            </a:pPr>
            <a:r>
              <a:rPr lang="en-US" dirty="0"/>
              <a:t> </a:t>
            </a:r>
            <a:r>
              <a:rPr lang="en-US" dirty="0" smtClean="0"/>
              <a:t>             Staging has proved to be of greater clinical value than grading </a:t>
            </a:r>
            <a:endParaRPr lang="en-US" dirty="0"/>
          </a:p>
        </p:txBody>
      </p:sp>
    </p:spTree>
    <p:extLst>
      <p:ext uri="{BB962C8B-B14F-4D97-AF65-F5344CB8AC3E}">
        <p14:creationId xmlns:p14="http://schemas.microsoft.com/office/powerpoint/2010/main" val="2133496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0" y="0"/>
            <a:ext cx="12192000" cy="6858000"/>
          </a:xfrm>
        </p:spPr>
        <p:txBody>
          <a:bodyPr>
            <a:normAutofit/>
          </a:bodyPr>
          <a:lstStyle/>
          <a:p>
            <a:pPr eaLnBrk="1" hangingPunct="1"/>
            <a:r>
              <a:rPr lang="en-GB" sz="3600" dirty="0"/>
              <a:t>Staging is a way of documenting the extent of spread of tumours.</a:t>
            </a:r>
          </a:p>
          <a:p>
            <a:pPr eaLnBrk="1" hangingPunct="1"/>
            <a:r>
              <a:rPr lang="en-GB" sz="3600" dirty="0"/>
              <a:t>It is based on physical examination of the patient, and may be supplemented by other investigations.</a:t>
            </a:r>
          </a:p>
          <a:p>
            <a:pPr eaLnBrk="1" hangingPunct="1"/>
            <a:r>
              <a:rPr lang="en-GB" sz="3600" dirty="0"/>
              <a:t>It is very important for deciding mode of treatment as well as predict prognosis. </a:t>
            </a:r>
          </a:p>
          <a:p>
            <a:pPr eaLnBrk="1" hangingPunct="1"/>
            <a:r>
              <a:rPr lang="en-GB" sz="3600" dirty="0"/>
              <a:t>There are three ways of staging tumours, by using numbers </a:t>
            </a:r>
            <a:r>
              <a:rPr lang="en-GB" sz="3600" dirty="0" err="1"/>
              <a:t>e.g</a:t>
            </a:r>
            <a:r>
              <a:rPr lang="en-GB" sz="3600" dirty="0"/>
              <a:t> I,II,III,IV, or letters </a:t>
            </a:r>
            <a:r>
              <a:rPr lang="en-GB" sz="3600" dirty="0" err="1"/>
              <a:t>e.g</a:t>
            </a:r>
            <a:r>
              <a:rPr lang="en-GB" sz="3600" dirty="0"/>
              <a:t> A,B,C or the TNM staging system.</a:t>
            </a:r>
          </a:p>
          <a:p>
            <a:pPr eaLnBrk="1" hangingPunct="1"/>
            <a:r>
              <a:rPr lang="en-GB" sz="3600" dirty="0"/>
              <a:t>The staging is based on size of primary </a:t>
            </a:r>
            <a:r>
              <a:rPr lang="en-GB" sz="3600" dirty="0" smtClean="0"/>
              <a:t>tumour, </a:t>
            </a:r>
            <a:r>
              <a:rPr lang="en-GB" sz="3600" dirty="0"/>
              <a:t>presence of tumour in lymph nodes and presence of tumour in distant areas.</a:t>
            </a:r>
          </a:p>
        </p:txBody>
      </p:sp>
    </p:spTree>
    <p:extLst>
      <p:ext uri="{BB962C8B-B14F-4D97-AF65-F5344CB8AC3E}">
        <p14:creationId xmlns:p14="http://schemas.microsoft.com/office/powerpoint/2010/main" val="9700067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chemeClr val="accent1"/>
                </a:solidFill>
              </a:rPr>
              <a:t>TNM STAGING</a:t>
            </a:r>
            <a:endParaRPr lang="en-US" b="1"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The TNM staging varies for  each specific form of cancer but there are general principle</a:t>
            </a:r>
          </a:p>
          <a:p>
            <a:pPr marL="0" indent="0">
              <a:buNone/>
            </a:pPr>
            <a:r>
              <a:rPr lang="en-US" dirty="0" smtClean="0"/>
              <a:t>T signifies size of primary tumour e.g. ( &lt;2cm ,&gt;2cm but &lt;5cm  then &gt;5cm)</a:t>
            </a:r>
          </a:p>
          <a:p>
            <a:pPr marL="0" indent="0">
              <a:buNone/>
            </a:pPr>
            <a:r>
              <a:rPr lang="en-US" dirty="0" smtClean="0"/>
              <a:t>N signifies the number of draining lympnodes infiltrated by tumour</a:t>
            </a:r>
          </a:p>
          <a:p>
            <a:pPr marL="0" indent="0">
              <a:buNone/>
            </a:pPr>
            <a:r>
              <a:rPr lang="en-US" dirty="0" smtClean="0"/>
              <a:t>M signifies presence of distant metastases.</a:t>
            </a:r>
          </a:p>
          <a:p>
            <a:pPr marL="0" indent="0">
              <a:buNone/>
            </a:pPr>
            <a:r>
              <a:rPr lang="en-US" dirty="0" smtClean="0"/>
              <a:t> </a:t>
            </a:r>
            <a:endParaRPr lang="en-US" dirty="0"/>
          </a:p>
        </p:txBody>
      </p:sp>
    </p:spTree>
    <p:extLst>
      <p:ext uri="{BB962C8B-B14F-4D97-AF65-F5344CB8AC3E}">
        <p14:creationId xmlns:p14="http://schemas.microsoft.com/office/powerpoint/2010/main" val="325382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NOMENCLATURE</a:t>
            </a:r>
          </a:p>
          <a:p>
            <a:pPr marL="0" indent="0">
              <a:buNone/>
            </a:pPr>
            <a:r>
              <a:rPr lang="en-US" dirty="0"/>
              <a:t> </a:t>
            </a:r>
            <a:r>
              <a:rPr lang="en-US" dirty="0" smtClean="0"/>
              <a:t> Neoplasms are named based upon 2 factors</a:t>
            </a:r>
          </a:p>
          <a:p>
            <a:pPr marL="0" indent="0">
              <a:buNone/>
            </a:pPr>
            <a:r>
              <a:rPr lang="en-US" dirty="0" smtClean="0"/>
              <a:t>On the histological type- Mesenchymal  and Epithelial </a:t>
            </a:r>
          </a:p>
          <a:p>
            <a:pPr marL="0" indent="0">
              <a:buNone/>
            </a:pPr>
            <a:r>
              <a:rPr lang="en-US" dirty="0" smtClean="0"/>
              <a:t>On behavioral Pattern-Benign and Malignant neoplasm</a:t>
            </a:r>
          </a:p>
          <a:p>
            <a:pPr marL="0" indent="0">
              <a:buNone/>
            </a:pPr>
            <a:endParaRPr lang="en-US" dirty="0"/>
          </a:p>
          <a:p>
            <a:pPr marL="0" indent="0">
              <a:buNone/>
            </a:pPr>
            <a:r>
              <a:rPr lang="en-US" dirty="0" smtClean="0"/>
              <a:t>Epithelial cells </a:t>
            </a:r>
          </a:p>
          <a:p>
            <a:pPr marL="0" indent="0">
              <a:buNone/>
            </a:pPr>
            <a:r>
              <a:rPr lang="en-US" dirty="0"/>
              <a:t> </a:t>
            </a:r>
            <a:r>
              <a:rPr lang="en-US" dirty="0" smtClean="0"/>
              <a:t>             These are cells that line organs ,vessels and cavities providing protection to the body hence neoplasms can arise from them</a:t>
            </a:r>
          </a:p>
          <a:p>
            <a:pPr marL="0" indent="0">
              <a:buNone/>
            </a:pPr>
            <a:endParaRPr lang="en-US" dirty="0"/>
          </a:p>
          <a:p>
            <a:pPr marL="0" indent="0">
              <a:buNone/>
            </a:pPr>
            <a:r>
              <a:rPr lang="en-US" dirty="0" smtClean="0"/>
              <a:t>Mesenchymal cells </a:t>
            </a:r>
          </a:p>
          <a:p>
            <a:pPr marL="0" indent="0">
              <a:buNone/>
            </a:pPr>
            <a:r>
              <a:rPr lang="en-US" dirty="0"/>
              <a:t> </a:t>
            </a:r>
            <a:r>
              <a:rPr lang="en-US" dirty="0" smtClean="0"/>
              <a:t>              These are cells that make up the soft tissue capable of differentiating into any type of smooth muscle, vascular endothelium ,connective tissue ,supporting tissue hence from them we can have soft tissue /connective tissue neoplasms.</a:t>
            </a:r>
          </a:p>
          <a:p>
            <a:pPr marL="0" indent="0">
              <a:buNone/>
            </a:pPr>
            <a:r>
              <a:rPr lang="en-US" dirty="0"/>
              <a:t> </a:t>
            </a:r>
            <a:r>
              <a:rPr lang="en-US" dirty="0" smtClean="0"/>
              <a:t>            </a:t>
            </a:r>
          </a:p>
        </p:txBody>
      </p:sp>
    </p:spTree>
    <p:extLst>
      <p:ext uri="{BB962C8B-B14F-4D97-AF65-F5344CB8AC3E}">
        <p14:creationId xmlns:p14="http://schemas.microsoft.com/office/powerpoint/2010/main" val="117164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78239" y="-261005"/>
            <a:ext cx="10515600" cy="1325563"/>
          </a:xfrm>
        </p:spPr>
        <p:txBody>
          <a:bodyPr/>
          <a:lstStyle/>
          <a:p>
            <a:r>
              <a:rPr lang="en-US" b="1">
                <a:solidFill>
                  <a:srgbClr val="FFFF00"/>
                </a:solidFill>
              </a:rPr>
              <a:t>TNM</a:t>
            </a:r>
            <a:r>
              <a:rPr lang="en-US"/>
              <a:t> - Staging of tumors</a:t>
            </a:r>
          </a:p>
        </p:txBody>
      </p:sp>
      <p:grpSp>
        <p:nvGrpSpPr>
          <p:cNvPr id="15459" name="Group 99"/>
          <p:cNvGrpSpPr>
            <a:grpSpLocks/>
          </p:cNvGrpSpPr>
          <p:nvPr/>
        </p:nvGrpSpPr>
        <p:grpSpPr bwMode="auto">
          <a:xfrm>
            <a:off x="2362200" y="1371600"/>
            <a:ext cx="7772400" cy="5410200"/>
            <a:chOff x="-7" y="-7"/>
            <a:chExt cx="3627" cy="2414"/>
          </a:xfrm>
        </p:grpSpPr>
        <p:grpSp>
          <p:nvGrpSpPr>
            <p:cNvPr id="15457" name="Group 97"/>
            <p:cNvGrpSpPr>
              <a:grpSpLocks/>
            </p:cNvGrpSpPr>
            <p:nvPr/>
          </p:nvGrpSpPr>
          <p:grpSpPr bwMode="auto">
            <a:xfrm>
              <a:off x="0" y="0"/>
              <a:ext cx="3613" cy="2400"/>
              <a:chOff x="0" y="0"/>
              <a:chExt cx="3613" cy="2400"/>
            </a:xfrm>
          </p:grpSpPr>
          <p:grpSp>
            <p:nvGrpSpPr>
              <p:cNvPr id="15388" name="Group 28"/>
              <p:cNvGrpSpPr>
                <a:grpSpLocks/>
              </p:cNvGrpSpPr>
              <p:nvPr/>
            </p:nvGrpSpPr>
            <p:grpSpPr bwMode="auto">
              <a:xfrm>
                <a:off x="0" y="0"/>
                <a:ext cx="634" cy="288"/>
                <a:chOff x="0" y="0"/>
                <a:chExt cx="634" cy="288"/>
              </a:xfrm>
            </p:grpSpPr>
            <p:sp>
              <p:nvSpPr>
                <p:cNvPr id="15363" name="Rectangle 3"/>
                <p:cNvSpPr>
                  <a:spLocks noChangeArrowheads="1"/>
                </p:cNvSpPr>
                <p:nvPr/>
              </p:nvSpPr>
              <p:spPr bwMode="auto">
                <a:xfrm>
                  <a:off x="0" y="0"/>
                  <a:ext cx="6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spcBef>
                      <a:spcPct val="0"/>
                    </a:spcBef>
                    <a:buFontTx/>
                    <a:buNone/>
                  </a:pPr>
                  <a:r>
                    <a:rPr lang="en-US" sz="2400" b="1" dirty="0">
                      <a:solidFill>
                        <a:srgbClr val="FF0000"/>
                      </a:solidFill>
                      <a:latin typeface="Times New Roman" panose="02020603050405020304" pitchFamily="18" charset="0"/>
                    </a:rPr>
                    <a:t>Stage </a:t>
                  </a:r>
                  <a:endParaRPr lang="en-US" sz="2400" dirty="0">
                    <a:solidFill>
                      <a:srgbClr val="FF0000"/>
                    </a:solidFill>
                    <a:latin typeface="Times New Roman" panose="02020603050405020304" pitchFamily="18" charset="0"/>
                  </a:endParaRPr>
                </a:p>
              </p:txBody>
            </p:sp>
            <p:sp>
              <p:nvSpPr>
                <p:cNvPr id="15387" name="Rectangle 27"/>
                <p:cNvSpPr>
                  <a:spLocks noChangeArrowheads="1"/>
                </p:cNvSpPr>
                <p:nvPr/>
              </p:nvSpPr>
              <p:spPr bwMode="auto">
                <a:xfrm>
                  <a:off x="0" y="0"/>
                  <a:ext cx="634"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390" name="Group 30"/>
              <p:cNvGrpSpPr>
                <a:grpSpLocks/>
              </p:cNvGrpSpPr>
              <p:nvPr/>
            </p:nvGrpSpPr>
            <p:grpSpPr bwMode="auto">
              <a:xfrm>
                <a:off x="634" y="0"/>
                <a:ext cx="2979" cy="288"/>
                <a:chOff x="634" y="0"/>
                <a:chExt cx="2979" cy="288"/>
              </a:xfrm>
            </p:grpSpPr>
            <p:sp>
              <p:nvSpPr>
                <p:cNvPr id="15364" name="Rectangle 4"/>
                <p:cNvSpPr>
                  <a:spLocks noChangeArrowheads="1"/>
                </p:cNvSpPr>
                <p:nvPr/>
              </p:nvSpPr>
              <p:spPr bwMode="auto">
                <a:xfrm>
                  <a:off x="634" y="0"/>
                  <a:ext cx="29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spcBef>
                      <a:spcPct val="0"/>
                    </a:spcBef>
                    <a:buFontTx/>
                    <a:buNone/>
                  </a:pPr>
                  <a:r>
                    <a:rPr lang="en-US" sz="2400" b="1" dirty="0">
                      <a:solidFill>
                        <a:srgbClr val="FF0000"/>
                      </a:solidFill>
                      <a:latin typeface="Times New Roman" panose="02020603050405020304" pitchFamily="18" charset="0"/>
                    </a:rPr>
                    <a:t>Definition </a:t>
                  </a:r>
                  <a:endParaRPr lang="en-US" sz="2400" dirty="0">
                    <a:solidFill>
                      <a:srgbClr val="FF0000"/>
                    </a:solidFill>
                    <a:latin typeface="Times New Roman" panose="02020603050405020304" pitchFamily="18" charset="0"/>
                  </a:endParaRPr>
                </a:p>
              </p:txBody>
            </p:sp>
            <p:sp>
              <p:nvSpPr>
                <p:cNvPr id="15389" name="Rectangle 29"/>
                <p:cNvSpPr>
                  <a:spLocks noChangeArrowheads="1"/>
                </p:cNvSpPr>
                <p:nvPr/>
              </p:nvSpPr>
              <p:spPr bwMode="auto">
                <a:xfrm>
                  <a:off x="634" y="0"/>
                  <a:ext cx="2979"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392" name="Group 32"/>
              <p:cNvGrpSpPr>
                <a:grpSpLocks/>
              </p:cNvGrpSpPr>
              <p:nvPr/>
            </p:nvGrpSpPr>
            <p:grpSpPr bwMode="auto">
              <a:xfrm>
                <a:off x="0" y="288"/>
                <a:ext cx="634" cy="192"/>
                <a:chOff x="0" y="288"/>
                <a:chExt cx="634" cy="192"/>
              </a:xfrm>
            </p:grpSpPr>
            <p:sp>
              <p:nvSpPr>
                <p:cNvPr id="15365" name="Rectangle 5"/>
                <p:cNvSpPr>
                  <a:spLocks noChangeArrowheads="1"/>
                </p:cNvSpPr>
                <p:nvPr/>
              </p:nvSpPr>
              <p:spPr bwMode="auto">
                <a:xfrm>
                  <a:off x="0" y="288"/>
                  <a:ext cx="6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b="1" dirty="0">
                      <a:solidFill>
                        <a:schemeClr val="accent1"/>
                      </a:solidFill>
                      <a:latin typeface="Times New Roman" panose="02020603050405020304" pitchFamily="18" charset="0"/>
                    </a:rPr>
                    <a:t>Tis</a:t>
                  </a:r>
                  <a:r>
                    <a:rPr lang="en-US" sz="2400" dirty="0">
                      <a:solidFill>
                        <a:schemeClr val="accent1"/>
                      </a:solidFill>
                      <a:latin typeface="Times New Roman" panose="02020603050405020304" pitchFamily="18" charset="0"/>
                    </a:rPr>
                    <a:t> </a:t>
                  </a:r>
                </a:p>
              </p:txBody>
            </p:sp>
            <p:sp>
              <p:nvSpPr>
                <p:cNvPr id="15391" name="Rectangle 31"/>
                <p:cNvSpPr>
                  <a:spLocks noChangeArrowheads="1"/>
                </p:cNvSpPr>
                <p:nvPr/>
              </p:nvSpPr>
              <p:spPr bwMode="auto">
                <a:xfrm>
                  <a:off x="0" y="288"/>
                  <a:ext cx="634"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396" name="Group 36"/>
              <p:cNvGrpSpPr>
                <a:grpSpLocks/>
              </p:cNvGrpSpPr>
              <p:nvPr/>
            </p:nvGrpSpPr>
            <p:grpSpPr bwMode="auto">
              <a:xfrm>
                <a:off x="634" y="288"/>
                <a:ext cx="2979" cy="192"/>
                <a:chOff x="634" y="288"/>
                <a:chExt cx="2979" cy="192"/>
              </a:xfrm>
            </p:grpSpPr>
            <p:sp>
              <p:nvSpPr>
                <p:cNvPr id="15395" name="Rectangle 35"/>
                <p:cNvSpPr>
                  <a:spLocks noChangeArrowheads="1"/>
                </p:cNvSpPr>
                <p:nvPr/>
              </p:nvSpPr>
              <p:spPr bwMode="auto">
                <a:xfrm>
                  <a:off x="634" y="288"/>
                  <a:ext cx="2979" cy="192"/>
                </a:xfrm>
                <a:prstGeom prst="rect">
                  <a:avLst/>
                </a:prstGeom>
                <a:noFill/>
                <a:ln>
                  <a:noFill/>
                </a:ln>
                <a:effectLst/>
                <a:extLst>
                  <a:ext uri="{909E8E84-426E-40DD-AFC4-6F175D3DCCD1}">
                    <a14:hiddenFill xmlns:a14="http://schemas.microsoft.com/office/drawing/2010/main">
                      <a:solidFill>
                        <a:srgbClr val="FFFFF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394" name="Group 34"/>
                <p:cNvGrpSpPr>
                  <a:grpSpLocks/>
                </p:cNvGrpSpPr>
                <p:nvPr/>
              </p:nvGrpSpPr>
              <p:grpSpPr bwMode="auto">
                <a:xfrm>
                  <a:off x="634" y="288"/>
                  <a:ext cx="2979" cy="192"/>
                  <a:chOff x="634" y="288"/>
                  <a:chExt cx="2979" cy="192"/>
                </a:xfrm>
              </p:grpSpPr>
              <p:sp>
                <p:nvSpPr>
                  <p:cNvPr id="15366" name="Rectangle 6"/>
                  <p:cNvSpPr>
                    <a:spLocks noChangeArrowheads="1"/>
                  </p:cNvSpPr>
                  <p:nvPr/>
                </p:nvSpPr>
                <p:spPr bwMode="auto">
                  <a:xfrm>
                    <a:off x="634" y="288"/>
                    <a:ext cx="2979" cy="192"/>
                  </a:xfrm>
                  <a:prstGeom prst="rect">
                    <a:avLst/>
                  </a:prstGeom>
                  <a:noFill/>
                  <a:ln>
                    <a:noFill/>
                  </a:ln>
                  <a:effectLst/>
                  <a:extLst>
                    <a:ext uri="{909E8E84-426E-40DD-AFC4-6F175D3DCCD1}">
                      <a14:hiddenFill xmlns:a14="http://schemas.microsoft.com/office/drawing/2010/main">
                        <a:solidFill>
                          <a:srgbClr val="FFFFF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dirty="0">
                        <a:solidFill>
                          <a:schemeClr val="accent1"/>
                        </a:solidFill>
                        <a:latin typeface="Times New Roman" panose="02020603050405020304" pitchFamily="18" charset="0"/>
                      </a:rPr>
                      <a:t>In situ, non-invasive (confined to epithelium) </a:t>
                    </a:r>
                  </a:p>
                </p:txBody>
              </p:sp>
              <p:sp>
                <p:nvSpPr>
                  <p:cNvPr id="15393" name="Rectangle 33"/>
                  <p:cNvSpPr>
                    <a:spLocks noChangeArrowheads="1"/>
                  </p:cNvSpPr>
                  <p:nvPr/>
                </p:nvSpPr>
                <p:spPr bwMode="auto">
                  <a:xfrm>
                    <a:off x="634" y="288"/>
                    <a:ext cx="2979"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5398" name="Group 38"/>
              <p:cNvGrpSpPr>
                <a:grpSpLocks/>
              </p:cNvGrpSpPr>
              <p:nvPr/>
            </p:nvGrpSpPr>
            <p:grpSpPr bwMode="auto">
              <a:xfrm>
                <a:off x="0" y="480"/>
                <a:ext cx="634" cy="192"/>
                <a:chOff x="0" y="480"/>
                <a:chExt cx="634" cy="192"/>
              </a:xfrm>
            </p:grpSpPr>
            <p:sp>
              <p:nvSpPr>
                <p:cNvPr id="15367" name="Rectangle 7"/>
                <p:cNvSpPr>
                  <a:spLocks noChangeArrowheads="1"/>
                </p:cNvSpPr>
                <p:nvPr/>
              </p:nvSpPr>
              <p:spPr bwMode="auto">
                <a:xfrm>
                  <a:off x="0" y="480"/>
                  <a:ext cx="6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b="1" dirty="0">
                      <a:solidFill>
                        <a:schemeClr val="accent1"/>
                      </a:solidFill>
                      <a:latin typeface="Times New Roman" panose="02020603050405020304" pitchFamily="18" charset="0"/>
                    </a:rPr>
                    <a:t>T1</a:t>
                  </a:r>
                  <a:r>
                    <a:rPr lang="en-US" sz="2400" dirty="0">
                      <a:solidFill>
                        <a:srgbClr val="FFFFCC"/>
                      </a:solidFill>
                      <a:latin typeface="Times New Roman" panose="02020603050405020304" pitchFamily="18" charset="0"/>
                    </a:rPr>
                    <a:t> </a:t>
                  </a:r>
                </a:p>
              </p:txBody>
            </p:sp>
            <p:sp>
              <p:nvSpPr>
                <p:cNvPr id="15397" name="Rectangle 37"/>
                <p:cNvSpPr>
                  <a:spLocks noChangeArrowheads="1"/>
                </p:cNvSpPr>
                <p:nvPr/>
              </p:nvSpPr>
              <p:spPr bwMode="auto">
                <a:xfrm>
                  <a:off x="0" y="480"/>
                  <a:ext cx="634"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402" name="Group 42"/>
              <p:cNvGrpSpPr>
                <a:grpSpLocks/>
              </p:cNvGrpSpPr>
              <p:nvPr/>
            </p:nvGrpSpPr>
            <p:grpSpPr bwMode="auto">
              <a:xfrm>
                <a:off x="634" y="480"/>
                <a:ext cx="2979" cy="192"/>
                <a:chOff x="634" y="480"/>
                <a:chExt cx="2979" cy="192"/>
              </a:xfrm>
            </p:grpSpPr>
            <p:sp>
              <p:nvSpPr>
                <p:cNvPr id="15401" name="Rectangle 41"/>
                <p:cNvSpPr>
                  <a:spLocks noChangeArrowheads="1"/>
                </p:cNvSpPr>
                <p:nvPr/>
              </p:nvSpPr>
              <p:spPr bwMode="auto">
                <a:xfrm>
                  <a:off x="634" y="480"/>
                  <a:ext cx="2979" cy="192"/>
                </a:xfrm>
                <a:prstGeom prst="rect">
                  <a:avLst/>
                </a:prstGeom>
                <a:noFill/>
                <a:ln>
                  <a:noFill/>
                </a:ln>
                <a:effectLst/>
                <a:extLst>
                  <a:ext uri="{909E8E84-426E-40DD-AFC4-6F175D3DCCD1}">
                    <a14:hiddenFill xmlns:a14="http://schemas.microsoft.com/office/drawing/2010/main">
                      <a:solidFill>
                        <a:srgbClr val="FFFFF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400" name="Group 40"/>
                <p:cNvGrpSpPr>
                  <a:grpSpLocks/>
                </p:cNvGrpSpPr>
                <p:nvPr/>
              </p:nvGrpSpPr>
              <p:grpSpPr bwMode="auto">
                <a:xfrm>
                  <a:off x="634" y="480"/>
                  <a:ext cx="2979" cy="192"/>
                  <a:chOff x="634" y="480"/>
                  <a:chExt cx="2979" cy="192"/>
                </a:xfrm>
              </p:grpSpPr>
              <p:sp>
                <p:nvSpPr>
                  <p:cNvPr id="15368" name="Rectangle 8"/>
                  <p:cNvSpPr>
                    <a:spLocks noChangeArrowheads="1"/>
                  </p:cNvSpPr>
                  <p:nvPr/>
                </p:nvSpPr>
                <p:spPr bwMode="auto">
                  <a:xfrm>
                    <a:off x="634" y="480"/>
                    <a:ext cx="2979" cy="192"/>
                  </a:xfrm>
                  <a:prstGeom prst="rect">
                    <a:avLst/>
                  </a:prstGeom>
                  <a:noFill/>
                  <a:ln>
                    <a:noFill/>
                  </a:ln>
                  <a:effectLst/>
                  <a:extLst>
                    <a:ext uri="{909E8E84-426E-40DD-AFC4-6F175D3DCCD1}">
                      <a14:hiddenFill xmlns:a14="http://schemas.microsoft.com/office/drawing/2010/main">
                        <a:solidFill>
                          <a:srgbClr val="FFFFF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dirty="0">
                        <a:solidFill>
                          <a:schemeClr val="accent1"/>
                        </a:solidFill>
                        <a:latin typeface="Times New Roman" panose="02020603050405020304" pitchFamily="18" charset="0"/>
                      </a:rPr>
                      <a:t>Small, within primary organ/site </a:t>
                    </a:r>
                  </a:p>
                </p:txBody>
              </p:sp>
              <p:sp>
                <p:nvSpPr>
                  <p:cNvPr id="15399" name="Rectangle 39"/>
                  <p:cNvSpPr>
                    <a:spLocks noChangeArrowheads="1"/>
                  </p:cNvSpPr>
                  <p:nvPr/>
                </p:nvSpPr>
                <p:spPr bwMode="auto">
                  <a:xfrm>
                    <a:off x="634" y="480"/>
                    <a:ext cx="2979"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5404" name="Group 44"/>
              <p:cNvGrpSpPr>
                <a:grpSpLocks/>
              </p:cNvGrpSpPr>
              <p:nvPr/>
            </p:nvGrpSpPr>
            <p:grpSpPr bwMode="auto">
              <a:xfrm>
                <a:off x="0" y="672"/>
                <a:ext cx="634" cy="192"/>
                <a:chOff x="0" y="672"/>
                <a:chExt cx="634" cy="192"/>
              </a:xfrm>
            </p:grpSpPr>
            <p:sp>
              <p:nvSpPr>
                <p:cNvPr id="15369" name="Rectangle 9"/>
                <p:cNvSpPr>
                  <a:spLocks noChangeArrowheads="1"/>
                </p:cNvSpPr>
                <p:nvPr/>
              </p:nvSpPr>
              <p:spPr bwMode="auto">
                <a:xfrm>
                  <a:off x="0" y="672"/>
                  <a:ext cx="6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b="1" dirty="0">
                      <a:solidFill>
                        <a:schemeClr val="accent1"/>
                      </a:solidFill>
                      <a:latin typeface="Times New Roman" panose="02020603050405020304" pitchFamily="18" charset="0"/>
                    </a:rPr>
                    <a:t>T2</a:t>
                  </a:r>
                  <a:r>
                    <a:rPr lang="en-US" sz="2400" dirty="0">
                      <a:solidFill>
                        <a:schemeClr val="accent1"/>
                      </a:solidFill>
                      <a:latin typeface="Times New Roman" panose="02020603050405020304" pitchFamily="18" charset="0"/>
                    </a:rPr>
                    <a:t> </a:t>
                  </a:r>
                </a:p>
              </p:txBody>
            </p:sp>
            <p:sp>
              <p:nvSpPr>
                <p:cNvPr id="15403" name="Rectangle 43"/>
                <p:cNvSpPr>
                  <a:spLocks noChangeArrowheads="1"/>
                </p:cNvSpPr>
                <p:nvPr/>
              </p:nvSpPr>
              <p:spPr bwMode="auto">
                <a:xfrm>
                  <a:off x="0" y="672"/>
                  <a:ext cx="634"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408" name="Group 48"/>
              <p:cNvGrpSpPr>
                <a:grpSpLocks/>
              </p:cNvGrpSpPr>
              <p:nvPr/>
            </p:nvGrpSpPr>
            <p:grpSpPr bwMode="auto">
              <a:xfrm>
                <a:off x="634" y="672"/>
                <a:ext cx="2979" cy="192"/>
                <a:chOff x="634" y="672"/>
                <a:chExt cx="2979" cy="192"/>
              </a:xfrm>
            </p:grpSpPr>
            <p:sp>
              <p:nvSpPr>
                <p:cNvPr id="15407" name="Rectangle 47"/>
                <p:cNvSpPr>
                  <a:spLocks noChangeArrowheads="1"/>
                </p:cNvSpPr>
                <p:nvPr/>
              </p:nvSpPr>
              <p:spPr bwMode="auto">
                <a:xfrm>
                  <a:off x="634" y="672"/>
                  <a:ext cx="2979" cy="192"/>
                </a:xfrm>
                <a:prstGeom prst="rect">
                  <a:avLst/>
                </a:prstGeom>
                <a:noFill/>
                <a:ln>
                  <a:noFill/>
                </a:ln>
                <a:effectLst/>
                <a:extLst>
                  <a:ext uri="{909E8E84-426E-40DD-AFC4-6F175D3DCCD1}">
                    <a14:hiddenFill xmlns:a14="http://schemas.microsoft.com/office/drawing/2010/main">
                      <a:solidFill>
                        <a:srgbClr val="FFFFF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406" name="Group 46"/>
                <p:cNvGrpSpPr>
                  <a:grpSpLocks/>
                </p:cNvGrpSpPr>
                <p:nvPr/>
              </p:nvGrpSpPr>
              <p:grpSpPr bwMode="auto">
                <a:xfrm>
                  <a:off x="634" y="672"/>
                  <a:ext cx="2979" cy="192"/>
                  <a:chOff x="634" y="672"/>
                  <a:chExt cx="2979" cy="192"/>
                </a:xfrm>
              </p:grpSpPr>
              <p:sp>
                <p:nvSpPr>
                  <p:cNvPr id="15370" name="Rectangle 10"/>
                  <p:cNvSpPr>
                    <a:spLocks noChangeArrowheads="1"/>
                  </p:cNvSpPr>
                  <p:nvPr/>
                </p:nvSpPr>
                <p:spPr bwMode="auto">
                  <a:xfrm>
                    <a:off x="634" y="672"/>
                    <a:ext cx="2979" cy="192"/>
                  </a:xfrm>
                  <a:prstGeom prst="rect">
                    <a:avLst/>
                  </a:prstGeom>
                  <a:noFill/>
                  <a:ln>
                    <a:noFill/>
                  </a:ln>
                  <a:effectLst/>
                  <a:extLst>
                    <a:ext uri="{909E8E84-426E-40DD-AFC4-6F175D3DCCD1}">
                      <a14:hiddenFill xmlns:a14="http://schemas.microsoft.com/office/drawing/2010/main">
                        <a:solidFill>
                          <a:srgbClr val="FFFFF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dirty="0">
                        <a:solidFill>
                          <a:schemeClr val="accent1"/>
                        </a:solidFill>
                        <a:latin typeface="Times New Roman" panose="02020603050405020304" pitchFamily="18" charset="0"/>
                      </a:rPr>
                      <a:t>more invasive extension out of site/location. </a:t>
                    </a:r>
                  </a:p>
                </p:txBody>
              </p:sp>
              <p:sp>
                <p:nvSpPr>
                  <p:cNvPr id="15405" name="Rectangle 45"/>
                  <p:cNvSpPr>
                    <a:spLocks noChangeArrowheads="1"/>
                  </p:cNvSpPr>
                  <p:nvPr/>
                </p:nvSpPr>
                <p:spPr bwMode="auto">
                  <a:xfrm>
                    <a:off x="634" y="672"/>
                    <a:ext cx="2979"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5410" name="Group 50"/>
              <p:cNvGrpSpPr>
                <a:grpSpLocks/>
              </p:cNvGrpSpPr>
              <p:nvPr/>
            </p:nvGrpSpPr>
            <p:grpSpPr bwMode="auto">
              <a:xfrm>
                <a:off x="0" y="864"/>
                <a:ext cx="634" cy="192"/>
                <a:chOff x="0" y="864"/>
                <a:chExt cx="634" cy="192"/>
              </a:xfrm>
            </p:grpSpPr>
            <p:sp>
              <p:nvSpPr>
                <p:cNvPr id="15371" name="Rectangle 11"/>
                <p:cNvSpPr>
                  <a:spLocks noChangeArrowheads="1"/>
                </p:cNvSpPr>
                <p:nvPr/>
              </p:nvSpPr>
              <p:spPr bwMode="auto">
                <a:xfrm>
                  <a:off x="0" y="864"/>
                  <a:ext cx="6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b="1" dirty="0">
                      <a:solidFill>
                        <a:schemeClr val="accent1"/>
                      </a:solidFill>
                      <a:latin typeface="Times New Roman" panose="02020603050405020304" pitchFamily="18" charset="0"/>
                    </a:rPr>
                    <a:t>T3</a:t>
                  </a:r>
                  <a:r>
                    <a:rPr lang="en-US" sz="2400" dirty="0">
                      <a:solidFill>
                        <a:schemeClr val="accent1"/>
                      </a:solidFill>
                      <a:latin typeface="Times New Roman" panose="02020603050405020304" pitchFamily="18" charset="0"/>
                    </a:rPr>
                    <a:t> </a:t>
                  </a:r>
                </a:p>
              </p:txBody>
            </p:sp>
            <p:sp>
              <p:nvSpPr>
                <p:cNvPr id="15409" name="Rectangle 49"/>
                <p:cNvSpPr>
                  <a:spLocks noChangeArrowheads="1"/>
                </p:cNvSpPr>
                <p:nvPr/>
              </p:nvSpPr>
              <p:spPr bwMode="auto">
                <a:xfrm>
                  <a:off x="0" y="864"/>
                  <a:ext cx="634"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414" name="Group 54"/>
              <p:cNvGrpSpPr>
                <a:grpSpLocks/>
              </p:cNvGrpSpPr>
              <p:nvPr/>
            </p:nvGrpSpPr>
            <p:grpSpPr bwMode="auto">
              <a:xfrm>
                <a:off x="634" y="864"/>
                <a:ext cx="2979" cy="192"/>
                <a:chOff x="634" y="864"/>
                <a:chExt cx="2979" cy="192"/>
              </a:xfrm>
            </p:grpSpPr>
            <p:sp>
              <p:nvSpPr>
                <p:cNvPr id="15413" name="Rectangle 53"/>
                <p:cNvSpPr>
                  <a:spLocks noChangeArrowheads="1"/>
                </p:cNvSpPr>
                <p:nvPr/>
              </p:nvSpPr>
              <p:spPr bwMode="auto">
                <a:xfrm>
                  <a:off x="634" y="864"/>
                  <a:ext cx="2979" cy="192"/>
                </a:xfrm>
                <a:prstGeom prst="rect">
                  <a:avLst/>
                </a:prstGeom>
                <a:noFill/>
                <a:ln>
                  <a:noFill/>
                </a:ln>
                <a:effectLst/>
                <a:extLst>
                  <a:ext uri="{909E8E84-426E-40DD-AFC4-6F175D3DCCD1}">
                    <a14:hiddenFill xmlns:a14="http://schemas.microsoft.com/office/drawing/2010/main">
                      <a:solidFill>
                        <a:srgbClr val="FFFFF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412" name="Group 52"/>
                <p:cNvGrpSpPr>
                  <a:grpSpLocks/>
                </p:cNvGrpSpPr>
                <p:nvPr/>
              </p:nvGrpSpPr>
              <p:grpSpPr bwMode="auto">
                <a:xfrm>
                  <a:off x="634" y="864"/>
                  <a:ext cx="2979" cy="192"/>
                  <a:chOff x="634" y="864"/>
                  <a:chExt cx="2979" cy="192"/>
                </a:xfrm>
              </p:grpSpPr>
              <p:sp>
                <p:nvSpPr>
                  <p:cNvPr id="15372" name="Rectangle 12"/>
                  <p:cNvSpPr>
                    <a:spLocks noChangeArrowheads="1"/>
                  </p:cNvSpPr>
                  <p:nvPr/>
                </p:nvSpPr>
                <p:spPr bwMode="auto">
                  <a:xfrm>
                    <a:off x="634" y="864"/>
                    <a:ext cx="2979" cy="192"/>
                  </a:xfrm>
                  <a:prstGeom prst="rect">
                    <a:avLst/>
                  </a:prstGeom>
                  <a:noFill/>
                  <a:ln>
                    <a:noFill/>
                  </a:ln>
                  <a:effectLst/>
                  <a:extLst>
                    <a:ext uri="{909E8E84-426E-40DD-AFC4-6F175D3DCCD1}">
                      <a14:hiddenFill xmlns:a14="http://schemas.microsoft.com/office/drawing/2010/main">
                        <a:solidFill>
                          <a:srgbClr val="FFFFF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dirty="0">
                        <a:solidFill>
                          <a:schemeClr val="accent1"/>
                        </a:solidFill>
                        <a:latin typeface="Times New Roman" panose="02020603050405020304" pitchFamily="18" charset="0"/>
                      </a:rPr>
                      <a:t>beyond margins of primary organ site </a:t>
                    </a:r>
                  </a:p>
                </p:txBody>
              </p:sp>
              <p:sp>
                <p:nvSpPr>
                  <p:cNvPr id="15411" name="Rectangle 51"/>
                  <p:cNvSpPr>
                    <a:spLocks noChangeArrowheads="1"/>
                  </p:cNvSpPr>
                  <p:nvPr/>
                </p:nvSpPr>
                <p:spPr bwMode="auto">
                  <a:xfrm>
                    <a:off x="634" y="864"/>
                    <a:ext cx="2979"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5416" name="Group 56"/>
              <p:cNvGrpSpPr>
                <a:grpSpLocks/>
              </p:cNvGrpSpPr>
              <p:nvPr/>
            </p:nvGrpSpPr>
            <p:grpSpPr bwMode="auto">
              <a:xfrm>
                <a:off x="0" y="1056"/>
                <a:ext cx="634" cy="192"/>
                <a:chOff x="0" y="1056"/>
                <a:chExt cx="634" cy="192"/>
              </a:xfrm>
            </p:grpSpPr>
            <p:sp>
              <p:nvSpPr>
                <p:cNvPr id="15373" name="Rectangle 13"/>
                <p:cNvSpPr>
                  <a:spLocks noChangeArrowheads="1"/>
                </p:cNvSpPr>
                <p:nvPr/>
              </p:nvSpPr>
              <p:spPr bwMode="auto">
                <a:xfrm>
                  <a:off x="0" y="1056"/>
                  <a:ext cx="6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b="1" dirty="0">
                      <a:solidFill>
                        <a:schemeClr val="accent1"/>
                      </a:solidFill>
                      <a:latin typeface="Times New Roman" panose="02020603050405020304" pitchFamily="18" charset="0"/>
                    </a:rPr>
                    <a:t>T4</a:t>
                  </a:r>
                  <a:r>
                    <a:rPr lang="en-US" sz="2400" dirty="0">
                      <a:solidFill>
                        <a:schemeClr val="accent1"/>
                      </a:solidFill>
                      <a:latin typeface="Times New Roman" panose="02020603050405020304" pitchFamily="18" charset="0"/>
                    </a:rPr>
                    <a:t> </a:t>
                  </a:r>
                </a:p>
              </p:txBody>
            </p:sp>
            <p:sp>
              <p:nvSpPr>
                <p:cNvPr id="15415" name="Rectangle 55"/>
                <p:cNvSpPr>
                  <a:spLocks noChangeArrowheads="1"/>
                </p:cNvSpPr>
                <p:nvPr/>
              </p:nvSpPr>
              <p:spPr bwMode="auto">
                <a:xfrm>
                  <a:off x="0" y="1056"/>
                  <a:ext cx="634"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420" name="Group 60"/>
              <p:cNvGrpSpPr>
                <a:grpSpLocks/>
              </p:cNvGrpSpPr>
              <p:nvPr/>
            </p:nvGrpSpPr>
            <p:grpSpPr bwMode="auto">
              <a:xfrm>
                <a:off x="634" y="1056"/>
                <a:ext cx="2979" cy="192"/>
                <a:chOff x="634" y="1056"/>
                <a:chExt cx="2979" cy="192"/>
              </a:xfrm>
            </p:grpSpPr>
            <p:sp>
              <p:nvSpPr>
                <p:cNvPr id="15419" name="Rectangle 59"/>
                <p:cNvSpPr>
                  <a:spLocks noChangeArrowheads="1"/>
                </p:cNvSpPr>
                <p:nvPr/>
              </p:nvSpPr>
              <p:spPr bwMode="auto">
                <a:xfrm>
                  <a:off x="634" y="1056"/>
                  <a:ext cx="2979" cy="192"/>
                </a:xfrm>
                <a:prstGeom prst="rect">
                  <a:avLst/>
                </a:prstGeom>
                <a:noFill/>
                <a:ln>
                  <a:noFill/>
                </a:ln>
                <a:effectLst/>
                <a:extLst>
                  <a:ext uri="{909E8E84-426E-40DD-AFC4-6F175D3DCCD1}">
                    <a14:hiddenFill xmlns:a14="http://schemas.microsoft.com/office/drawing/2010/main">
                      <a:solidFill>
                        <a:srgbClr val="FFFFF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418" name="Group 58"/>
                <p:cNvGrpSpPr>
                  <a:grpSpLocks/>
                </p:cNvGrpSpPr>
                <p:nvPr/>
              </p:nvGrpSpPr>
              <p:grpSpPr bwMode="auto">
                <a:xfrm>
                  <a:off x="634" y="1056"/>
                  <a:ext cx="2979" cy="192"/>
                  <a:chOff x="634" y="1056"/>
                  <a:chExt cx="2979" cy="192"/>
                </a:xfrm>
              </p:grpSpPr>
              <p:sp>
                <p:nvSpPr>
                  <p:cNvPr id="15374" name="Rectangle 14"/>
                  <p:cNvSpPr>
                    <a:spLocks noChangeArrowheads="1"/>
                  </p:cNvSpPr>
                  <p:nvPr/>
                </p:nvSpPr>
                <p:spPr bwMode="auto">
                  <a:xfrm>
                    <a:off x="634" y="1056"/>
                    <a:ext cx="2979" cy="192"/>
                  </a:xfrm>
                  <a:prstGeom prst="rect">
                    <a:avLst/>
                  </a:prstGeom>
                  <a:noFill/>
                  <a:ln>
                    <a:noFill/>
                  </a:ln>
                  <a:effectLst/>
                  <a:extLst>
                    <a:ext uri="{909E8E84-426E-40DD-AFC4-6F175D3DCCD1}">
                      <a14:hiddenFill xmlns:a14="http://schemas.microsoft.com/office/drawing/2010/main">
                        <a:solidFill>
                          <a:srgbClr val="FFFFF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dirty="0">
                        <a:solidFill>
                          <a:schemeClr val="accent1"/>
                        </a:solidFill>
                        <a:latin typeface="Times New Roman" panose="02020603050405020304" pitchFamily="18" charset="0"/>
                      </a:rPr>
                      <a:t>Very large / spread to other region/adjacent organs </a:t>
                    </a:r>
                  </a:p>
                </p:txBody>
              </p:sp>
              <p:sp>
                <p:nvSpPr>
                  <p:cNvPr id="15417" name="Rectangle 57"/>
                  <p:cNvSpPr>
                    <a:spLocks noChangeArrowheads="1"/>
                  </p:cNvSpPr>
                  <p:nvPr/>
                </p:nvSpPr>
                <p:spPr bwMode="auto">
                  <a:xfrm>
                    <a:off x="634" y="1056"/>
                    <a:ext cx="2979"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5422" name="Group 62"/>
              <p:cNvGrpSpPr>
                <a:grpSpLocks/>
              </p:cNvGrpSpPr>
              <p:nvPr/>
            </p:nvGrpSpPr>
            <p:grpSpPr bwMode="auto">
              <a:xfrm>
                <a:off x="0" y="1248"/>
                <a:ext cx="634" cy="192"/>
                <a:chOff x="0" y="1248"/>
                <a:chExt cx="634" cy="192"/>
              </a:xfrm>
            </p:grpSpPr>
            <p:sp>
              <p:nvSpPr>
                <p:cNvPr id="15375" name="Rectangle 15"/>
                <p:cNvSpPr>
                  <a:spLocks noChangeArrowheads="1"/>
                </p:cNvSpPr>
                <p:nvPr/>
              </p:nvSpPr>
              <p:spPr bwMode="auto">
                <a:xfrm>
                  <a:off x="0" y="1248"/>
                  <a:ext cx="6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b="1">
                      <a:solidFill>
                        <a:srgbClr val="CCFF66"/>
                      </a:solidFill>
                      <a:latin typeface="Times New Roman" panose="02020603050405020304" pitchFamily="18" charset="0"/>
                    </a:rPr>
                    <a:t>N0</a:t>
                  </a:r>
                  <a:r>
                    <a:rPr lang="en-US" sz="2400">
                      <a:solidFill>
                        <a:srgbClr val="FFFFCC"/>
                      </a:solidFill>
                      <a:latin typeface="Times New Roman" panose="02020603050405020304" pitchFamily="18" charset="0"/>
                    </a:rPr>
                    <a:t> </a:t>
                  </a:r>
                </a:p>
              </p:txBody>
            </p:sp>
            <p:sp>
              <p:nvSpPr>
                <p:cNvPr id="15421" name="Rectangle 61"/>
                <p:cNvSpPr>
                  <a:spLocks noChangeArrowheads="1"/>
                </p:cNvSpPr>
                <p:nvPr/>
              </p:nvSpPr>
              <p:spPr bwMode="auto">
                <a:xfrm>
                  <a:off x="0" y="1248"/>
                  <a:ext cx="634"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426" name="Group 66"/>
              <p:cNvGrpSpPr>
                <a:grpSpLocks/>
              </p:cNvGrpSpPr>
              <p:nvPr/>
            </p:nvGrpSpPr>
            <p:grpSpPr bwMode="auto">
              <a:xfrm>
                <a:off x="634" y="1248"/>
                <a:ext cx="2979" cy="192"/>
                <a:chOff x="634" y="1248"/>
                <a:chExt cx="2979" cy="192"/>
              </a:xfrm>
            </p:grpSpPr>
            <p:sp>
              <p:nvSpPr>
                <p:cNvPr id="15425" name="Rectangle 65"/>
                <p:cNvSpPr>
                  <a:spLocks noChangeArrowheads="1"/>
                </p:cNvSpPr>
                <p:nvPr/>
              </p:nvSpPr>
              <p:spPr bwMode="auto">
                <a:xfrm>
                  <a:off x="634" y="1248"/>
                  <a:ext cx="2979"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424" name="Group 64"/>
                <p:cNvGrpSpPr>
                  <a:grpSpLocks/>
                </p:cNvGrpSpPr>
                <p:nvPr/>
              </p:nvGrpSpPr>
              <p:grpSpPr bwMode="auto">
                <a:xfrm>
                  <a:off x="634" y="1248"/>
                  <a:ext cx="2979" cy="192"/>
                  <a:chOff x="634" y="1248"/>
                  <a:chExt cx="2979" cy="192"/>
                </a:xfrm>
              </p:grpSpPr>
              <p:sp>
                <p:nvSpPr>
                  <p:cNvPr id="15376" name="Rectangle 16"/>
                  <p:cNvSpPr>
                    <a:spLocks noChangeArrowheads="1"/>
                  </p:cNvSpPr>
                  <p:nvPr/>
                </p:nvSpPr>
                <p:spPr bwMode="auto">
                  <a:xfrm>
                    <a:off x="634" y="1248"/>
                    <a:ext cx="2979"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a:solidFill>
                          <a:srgbClr val="CCFF66"/>
                        </a:solidFill>
                        <a:latin typeface="Times New Roman" panose="02020603050405020304" pitchFamily="18" charset="0"/>
                      </a:rPr>
                      <a:t>No lymph node involvement </a:t>
                    </a:r>
                  </a:p>
                </p:txBody>
              </p:sp>
              <p:sp>
                <p:nvSpPr>
                  <p:cNvPr id="15423" name="Rectangle 63"/>
                  <p:cNvSpPr>
                    <a:spLocks noChangeArrowheads="1"/>
                  </p:cNvSpPr>
                  <p:nvPr/>
                </p:nvSpPr>
                <p:spPr bwMode="auto">
                  <a:xfrm>
                    <a:off x="634" y="1248"/>
                    <a:ext cx="2979"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5428" name="Group 68"/>
              <p:cNvGrpSpPr>
                <a:grpSpLocks/>
              </p:cNvGrpSpPr>
              <p:nvPr/>
            </p:nvGrpSpPr>
            <p:grpSpPr bwMode="auto">
              <a:xfrm>
                <a:off x="0" y="1440"/>
                <a:ext cx="634" cy="192"/>
                <a:chOff x="0" y="1440"/>
                <a:chExt cx="634" cy="192"/>
              </a:xfrm>
            </p:grpSpPr>
            <p:sp>
              <p:nvSpPr>
                <p:cNvPr id="15377" name="Rectangle 17"/>
                <p:cNvSpPr>
                  <a:spLocks noChangeArrowheads="1"/>
                </p:cNvSpPr>
                <p:nvPr/>
              </p:nvSpPr>
              <p:spPr bwMode="auto">
                <a:xfrm>
                  <a:off x="0" y="1440"/>
                  <a:ext cx="6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b="1">
                      <a:solidFill>
                        <a:srgbClr val="CCFF66"/>
                      </a:solidFill>
                      <a:latin typeface="Times New Roman" panose="02020603050405020304" pitchFamily="18" charset="0"/>
                    </a:rPr>
                    <a:t>N1</a:t>
                  </a:r>
                  <a:r>
                    <a:rPr lang="en-US" sz="2400">
                      <a:solidFill>
                        <a:srgbClr val="FFFFCC"/>
                      </a:solidFill>
                      <a:latin typeface="Times New Roman" panose="02020603050405020304" pitchFamily="18" charset="0"/>
                    </a:rPr>
                    <a:t> </a:t>
                  </a:r>
                </a:p>
              </p:txBody>
            </p:sp>
            <p:sp>
              <p:nvSpPr>
                <p:cNvPr id="15427" name="Rectangle 67"/>
                <p:cNvSpPr>
                  <a:spLocks noChangeArrowheads="1"/>
                </p:cNvSpPr>
                <p:nvPr/>
              </p:nvSpPr>
              <p:spPr bwMode="auto">
                <a:xfrm>
                  <a:off x="0" y="1440"/>
                  <a:ext cx="634"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432" name="Group 72"/>
              <p:cNvGrpSpPr>
                <a:grpSpLocks/>
              </p:cNvGrpSpPr>
              <p:nvPr/>
            </p:nvGrpSpPr>
            <p:grpSpPr bwMode="auto">
              <a:xfrm>
                <a:off x="634" y="1440"/>
                <a:ext cx="2979" cy="192"/>
                <a:chOff x="634" y="1440"/>
                <a:chExt cx="2979" cy="192"/>
              </a:xfrm>
            </p:grpSpPr>
            <p:sp>
              <p:nvSpPr>
                <p:cNvPr id="15431" name="Rectangle 71"/>
                <p:cNvSpPr>
                  <a:spLocks noChangeArrowheads="1"/>
                </p:cNvSpPr>
                <p:nvPr/>
              </p:nvSpPr>
              <p:spPr bwMode="auto">
                <a:xfrm>
                  <a:off x="634" y="1440"/>
                  <a:ext cx="2979"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430" name="Group 70"/>
                <p:cNvGrpSpPr>
                  <a:grpSpLocks/>
                </p:cNvGrpSpPr>
                <p:nvPr/>
              </p:nvGrpSpPr>
              <p:grpSpPr bwMode="auto">
                <a:xfrm>
                  <a:off x="634" y="1440"/>
                  <a:ext cx="2979" cy="192"/>
                  <a:chOff x="634" y="1440"/>
                  <a:chExt cx="2979" cy="192"/>
                </a:xfrm>
              </p:grpSpPr>
              <p:sp>
                <p:nvSpPr>
                  <p:cNvPr id="15378" name="Rectangle 18"/>
                  <p:cNvSpPr>
                    <a:spLocks noChangeArrowheads="1"/>
                  </p:cNvSpPr>
                  <p:nvPr/>
                </p:nvSpPr>
                <p:spPr bwMode="auto">
                  <a:xfrm>
                    <a:off x="634" y="1440"/>
                    <a:ext cx="2979"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a:solidFill>
                          <a:srgbClr val="CCFF66"/>
                        </a:solidFill>
                        <a:latin typeface="Times New Roman" panose="02020603050405020304" pitchFamily="18" charset="0"/>
                      </a:rPr>
                      <a:t>Regional lymph node involvement</a:t>
                    </a:r>
                    <a:r>
                      <a:rPr lang="en-US" sz="2400">
                        <a:solidFill>
                          <a:srgbClr val="FFFFCC"/>
                        </a:solidFill>
                        <a:latin typeface="Times New Roman" panose="02020603050405020304" pitchFamily="18" charset="0"/>
                      </a:rPr>
                      <a:t> </a:t>
                    </a:r>
                  </a:p>
                </p:txBody>
              </p:sp>
              <p:sp>
                <p:nvSpPr>
                  <p:cNvPr id="15429" name="Rectangle 69"/>
                  <p:cNvSpPr>
                    <a:spLocks noChangeArrowheads="1"/>
                  </p:cNvSpPr>
                  <p:nvPr/>
                </p:nvSpPr>
                <p:spPr bwMode="auto">
                  <a:xfrm>
                    <a:off x="634" y="1440"/>
                    <a:ext cx="2979"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5434" name="Group 74"/>
              <p:cNvGrpSpPr>
                <a:grpSpLocks/>
              </p:cNvGrpSpPr>
              <p:nvPr/>
            </p:nvGrpSpPr>
            <p:grpSpPr bwMode="auto">
              <a:xfrm>
                <a:off x="0" y="1632"/>
                <a:ext cx="634" cy="192"/>
                <a:chOff x="0" y="1632"/>
                <a:chExt cx="634" cy="192"/>
              </a:xfrm>
            </p:grpSpPr>
            <p:sp>
              <p:nvSpPr>
                <p:cNvPr id="15379" name="Rectangle 19"/>
                <p:cNvSpPr>
                  <a:spLocks noChangeArrowheads="1"/>
                </p:cNvSpPr>
                <p:nvPr/>
              </p:nvSpPr>
              <p:spPr bwMode="auto">
                <a:xfrm>
                  <a:off x="0" y="1632"/>
                  <a:ext cx="6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b="1">
                      <a:solidFill>
                        <a:srgbClr val="CCFF66"/>
                      </a:solidFill>
                      <a:latin typeface="Times New Roman" panose="02020603050405020304" pitchFamily="18" charset="0"/>
                    </a:rPr>
                    <a:t>N2</a:t>
                  </a:r>
                  <a:r>
                    <a:rPr lang="en-US" sz="2400">
                      <a:solidFill>
                        <a:srgbClr val="FFFFCC"/>
                      </a:solidFill>
                      <a:latin typeface="Times New Roman" panose="02020603050405020304" pitchFamily="18" charset="0"/>
                    </a:rPr>
                    <a:t> </a:t>
                  </a:r>
                </a:p>
              </p:txBody>
            </p:sp>
            <p:sp>
              <p:nvSpPr>
                <p:cNvPr id="15433" name="Rectangle 73"/>
                <p:cNvSpPr>
                  <a:spLocks noChangeArrowheads="1"/>
                </p:cNvSpPr>
                <p:nvPr/>
              </p:nvSpPr>
              <p:spPr bwMode="auto">
                <a:xfrm>
                  <a:off x="0" y="1632"/>
                  <a:ext cx="634"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438" name="Group 78"/>
              <p:cNvGrpSpPr>
                <a:grpSpLocks/>
              </p:cNvGrpSpPr>
              <p:nvPr/>
            </p:nvGrpSpPr>
            <p:grpSpPr bwMode="auto">
              <a:xfrm>
                <a:off x="634" y="1632"/>
                <a:ext cx="2979" cy="192"/>
                <a:chOff x="634" y="1632"/>
                <a:chExt cx="2979" cy="192"/>
              </a:xfrm>
            </p:grpSpPr>
            <p:sp>
              <p:nvSpPr>
                <p:cNvPr id="15437" name="Rectangle 77"/>
                <p:cNvSpPr>
                  <a:spLocks noChangeArrowheads="1"/>
                </p:cNvSpPr>
                <p:nvPr/>
              </p:nvSpPr>
              <p:spPr bwMode="auto">
                <a:xfrm>
                  <a:off x="634" y="1632"/>
                  <a:ext cx="2979"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436" name="Group 76"/>
                <p:cNvGrpSpPr>
                  <a:grpSpLocks/>
                </p:cNvGrpSpPr>
                <p:nvPr/>
              </p:nvGrpSpPr>
              <p:grpSpPr bwMode="auto">
                <a:xfrm>
                  <a:off x="634" y="1632"/>
                  <a:ext cx="2979" cy="192"/>
                  <a:chOff x="634" y="1632"/>
                  <a:chExt cx="2979" cy="192"/>
                </a:xfrm>
              </p:grpSpPr>
              <p:sp>
                <p:nvSpPr>
                  <p:cNvPr id="15380" name="Rectangle 20"/>
                  <p:cNvSpPr>
                    <a:spLocks noChangeArrowheads="1"/>
                  </p:cNvSpPr>
                  <p:nvPr/>
                </p:nvSpPr>
                <p:spPr bwMode="auto">
                  <a:xfrm>
                    <a:off x="634" y="1632"/>
                    <a:ext cx="2979"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a:solidFill>
                          <a:srgbClr val="CCFF66"/>
                        </a:solidFill>
                        <a:latin typeface="Times New Roman" panose="02020603050405020304" pitchFamily="18" charset="0"/>
                      </a:rPr>
                      <a:t>Extensive regional lymph node involvement </a:t>
                    </a:r>
                  </a:p>
                </p:txBody>
              </p:sp>
              <p:sp>
                <p:nvSpPr>
                  <p:cNvPr id="15435" name="Rectangle 75"/>
                  <p:cNvSpPr>
                    <a:spLocks noChangeArrowheads="1"/>
                  </p:cNvSpPr>
                  <p:nvPr/>
                </p:nvSpPr>
                <p:spPr bwMode="auto">
                  <a:xfrm>
                    <a:off x="634" y="1632"/>
                    <a:ext cx="2979"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5440" name="Group 80"/>
              <p:cNvGrpSpPr>
                <a:grpSpLocks/>
              </p:cNvGrpSpPr>
              <p:nvPr/>
            </p:nvGrpSpPr>
            <p:grpSpPr bwMode="auto">
              <a:xfrm>
                <a:off x="0" y="1824"/>
                <a:ext cx="634" cy="192"/>
                <a:chOff x="0" y="1824"/>
                <a:chExt cx="634" cy="192"/>
              </a:xfrm>
            </p:grpSpPr>
            <p:sp>
              <p:nvSpPr>
                <p:cNvPr id="15381" name="Rectangle 21"/>
                <p:cNvSpPr>
                  <a:spLocks noChangeArrowheads="1"/>
                </p:cNvSpPr>
                <p:nvPr/>
              </p:nvSpPr>
              <p:spPr bwMode="auto">
                <a:xfrm>
                  <a:off x="0" y="1824"/>
                  <a:ext cx="6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b="1">
                      <a:solidFill>
                        <a:srgbClr val="CCFF66"/>
                      </a:solidFill>
                      <a:latin typeface="Times New Roman" panose="02020603050405020304" pitchFamily="18" charset="0"/>
                    </a:rPr>
                    <a:t>N3</a:t>
                  </a:r>
                  <a:r>
                    <a:rPr lang="en-US" sz="2400">
                      <a:solidFill>
                        <a:srgbClr val="FFFFCC"/>
                      </a:solidFill>
                      <a:latin typeface="Times New Roman" panose="02020603050405020304" pitchFamily="18" charset="0"/>
                    </a:rPr>
                    <a:t> </a:t>
                  </a:r>
                </a:p>
              </p:txBody>
            </p:sp>
            <p:sp>
              <p:nvSpPr>
                <p:cNvPr id="15439" name="Rectangle 79"/>
                <p:cNvSpPr>
                  <a:spLocks noChangeArrowheads="1"/>
                </p:cNvSpPr>
                <p:nvPr/>
              </p:nvSpPr>
              <p:spPr bwMode="auto">
                <a:xfrm>
                  <a:off x="0" y="1824"/>
                  <a:ext cx="634"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444" name="Group 84"/>
              <p:cNvGrpSpPr>
                <a:grpSpLocks/>
              </p:cNvGrpSpPr>
              <p:nvPr/>
            </p:nvGrpSpPr>
            <p:grpSpPr bwMode="auto">
              <a:xfrm>
                <a:off x="634" y="1824"/>
                <a:ext cx="2979" cy="192"/>
                <a:chOff x="634" y="1824"/>
                <a:chExt cx="2979" cy="192"/>
              </a:xfrm>
            </p:grpSpPr>
            <p:sp>
              <p:nvSpPr>
                <p:cNvPr id="15443" name="Rectangle 83"/>
                <p:cNvSpPr>
                  <a:spLocks noChangeArrowheads="1"/>
                </p:cNvSpPr>
                <p:nvPr/>
              </p:nvSpPr>
              <p:spPr bwMode="auto">
                <a:xfrm>
                  <a:off x="634" y="1824"/>
                  <a:ext cx="2979"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442" name="Group 82"/>
                <p:cNvGrpSpPr>
                  <a:grpSpLocks/>
                </p:cNvGrpSpPr>
                <p:nvPr/>
              </p:nvGrpSpPr>
              <p:grpSpPr bwMode="auto">
                <a:xfrm>
                  <a:off x="634" y="1824"/>
                  <a:ext cx="2979" cy="192"/>
                  <a:chOff x="634" y="1824"/>
                  <a:chExt cx="2979" cy="192"/>
                </a:xfrm>
              </p:grpSpPr>
              <p:sp>
                <p:nvSpPr>
                  <p:cNvPr id="15382" name="Rectangle 22"/>
                  <p:cNvSpPr>
                    <a:spLocks noChangeArrowheads="1"/>
                  </p:cNvSpPr>
                  <p:nvPr/>
                </p:nvSpPr>
                <p:spPr bwMode="auto">
                  <a:xfrm>
                    <a:off x="634" y="1824"/>
                    <a:ext cx="2979"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a:solidFill>
                          <a:srgbClr val="CCFF66"/>
                        </a:solidFill>
                        <a:latin typeface="Times New Roman" panose="02020603050405020304" pitchFamily="18" charset="0"/>
                      </a:rPr>
                      <a:t>More distant lymph node involvement </a:t>
                    </a:r>
                  </a:p>
                </p:txBody>
              </p:sp>
              <p:sp>
                <p:nvSpPr>
                  <p:cNvPr id="15441" name="Rectangle 81"/>
                  <p:cNvSpPr>
                    <a:spLocks noChangeArrowheads="1"/>
                  </p:cNvSpPr>
                  <p:nvPr/>
                </p:nvSpPr>
                <p:spPr bwMode="auto">
                  <a:xfrm>
                    <a:off x="634" y="1824"/>
                    <a:ext cx="2979"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5446" name="Group 86"/>
              <p:cNvGrpSpPr>
                <a:grpSpLocks/>
              </p:cNvGrpSpPr>
              <p:nvPr/>
            </p:nvGrpSpPr>
            <p:grpSpPr bwMode="auto">
              <a:xfrm>
                <a:off x="0" y="2016"/>
                <a:ext cx="634" cy="192"/>
                <a:chOff x="0" y="2016"/>
                <a:chExt cx="634" cy="192"/>
              </a:xfrm>
            </p:grpSpPr>
            <p:sp>
              <p:nvSpPr>
                <p:cNvPr id="15383" name="Rectangle 23"/>
                <p:cNvSpPr>
                  <a:spLocks noChangeArrowheads="1"/>
                </p:cNvSpPr>
                <p:nvPr/>
              </p:nvSpPr>
              <p:spPr bwMode="auto">
                <a:xfrm>
                  <a:off x="0" y="2016"/>
                  <a:ext cx="6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b="1">
                      <a:solidFill>
                        <a:srgbClr val="FF9900"/>
                      </a:solidFill>
                      <a:latin typeface="Times New Roman" panose="02020603050405020304" pitchFamily="18" charset="0"/>
                    </a:rPr>
                    <a:t>M0</a:t>
                  </a:r>
                  <a:r>
                    <a:rPr lang="en-US" sz="2400">
                      <a:solidFill>
                        <a:srgbClr val="FFFFCC"/>
                      </a:solidFill>
                      <a:latin typeface="Times New Roman" panose="02020603050405020304" pitchFamily="18" charset="0"/>
                    </a:rPr>
                    <a:t> </a:t>
                  </a:r>
                </a:p>
              </p:txBody>
            </p:sp>
            <p:sp>
              <p:nvSpPr>
                <p:cNvPr id="15445" name="Rectangle 85"/>
                <p:cNvSpPr>
                  <a:spLocks noChangeArrowheads="1"/>
                </p:cNvSpPr>
                <p:nvPr/>
              </p:nvSpPr>
              <p:spPr bwMode="auto">
                <a:xfrm>
                  <a:off x="0" y="2016"/>
                  <a:ext cx="634"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450" name="Group 90"/>
              <p:cNvGrpSpPr>
                <a:grpSpLocks/>
              </p:cNvGrpSpPr>
              <p:nvPr/>
            </p:nvGrpSpPr>
            <p:grpSpPr bwMode="auto">
              <a:xfrm>
                <a:off x="634" y="2016"/>
                <a:ext cx="2979" cy="192"/>
                <a:chOff x="634" y="2016"/>
                <a:chExt cx="2979" cy="192"/>
              </a:xfrm>
            </p:grpSpPr>
            <p:sp>
              <p:nvSpPr>
                <p:cNvPr id="15449" name="Rectangle 89"/>
                <p:cNvSpPr>
                  <a:spLocks noChangeArrowheads="1"/>
                </p:cNvSpPr>
                <p:nvPr/>
              </p:nvSpPr>
              <p:spPr bwMode="auto">
                <a:xfrm>
                  <a:off x="634" y="2016"/>
                  <a:ext cx="2979"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448" name="Group 88"/>
                <p:cNvGrpSpPr>
                  <a:grpSpLocks/>
                </p:cNvGrpSpPr>
                <p:nvPr/>
              </p:nvGrpSpPr>
              <p:grpSpPr bwMode="auto">
                <a:xfrm>
                  <a:off x="634" y="2016"/>
                  <a:ext cx="2979" cy="192"/>
                  <a:chOff x="634" y="2016"/>
                  <a:chExt cx="2979" cy="192"/>
                </a:xfrm>
              </p:grpSpPr>
              <p:sp>
                <p:nvSpPr>
                  <p:cNvPr id="15384" name="Rectangle 24"/>
                  <p:cNvSpPr>
                    <a:spLocks noChangeArrowheads="1"/>
                  </p:cNvSpPr>
                  <p:nvPr/>
                </p:nvSpPr>
                <p:spPr bwMode="auto">
                  <a:xfrm>
                    <a:off x="634" y="2016"/>
                    <a:ext cx="2979"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a:solidFill>
                          <a:srgbClr val="FF9900"/>
                        </a:solidFill>
                        <a:latin typeface="Times New Roman" panose="02020603050405020304" pitchFamily="18" charset="0"/>
                      </a:rPr>
                      <a:t>No distant metastases</a:t>
                    </a:r>
                    <a:r>
                      <a:rPr lang="en-US" sz="2400">
                        <a:solidFill>
                          <a:srgbClr val="FFFFCC"/>
                        </a:solidFill>
                        <a:latin typeface="Times New Roman" panose="02020603050405020304" pitchFamily="18" charset="0"/>
                      </a:rPr>
                      <a:t> </a:t>
                    </a:r>
                  </a:p>
                </p:txBody>
              </p:sp>
              <p:sp>
                <p:nvSpPr>
                  <p:cNvPr id="15447" name="Rectangle 87"/>
                  <p:cNvSpPr>
                    <a:spLocks noChangeArrowheads="1"/>
                  </p:cNvSpPr>
                  <p:nvPr/>
                </p:nvSpPr>
                <p:spPr bwMode="auto">
                  <a:xfrm>
                    <a:off x="634" y="2016"/>
                    <a:ext cx="2979"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5452" name="Group 92"/>
              <p:cNvGrpSpPr>
                <a:grpSpLocks/>
              </p:cNvGrpSpPr>
              <p:nvPr/>
            </p:nvGrpSpPr>
            <p:grpSpPr bwMode="auto">
              <a:xfrm>
                <a:off x="0" y="2208"/>
                <a:ext cx="634" cy="192"/>
                <a:chOff x="0" y="2208"/>
                <a:chExt cx="634" cy="192"/>
              </a:xfrm>
            </p:grpSpPr>
            <p:sp>
              <p:nvSpPr>
                <p:cNvPr id="15385" name="Rectangle 25"/>
                <p:cNvSpPr>
                  <a:spLocks noChangeArrowheads="1"/>
                </p:cNvSpPr>
                <p:nvPr/>
              </p:nvSpPr>
              <p:spPr bwMode="auto">
                <a:xfrm>
                  <a:off x="0" y="2208"/>
                  <a:ext cx="6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b="1">
                      <a:solidFill>
                        <a:srgbClr val="FF9900"/>
                      </a:solidFill>
                      <a:latin typeface="Times New Roman" panose="02020603050405020304" pitchFamily="18" charset="0"/>
                    </a:rPr>
                    <a:t>M1</a:t>
                  </a:r>
                  <a:r>
                    <a:rPr lang="en-US" sz="2400">
                      <a:solidFill>
                        <a:srgbClr val="FFFFCC"/>
                      </a:solidFill>
                      <a:latin typeface="Times New Roman" panose="02020603050405020304" pitchFamily="18" charset="0"/>
                    </a:rPr>
                    <a:t> </a:t>
                  </a:r>
                </a:p>
              </p:txBody>
            </p:sp>
            <p:sp>
              <p:nvSpPr>
                <p:cNvPr id="15451" name="Rectangle 91"/>
                <p:cNvSpPr>
                  <a:spLocks noChangeArrowheads="1"/>
                </p:cNvSpPr>
                <p:nvPr/>
              </p:nvSpPr>
              <p:spPr bwMode="auto">
                <a:xfrm>
                  <a:off x="0" y="2208"/>
                  <a:ext cx="634"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5456" name="Group 96"/>
              <p:cNvGrpSpPr>
                <a:grpSpLocks/>
              </p:cNvGrpSpPr>
              <p:nvPr/>
            </p:nvGrpSpPr>
            <p:grpSpPr bwMode="auto">
              <a:xfrm>
                <a:off x="634" y="2208"/>
                <a:ext cx="2979" cy="192"/>
                <a:chOff x="634" y="2208"/>
                <a:chExt cx="2979" cy="192"/>
              </a:xfrm>
            </p:grpSpPr>
            <p:sp>
              <p:nvSpPr>
                <p:cNvPr id="15455" name="Rectangle 95"/>
                <p:cNvSpPr>
                  <a:spLocks noChangeArrowheads="1"/>
                </p:cNvSpPr>
                <p:nvPr/>
              </p:nvSpPr>
              <p:spPr bwMode="auto">
                <a:xfrm>
                  <a:off x="634" y="2208"/>
                  <a:ext cx="2979"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5454" name="Group 94"/>
                <p:cNvGrpSpPr>
                  <a:grpSpLocks/>
                </p:cNvGrpSpPr>
                <p:nvPr/>
              </p:nvGrpSpPr>
              <p:grpSpPr bwMode="auto">
                <a:xfrm>
                  <a:off x="634" y="2208"/>
                  <a:ext cx="2979" cy="192"/>
                  <a:chOff x="634" y="2208"/>
                  <a:chExt cx="2979" cy="192"/>
                </a:xfrm>
              </p:grpSpPr>
              <p:sp>
                <p:nvSpPr>
                  <p:cNvPr id="15386" name="Rectangle 26"/>
                  <p:cNvSpPr>
                    <a:spLocks noChangeArrowheads="1"/>
                  </p:cNvSpPr>
                  <p:nvPr/>
                </p:nvSpPr>
                <p:spPr bwMode="auto">
                  <a:xfrm>
                    <a:off x="634" y="2208"/>
                    <a:ext cx="2979"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0"/>
                      </a:spcBef>
                      <a:buFontTx/>
                      <a:buNone/>
                    </a:pPr>
                    <a:r>
                      <a:rPr lang="en-US" sz="2400">
                        <a:solidFill>
                          <a:srgbClr val="FF9900"/>
                        </a:solidFill>
                        <a:latin typeface="Times New Roman" panose="02020603050405020304" pitchFamily="18" charset="0"/>
                      </a:rPr>
                      <a:t>Distant metastases present</a:t>
                    </a:r>
                    <a:r>
                      <a:rPr lang="en-US" sz="2400">
                        <a:solidFill>
                          <a:srgbClr val="FFFFCC"/>
                        </a:solidFill>
                        <a:latin typeface="Times New Roman" panose="02020603050405020304" pitchFamily="18" charset="0"/>
                      </a:rPr>
                      <a:t> </a:t>
                    </a:r>
                  </a:p>
                </p:txBody>
              </p:sp>
              <p:sp>
                <p:nvSpPr>
                  <p:cNvPr id="15453" name="Rectangle 93"/>
                  <p:cNvSpPr>
                    <a:spLocks noChangeArrowheads="1"/>
                  </p:cNvSpPr>
                  <p:nvPr/>
                </p:nvSpPr>
                <p:spPr bwMode="auto">
                  <a:xfrm>
                    <a:off x="634" y="2208"/>
                    <a:ext cx="2979" cy="19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sp>
          <p:nvSpPr>
            <p:cNvPr id="15458" name="Rectangle 98"/>
            <p:cNvSpPr>
              <a:spLocks noChangeArrowheads="1"/>
            </p:cNvSpPr>
            <p:nvPr/>
          </p:nvSpPr>
          <p:spPr bwMode="auto">
            <a:xfrm>
              <a:off x="-7" y="-7"/>
              <a:ext cx="3627" cy="2414"/>
            </a:xfrm>
            <a:prstGeom prst="rect">
              <a:avLst/>
            </a:prstGeom>
            <a:noFill/>
            <a:ln w="222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150594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GB" sz="3600" b="1" dirty="0" smtClean="0"/>
              <a:t>                      Stage  </a:t>
            </a:r>
            <a:r>
              <a:rPr lang="en-GB" sz="3600" b="1" dirty="0"/>
              <a:t>Carcinoma Cervix</a:t>
            </a:r>
          </a:p>
        </p:txBody>
      </p:sp>
      <p:sp>
        <p:nvSpPr>
          <p:cNvPr id="9219" name="Rectangle 3"/>
          <p:cNvSpPr>
            <a:spLocks noGrp="1" noChangeArrowheads="1"/>
          </p:cNvSpPr>
          <p:nvPr>
            <p:ph type="body" idx="1"/>
          </p:nvPr>
        </p:nvSpPr>
        <p:spPr>
          <a:xfrm>
            <a:off x="0" y="1858780"/>
            <a:ext cx="12192000" cy="4999220"/>
          </a:xfrm>
        </p:spPr>
        <p:txBody>
          <a:bodyPr>
            <a:normAutofit fontScale="92500"/>
          </a:bodyPr>
          <a:lstStyle/>
          <a:p>
            <a:pPr eaLnBrk="1" hangingPunct="1">
              <a:buFontTx/>
              <a:buNone/>
            </a:pPr>
            <a:r>
              <a:rPr lang="en-GB" sz="4400" dirty="0"/>
              <a:t>      Staging with numbers</a:t>
            </a:r>
          </a:p>
          <a:p>
            <a:pPr eaLnBrk="1" hangingPunct="1"/>
            <a:r>
              <a:rPr lang="en-GB" sz="4400" dirty="0"/>
              <a:t>Stage I tumour confined to cervix only </a:t>
            </a:r>
          </a:p>
          <a:p>
            <a:pPr eaLnBrk="1" hangingPunct="1"/>
            <a:r>
              <a:rPr lang="en-GB" sz="4400" dirty="0"/>
              <a:t>Stage II tumour has spread to proximal 2/3 of vagina</a:t>
            </a:r>
          </a:p>
          <a:p>
            <a:pPr eaLnBrk="1" hangingPunct="1"/>
            <a:r>
              <a:rPr lang="en-GB" sz="4400" dirty="0"/>
              <a:t>Stage III tumour has spread to distal 1/3 of vagina.</a:t>
            </a:r>
          </a:p>
          <a:p>
            <a:pPr eaLnBrk="1" hangingPunct="1"/>
            <a:r>
              <a:rPr lang="en-GB" sz="4400" dirty="0"/>
              <a:t>Stage IV tumour has spread to rectum or urinary bladder or other distant sites.</a:t>
            </a:r>
          </a:p>
          <a:p>
            <a:pPr eaLnBrk="1" hangingPunct="1">
              <a:buFontTx/>
              <a:buNone/>
            </a:pPr>
            <a:r>
              <a:rPr lang="en-GB" sz="4400" dirty="0"/>
              <a:t>     </a:t>
            </a:r>
          </a:p>
          <a:p>
            <a:pPr eaLnBrk="1" hangingPunct="1"/>
            <a:endParaRPr lang="en-GB" sz="1800" dirty="0"/>
          </a:p>
          <a:p>
            <a:pPr eaLnBrk="1" hangingPunct="1"/>
            <a:endParaRPr lang="en-GB" sz="1800" dirty="0"/>
          </a:p>
        </p:txBody>
      </p:sp>
    </p:spTree>
    <p:extLst>
      <p:ext uri="{BB962C8B-B14F-4D97-AF65-F5344CB8AC3E}">
        <p14:creationId xmlns:p14="http://schemas.microsoft.com/office/powerpoint/2010/main" val="2055686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GB" sz="3600" b="1" dirty="0" smtClean="0"/>
              <a:t>                  Staging </a:t>
            </a:r>
            <a:r>
              <a:rPr lang="en-GB" sz="3600" b="1" dirty="0"/>
              <a:t>Rectal carcinoma</a:t>
            </a:r>
          </a:p>
        </p:txBody>
      </p:sp>
      <p:sp>
        <p:nvSpPr>
          <p:cNvPr id="10243" name="Rectangle 3"/>
          <p:cNvSpPr>
            <a:spLocks noGrp="1" noChangeArrowheads="1"/>
          </p:cNvSpPr>
          <p:nvPr>
            <p:ph type="body" idx="1"/>
          </p:nvPr>
        </p:nvSpPr>
        <p:spPr>
          <a:xfrm>
            <a:off x="0" y="1424066"/>
            <a:ext cx="12192000" cy="5433934"/>
          </a:xfrm>
        </p:spPr>
        <p:txBody>
          <a:bodyPr>
            <a:normAutofit lnSpcReduction="10000"/>
          </a:bodyPr>
          <a:lstStyle/>
          <a:p>
            <a:pPr eaLnBrk="1" hangingPunct="1">
              <a:buFontTx/>
              <a:buNone/>
            </a:pPr>
            <a:r>
              <a:rPr lang="en-GB" sz="3600" dirty="0"/>
              <a:t>Staged using letters, A,B or C.</a:t>
            </a:r>
          </a:p>
          <a:p>
            <a:pPr eaLnBrk="1" hangingPunct="1"/>
            <a:r>
              <a:rPr lang="en-GB" sz="3600" dirty="0"/>
              <a:t>Stage A tumour confined to intestinal wall</a:t>
            </a:r>
          </a:p>
          <a:p>
            <a:pPr eaLnBrk="1" hangingPunct="1"/>
            <a:r>
              <a:rPr lang="en-GB" sz="3600" dirty="0"/>
              <a:t>Stage B tumour has penetrated the whole thickness of intestinal wall.</a:t>
            </a:r>
          </a:p>
          <a:p>
            <a:pPr eaLnBrk="1" hangingPunct="1"/>
            <a:r>
              <a:rPr lang="en-GB" sz="3600" dirty="0"/>
              <a:t>Stage C there are lymph node metastases.</a:t>
            </a:r>
          </a:p>
          <a:p>
            <a:pPr eaLnBrk="1" hangingPunct="1">
              <a:buFontTx/>
              <a:buNone/>
            </a:pPr>
            <a:r>
              <a:rPr lang="en-GB" sz="3600" dirty="0"/>
              <a:t>Meaning of ABC staging </a:t>
            </a:r>
          </a:p>
          <a:p>
            <a:pPr eaLnBrk="1" hangingPunct="1"/>
            <a:r>
              <a:rPr lang="en-GB" sz="3600" dirty="0"/>
              <a:t>A=early stage tumour</a:t>
            </a:r>
          </a:p>
          <a:p>
            <a:pPr eaLnBrk="1" hangingPunct="1"/>
            <a:r>
              <a:rPr lang="en-GB" sz="3600" dirty="0"/>
              <a:t>B=intermediate stage tumour</a:t>
            </a:r>
          </a:p>
          <a:p>
            <a:pPr eaLnBrk="1" hangingPunct="1"/>
            <a:r>
              <a:rPr lang="en-GB" sz="3600" dirty="0"/>
              <a:t>C=advance stage tumour, that is, late stage.</a:t>
            </a:r>
          </a:p>
          <a:p>
            <a:pPr eaLnBrk="1" hangingPunct="1">
              <a:buFontTx/>
              <a:buNone/>
            </a:pPr>
            <a:r>
              <a:rPr lang="en-GB" sz="2000" dirty="0"/>
              <a:t>     </a:t>
            </a:r>
          </a:p>
        </p:txBody>
      </p:sp>
    </p:spTree>
    <p:extLst>
      <p:ext uri="{BB962C8B-B14F-4D97-AF65-F5344CB8AC3E}">
        <p14:creationId xmlns:p14="http://schemas.microsoft.com/office/powerpoint/2010/main" val="3449992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z="3200" b="1" dirty="0" smtClean="0"/>
              <a:t>                 TNM </a:t>
            </a:r>
            <a:r>
              <a:rPr lang="en-GB" sz="3200" b="1" dirty="0"/>
              <a:t>staging (Carcinoma breast</a:t>
            </a:r>
            <a:r>
              <a:rPr lang="en-GB" sz="2400" dirty="0"/>
              <a:t>)</a:t>
            </a:r>
          </a:p>
        </p:txBody>
      </p:sp>
      <p:sp>
        <p:nvSpPr>
          <p:cNvPr id="11267" name="Rectangle 3"/>
          <p:cNvSpPr>
            <a:spLocks noGrp="1" noChangeArrowheads="1"/>
          </p:cNvSpPr>
          <p:nvPr>
            <p:ph type="body" idx="1"/>
          </p:nvPr>
        </p:nvSpPr>
        <p:spPr>
          <a:xfrm>
            <a:off x="0" y="1364106"/>
            <a:ext cx="12192000" cy="5493894"/>
          </a:xfrm>
        </p:spPr>
        <p:txBody>
          <a:bodyPr>
            <a:noAutofit/>
          </a:bodyPr>
          <a:lstStyle/>
          <a:p>
            <a:pPr eaLnBrk="1" hangingPunct="1">
              <a:buFontTx/>
              <a:buNone/>
            </a:pPr>
            <a:r>
              <a:rPr lang="en-GB" dirty="0"/>
              <a:t>T size of primary tumour</a:t>
            </a:r>
          </a:p>
          <a:p>
            <a:pPr eaLnBrk="1" hangingPunct="1"/>
            <a:r>
              <a:rPr lang="en-GB" dirty="0"/>
              <a:t>T1 primary tumour less than 2 cm in greatest dimension.</a:t>
            </a:r>
          </a:p>
          <a:p>
            <a:pPr eaLnBrk="1" hangingPunct="1"/>
            <a:r>
              <a:rPr lang="en-GB" dirty="0"/>
              <a:t>T2 primary tumour more than 2cm but less than 5cm.</a:t>
            </a:r>
          </a:p>
          <a:p>
            <a:pPr eaLnBrk="1" hangingPunct="1"/>
            <a:r>
              <a:rPr lang="en-GB" dirty="0"/>
              <a:t>T3 primary tumour greater than 5cm.</a:t>
            </a:r>
          </a:p>
          <a:p>
            <a:pPr eaLnBrk="1" hangingPunct="1"/>
            <a:r>
              <a:rPr lang="en-GB" dirty="0"/>
              <a:t>T4 primary tumour has spread to chest wall or ulceration of skin</a:t>
            </a:r>
          </a:p>
          <a:p>
            <a:pPr eaLnBrk="1" hangingPunct="1">
              <a:buFontTx/>
              <a:buNone/>
            </a:pPr>
            <a:r>
              <a:rPr lang="en-GB" dirty="0"/>
              <a:t>N number of draining lymph nodes infiltrated by tumour</a:t>
            </a:r>
          </a:p>
          <a:p>
            <a:pPr eaLnBrk="1" hangingPunct="1"/>
            <a:r>
              <a:rPr lang="en-GB" dirty="0"/>
              <a:t>N0 N1, N2</a:t>
            </a:r>
          </a:p>
          <a:p>
            <a:pPr eaLnBrk="1" hangingPunct="1">
              <a:buFontTx/>
              <a:buNone/>
            </a:pPr>
            <a:r>
              <a:rPr lang="en-GB" dirty="0"/>
              <a:t>M presence of distant metastases</a:t>
            </a:r>
          </a:p>
          <a:p>
            <a:pPr eaLnBrk="1" hangingPunct="1"/>
            <a:r>
              <a:rPr lang="en-GB" dirty="0"/>
              <a:t>M0 no evidence of distant metastases</a:t>
            </a:r>
          </a:p>
          <a:p>
            <a:pPr eaLnBrk="1" hangingPunct="1"/>
            <a:r>
              <a:rPr lang="en-GB" dirty="0"/>
              <a:t>M1 evidence of distant metastases</a:t>
            </a:r>
          </a:p>
          <a:p>
            <a:pPr eaLnBrk="1" hangingPunct="1"/>
            <a:r>
              <a:rPr lang="en-GB" dirty="0" err="1"/>
              <a:t>Mx</a:t>
            </a:r>
            <a:r>
              <a:rPr lang="en-GB" dirty="0"/>
              <a:t> evidence of distant metastases cannot be ascertained </a:t>
            </a:r>
          </a:p>
        </p:txBody>
      </p:sp>
    </p:spTree>
    <p:extLst>
      <p:ext uri="{BB962C8B-B14F-4D97-AF65-F5344CB8AC3E}">
        <p14:creationId xmlns:p14="http://schemas.microsoft.com/office/powerpoint/2010/main" val="3372160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7772400" cy="1219200"/>
          </a:xfrm>
        </p:spPr>
        <p:txBody>
          <a:bodyPr>
            <a:normAutofit/>
          </a:bodyPr>
          <a:lstStyle/>
          <a:p>
            <a:r>
              <a:rPr lang="en-US" sz="4000" b="1" dirty="0"/>
              <a:t>TNM Staging carcinoma penis</a:t>
            </a:r>
          </a:p>
        </p:txBody>
      </p:sp>
      <p:sp>
        <p:nvSpPr>
          <p:cNvPr id="3" name="Content Placeholder 2"/>
          <p:cNvSpPr>
            <a:spLocks noGrp="1"/>
          </p:cNvSpPr>
          <p:nvPr>
            <p:ph idx="1"/>
          </p:nvPr>
        </p:nvSpPr>
        <p:spPr>
          <a:xfrm>
            <a:off x="0" y="914400"/>
            <a:ext cx="12192000" cy="5943599"/>
          </a:xfrm>
        </p:spPr>
        <p:txBody>
          <a:bodyPr>
            <a:normAutofit/>
          </a:bodyPr>
          <a:lstStyle/>
          <a:p>
            <a:r>
              <a:rPr lang="en-US" sz="2400" dirty="0"/>
              <a:t>T1: </a:t>
            </a:r>
            <a:r>
              <a:rPr lang="en-US" sz="2400" dirty="0" err="1"/>
              <a:t>Tumour</a:t>
            </a:r>
            <a:r>
              <a:rPr lang="en-US" sz="2400" dirty="0"/>
              <a:t> invades </a:t>
            </a:r>
            <a:r>
              <a:rPr lang="en-US" sz="2400" dirty="0" err="1"/>
              <a:t>subepithelial</a:t>
            </a:r>
            <a:r>
              <a:rPr lang="en-US" sz="2400" dirty="0"/>
              <a:t> connective tissue.</a:t>
            </a:r>
          </a:p>
          <a:p>
            <a:r>
              <a:rPr lang="en-US" sz="2400" dirty="0"/>
              <a:t>T2: </a:t>
            </a:r>
            <a:r>
              <a:rPr lang="en-US" sz="2400" dirty="0" err="1"/>
              <a:t>Tumour</a:t>
            </a:r>
            <a:r>
              <a:rPr lang="en-US" sz="2400" dirty="0"/>
              <a:t> invades corpus </a:t>
            </a:r>
            <a:r>
              <a:rPr lang="en-US" sz="2400" dirty="0" err="1"/>
              <a:t>spongiosum</a:t>
            </a:r>
            <a:r>
              <a:rPr lang="en-US" sz="2400" dirty="0"/>
              <a:t> or corpus </a:t>
            </a:r>
            <a:r>
              <a:rPr lang="en-US" sz="2400" dirty="0" err="1"/>
              <a:t>carvenosum</a:t>
            </a:r>
            <a:r>
              <a:rPr lang="en-US" sz="2400" dirty="0"/>
              <a:t>.</a:t>
            </a:r>
          </a:p>
          <a:p>
            <a:r>
              <a:rPr lang="en-US" sz="2400" dirty="0"/>
              <a:t>T3: </a:t>
            </a:r>
            <a:r>
              <a:rPr lang="en-US" sz="2400" dirty="0" err="1"/>
              <a:t>Tumour</a:t>
            </a:r>
            <a:r>
              <a:rPr lang="en-US" sz="2400" dirty="0"/>
              <a:t> invades urethra or prostate.</a:t>
            </a:r>
          </a:p>
          <a:p>
            <a:r>
              <a:rPr lang="en-US" sz="2400" dirty="0"/>
              <a:t>T4: </a:t>
            </a:r>
            <a:r>
              <a:rPr lang="en-US" sz="2400" dirty="0" err="1"/>
              <a:t>Tumour</a:t>
            </a:r>
            <a:r>
              <a:rPr lang="en-US" sz="2400" dirty="0"/>
              <a:t> invades other distant structures.</a:t>
            </a:r>
          </a:p>
          <a:p>
            <a:r>
              <a:rPr lang="en-US" sz="2400" dirty="0" err="1"/>
              <a:t>Nx</a:t>
            </a:r>
            <a:r>
              <a:rPr lang="en-US" sz="2400" dirty="0"/>
              <a:t>: lymph node involvement cannot assessed.</a:t>
            </a:r>
          </a:p>
          <a:p>
            <a:r>
              <a:rPr lang="en-US" sz="2400" dirty="0"/>
              <a:t>N0: No lymph node involvement.</a:t>
            </a:r>
          </a:p>
          <a:p>
            <a:r>
              <a:rPr lang="en-US" sz="2400" dirty="0"/>
              <a:t>N1: Single superficial inguinal lymph node involvement.</a:t>
            </a:r>
          </a:p>
          <a:p>
            <a:r>
              <a:rPr lang="en-US" sz="2400" dirty="0"/>
              <a:t>N2: Multiple or bilateral superficial inguinal lymph nodes involved.</a:t>
            </a:r>
          </a:p>
          <a:p>
            <a:r>
              <a:rPr lang="en-US" sz="2400" dirty="0"/>
              <a:t>N3: Deep inguinal or pelvic lymph nodes involved.</a:t>
            </a:r>
          </a:p>
          <a:p>
            <a:r>
              <a:rPr lang="en-US" sz="2400" dirty="0" err="1"/>
              <a:t>Mx</a:t>
            </a:r>
            <a:r>
              <a:rPr lang="en-US" sz="2400" dirty="0"/>
              <a:t>: Distant metastases cannot be assessed.</a:t>
            </a:r>
          </a:p>
          <a:p>
            <a:r>
              <a:rPr lang="en-US" sz="2400" dirty="0"/>
              <a:t>M0: No distant metastases.</a:t>
            </a:r>
          </a:p>
          <a:p>
            <a:r>
              <a:rPr lang="en-US" sz="2400" dirty="0"/>
              <a:t>M1: Distant metastases present.  </a:t>
            </a:r>
          </a:p>
          <a:p>
            <a:r>
              <a:rPr lang="en-US" sz="2400" dirty="0"/>
              <a:t>So a tumour could be staged as T1NxMx or T2N2Mx etc</a:t>
            </a:r>
            <a:r>
              <a:rPr lang="en-US" sz="2000" dirty="0"/>
              <a:t>. </a:t>
            </a:r>
          </a:p>
        </p:txBody>
      </p:sp>
    </p:spTree>
    <p:extLst>
      <p:ext uri="{BB962C8B-B14F-4D97-AF65-F5344CB8AC3E}">
        <p14:creationId xmlns:p14="http://schemas.microsoft.com/office/powerpoint/2010/main" val="25090160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Advanced Carcinoma penis </a:t>
            </a:r>
          </a:p>
        </p:txBody>
      </p:sp>
      <p:pic>
        <p:nvPicPr>
          <p:cNvPr id="1026" name="Picture 2"/>
          <p:cNvPicPr>
            <a:picLocks noGrp="1" noChangeAspect="1" noChangeArrowheads="1"/>
          </p:cNvPicPr>
          <p:nvPr>
            <p:ph sz="half" idx="1"/>
          </p:nvPr>
        </p:nvPicPr>
        <p:blipFill>
          <a:blip r:embed="rId2"/>
          <a:srcRect/>
          <a:stretch>
            <a:fillRect/>
          </a:stretch>
        </p:blipFill>
        <p:spPr bwMode="auto">
          <a:xfrm>
            <a:off x="1981200" y="1969421"/>
            <a:ext cx="4038600" cy="3787523"/>
          </a:xfrm>
          <a:prstGeom prst="rect">
            <a:avLst/>
          </a:prstGeom>
          <a:noFill/>
          <a:ln w="9525">
            <a:noFill/>
            <a:miter lim="800000"/>
            <a:headEnd/>
            <a:tailEnd/>
          </a:ln>
          <a:effectLst/>
        </p:spPr>
      </p:pic>
      <p:pic>
        <p:nvPicPr>
          <p:cNvPr id="1027" name="Picture 3"/>
          <p:cNvPicPr>
            <a:picLocks noGrp="1" noChangeAspect="1" noChangeArrowheads="1"/>
          </p:cNvPicPr>
          <p:nvPr>
            <p:ph sz="half" idx="2"/>
          </p:nvPr>
        </p:nvPicPr>
        <p:blipFill>
          <a:blip r:embed="rId3"/>
          <a:srcRect/>
          <a:stretch>
            <a:fillRect/>
          </a:stretch>
        </p:blipFill>
        <p:spPr bwMode="auto">
          <a:xfrm>
            <a:off x="6096000" y="1981201"/>
            <a:ext cx="4038600" cy="3743411"/>
          </a:xfrm>
          <a:prstGeom prst="rect">
            <a:avLst/>
          </a:prstGeom>
          <a:noFill/>
          <a:ln w="9525">
            <a:noFill/>
            <a:miter lim="800000"/>
            <a:headEnd/>
            <a:tailEnd/>
          </a:ln>
          <a:effectLst/>
        </p:spPr>
      </p:pic>
      <p:sp>
        <p:nvSpPr>
          <p:cNvPr id="5" name="TextBox 4"/>
          <p:cNvSpPr txBox="1"/>
          <p:nvPr/>
        </p:nvSpPr>
        <p:spPr>
          <a:xfrm>
            <a:off x="2819400" y="5791201"/>
            <a:ext cx="2209800" cy="646331"/>
          </a:xfrm>
          <a:prstGeom prst="rect">
            <a:avLst/>
          </a:prstGeom>
          <a:noFill/>
        </p:spPr>
        <p:txBody>
          <a:bodyPr wrap="square" rtlCol="0">
            <a:spAutoFit/>
          </a:bodyPr>
          <a:lstStyle/>
          <a:p>
            <a:r>
              <a:rPr lang="en-US" dirty="0"/>
              <a:t>Penis eaten away by cancer </a:t>
            </a:r>
          </a:p>
        </p:txBody>
      </p:sp>
      <p:sp>
        <p:nvSpPr>
          <p:cNvPr id="6" name="TextBox 5"/>
          <p:cNvSpPr txBox="1"/>
          <p:nvPr/>
        </p:nvSpPr>
        <p:spPr>
          <a:xfrm>
            <a:off x="6705600" y="5867401"/>
            <a:ext cx="3429000" cy="646331"/>
          </a:xfrm>
          <a:prstGeom prst="rect">
            <a:avLst/>
          </a:prstGeom>
          <a:noFill/>
        </p:spPr>
        <p:txBody>
          <a:bodyPr wrap="square" rtlCol="0">
            <a:spAutoFit/>
          </a:bodyPr>
          <a:lstStyle/>
          <a:p>
            <a:r>
              <a:rPr lang="en-US" dirty="0"/>
              <a:t>Secondary carcinoma in lymph node </a:t>
            </a:r>
          </a:p>
        </p:txBody>
      </p:sp>
    </p:spTree>
    <p:extLst>
      <p:ext uri="{BB962C8B-B14F-4D97-AF65-F5344CB8AC3E}">
        <p14:creationId xmlns:p14="http://schemas.microsoft.com/office/powerpoint/2010/main" val="2881911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GB" sz="3600" b="1" dirty="0"/>
              <a:t>Relationship between staging systems</a:t>
            </a:r>
          </a:p>
        </p:txBody>
      </p:sp>
      <p:sp>
        <p:nvSpPr>
          <p:cNvPr id="13315" name="Rectangle 3"/>
          <p:cNvSpPr>
            <a:spLocks noGrp="1" noChangeArrowheads="1"/>
          </p:cNvSpPr>
          <p:nvPr>
            <p:ph type="body" idx="1"/>
          </p:nvPr>
        </p:nvSpPr>
        <p:spPr/>
        <p:txBody>
          <a:bodyPr/>
          <a:lstStyle/>
          <a:p>
            <a:pPr eaLnBrk="1" hangingPunct="1"/>
            <a:r>
              <a:rPr lang="en-GB" sz="4000" dirty="0"/>
              <a:t>Stage I = T1N0M0 = Stage A</a:t>
            </a:r>
          </a:p>
          <a:p>
            <a:pPr eaLnBrk="1" hangingPunct="1"/>
            <a:r>
              <a:rPr lang="en-GB" sz="4000" dirty="0"/>
              <a:t>Stage IV = T4N4M1 = Stage C</a:t>
            </a:r>
          </a:p>
          <a:p>
            <a:pPr eaLnBrk="1" hangingPunct="1"/>
            <a:endParaRPr lang="en-GB" sz="4000" dirty="0"/>
          </a:p>
          <a:p>
            <a:pPr eaLnBrk="1" hangingPunct="1"/>
            <a:endParaRPr lang="en-GB" sz="2000" dirty="0"/>
          </a:p>
        </p:txBody>
      </p:sp>
    </p:spTree>
    <p:extLst>
      <p:ext uri="{BB962C8B-B14F-4D97-AF65-F5344CB8AC3E}">
        <p14:creationId xmlns:p14="http://schemas.microsoft.com/office/powerpoint/2010/main" val="37863488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chemeClr val="accent1"/>
                </a:solidFill>
              </a:rPr>
              <a:t>TUMOR DIAGNOSIS</a:t>
            </a:r>
            <a:endParaRPr lang="en-US" b="1" dirty="0">
              <a:solidFill>
                <a:schemeClr val="accent1"/>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Laboratory diagnosis and other investigations </a:t>
            </a:r>
          </a:p>
          <a:p>
            <a:pPr marL="0" indent="0">
              <a:buNone/>
            </a:pPr>
            <a:r>
              <a:rPr lang="en-US" dirty="0" smtClean="0"/>
              <a:t>Overview</a:t>
            </a:r>
          </a:p>
          <a:p>
            <a:pPr marL="0" indent="0">
              <a:buNone/>
            </a:pPr>
            <a:r>
              <a:rPr lang="en-US" dirty="0" smtClean="0"/>
              <a:t>History and physical examinations</a:t>
            </a:r>
          </a:p>
          <a:p>
            <a:pPr marL="0" indent="0">
              <a:buNone/>
            </a:pPr>
            <a:r>
              <a:rPr lang="en-US" dirty="0" smtClean="0"/>
              <a:t>Laboratory analysis-Tumour markers</a:t>
            </a:r>
          </a:p>
          <a:p>
            <a:pPr marL="0" indent="0">
              <a:buNone/>
            </a:pPr>
            <a:r>
              <a:rPr lang="en-US" dirty="0" smtClean="0"/>
              <a:t>Radiographic analysis-X-ray, ultrasound scan , CT scan ,  MRI</a:t>
            </a:r>
          </a:p>
          <a:p>
            <a:pPr marL="0" indent="0">
              <a:buNone/>
            </a:pPr>
            <a:r>
              <a:rPr lang="en-US" dirty="0"/>
              <a:t>Biopsy -histopathology  </a:t>
            </a:r>
          </a:p>
          <a:p>
            <a:pPr marL="0" indent="0">
              <a:buNone/>
            </a:pPr>
            <a:r>
              <a:rPr lang="en-US" dirty="0" smtClean="0"/>
              <a:t>Cytology –Pap smear (</a:t>
            </a:r>
            <a:r>
              <a:rPr lang="en-US" dirty="0" err="1" smtClean="0"/>
              <a:t>ca</a:t>
            </a:r>
            <a:r>
              <a:rPr lang="en-US" dirty="0" smtClean="0"/>
              <a:t> cervix) ,FNAB(fine needle aspiration procedure involving aspirating cell and attendant fluid with a needle followed by cytology examination –common for palpable lesions breast, thyroid  and </a:t>
            </a:r>
            <a:r>
              <a:rPr lang="en-US" dirty="0" err="1" smtClean="0"/>
              <a:t>lymphnodes</a:t>
            </a:r>
            <a:endParaRPr lang="en-US" dirty="0" smtClean="0"/>
          </a:p>
        </p:txBody>
      </p:sp>
    </p:spTree>
    <p:extLst>
      <p:ext uri="{BB962C8B-B14F-4D97-AF65-F5344CB8AC3E}">
        <p14:creationId xmlns:p14="http://schemas.microsoft.com/office/powerpoint/2010/main" val="551594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t>TUMOUR MAKERS </a:t>
            </a:r>
          </a:p>
          <a:p>
            <a:pPr marL="0" indent="0">
              <a:buNone/>
            </a:pPr>
            <a:r>
              <a:rPr lang="en-US" dirty="0"/>
              <a:t> </a:t>
            </a:r>
            <a:r>
              <a:rPr lang="en-US" dirty="0" smtClean="0"/>
              <a:t>         Tumour markers are biochemical indicators of the presence of tumour .</a:t>
            </a:r>
          </a:p>
          <a:p>
            <a:pPr marL="0" indent="0">
              <a:buNone/>
            </a:pPr>
            <a:r>
              <a:rPr lang="en-US" dirty="0"/>
              <a:t> </a:t>
            </a:r>
            <a:r>
              <a:rPr lang="en-US" dirty="0" smtClean="0"/>
              <a:t>          They include cell surface antigen ,cytoplasmic proteins , enzymes and hormones.</a:t>
            </a:r>
          </a:p>
          <a:p>
            <a:pPr marL="0" indent="0">
              <a:buNone/>
            </a:pPr>
            <a:r>
              <a:rPr lang="en-US" dirty="0" smtClean="0"/>
              <a:t>NOTE</a:t>
            </a:r>
          </a:p>
          <a:p>
            <a:pPr marL="0" indent="0">
              <a:buNone/>
            </a:pPr>
            <a:r>
              <a:rPr lang="en-US" dirty="0"/>
              <a:t> </a:t>
            </a:r>
            <a:r>
              <a:rPr lang="en-US" dirty="0" smtClean="0"/>
              <a:t>          Tumour markers cannot be considered as primary modalities for diagnosis of cancer and thus act as supportive laboratory.</a:t>
            </a:r>
          </a:p>
          <a:p>
            <a:pPr marL="0" indent="0">
              <a:buNone/>
            </a:pPr>
            <a:r>
              <a:rPr lang="en-US" dirty="0" smtClean="0">
                <a:solidFill>
                  <a:schemeClr val="accent2"/>
                </a:solidFill>
              </a:rPr>
              <a:t>CA-125 –</a:t>
            </a:r>
            <a:r>
              <a:rPr lang="en-US" dirty="0" smtClean="0"/>
              <a:t>Ovarian cancer</a:t>
            </a:r>
          </a:p>
          <a:p>
            <a:pPr marL="0" indent="0">
              <a:buNone/>
            </a:pPr>
            <a:r>
              <a:rPr lang="en-US" dirty="0" smtClean="0">
                <a:solidFill>
                  <a:schemeClr val="accent2"/>
                </a:solidFill>
              </a:rPr>
              <a:t>ALP(Alpha fetal Protein)</a:t>
            </a:r>
          </a:p>
          <a:p>
            <a:pPr marL="0" indent="0">
              <a:buNone/>
            </a:pPr>
            <a:r>
              <a:rPr lang="en-US" dirty="0"/>
              <a:t> </a:t>
            </a:r>
            <a:r>
              <a:rPr lang="en-US" dirty="0" smtClean="0"/>
              <a:t>             Elevated in –hepatocellular carcinoma ,non- </a:t>
            </a:r>
            <a:r>
              <a:rPr lang="en-US" dirty="0" err="1" smtClean="0"/>
              <a:t>seminomatous</a:t>
            </a:r>
            <a:r>
              <a:rPr lang="en-US" dirty="0" smtClean="0"/>
              <a:t> germ cell tumours of the testis </a:t>
            </a:r>
          </a:p>
          <a:p>
            <a:pPr marL="0" indent="0">
              <a:buNone/>
            </a:pPr>
            <a:r>
              <a:rPr lang="en-US" dirty="0"/>
              <a:t> </a:t>
            </a:r>
            <a:r>
              <a:rPr lang="en-US" dirty="0" smtClean="0"/>
              <a:t>              Non </a:t>
            </a:r>
            <a:r>
              <a:rPr lang="en-US" dirty="0" err="1" smtClean="0"/>
              <a:t>neoplasmic</a:t>
            </a:r>
            <a:r>
              <a:rPr lang="en-US" dirty="0" smtClean="0"/>
              <a:t> conditions</a:t>
            </a:r>
          </a:p>
          <a:p>
            <a:pPr marL="0" indent="0">
              <a:buNone/>
            </a:pPr>
            <a:r>
              <a:rPr lang="en-US" dirty="0"/>
              <a:t> </a:t>
            </a:r>
            <a:r>
              <a:rPr lang="en-US" dirty="0" smtClean="0"/>
              <a:t>                        hepatitis ,pregnancy, cirrhosis</a:t>
            </a:r>
          </a:p>
          <a:p>
            <a:pPr marL="0" indent="0">
              <a:buNone/>
            </a:pPr>
            <a:r>
              <a:rPr lang="en-US" dirty="0" smtClean="0">
                <a:solidFill>
                  <a:schemeClr val="accent2"/>
                </a:solidFill>
              </a:rPr>
              <a:t>CA-153</a:t>
            </a:r>
            <a:r>
              <a:rPr lang="en-US" dirty="0" smtClean="0"/>
              <a:t>-Breast cancer</a:t>
            </a:r>
            <a:endParaRPr lang="en-US" dirty="0"/>
          </a:p>
        </p:txBody>
      </p:sp>
    </p:spTree>
    <p:extLst>
      <p:ext uri="{BB962C8B-B14F-4D97-AF65-F5344CB8AC3E}">
        <p14:creationId xmlns:p14="http://schemas.microsoft.com/office/powerpoint/2010/main" val="3212943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lstStyle/>
          <a:p>
            <a:pPr marL="0" indent="0">
              <a:buNone/>
            </a:pPr>
            <a:r>
              <a:rPr lang="en-US" dirty="0" smtClean="0">
                <a:solidFill>
                  <a:schemeClr val="accent2"/>
                </a:solidFill>
              </a:rPr>
              <a:t>CEA</a:t>
            </a:r>
          </a:p>
          <a:p>
            <a:pPr marL="0" indent="0">
              <a:buNone/>
            </a:pPr>
            <a:r>
              <a:rPr lang="en-US" dirty="0"/>
              <a:t> </a:t>
            </a:r>
            <a:r>
              <a:rPr lang="en-US" dirty="0" smtClean="0"/>
              <a:t>      High in Gastrointestinal ,pancreas</a:t>
            </a:r>
          </a:p>
          <a:p>
            <a:pPr marL="0" indent="0">
              <a:buNone/>
            </a:pPr>
            <a:r>
              <a:rPr lang="en-US" dirty="0"/>
              <a:t> </a:t>
            </a:r>
            <a:r>
              <a:rPr lang="en-US" dirty="0" smtClean="0"/>
              <a:t>       Non-</a:t>
            </a:r>
            <a:r>
              <a:rPr lang="en-US" dirty="0" err="1" smtClean="0"/>
              <a:t>neoplasmic</a:t>
            </a:r>
            <a:r>
              <a:rPr lang="en-US" dirty="0" smtClean="0"/>
              <a:t> – hepatitis, ulcerative colitis , crohns diseases</a:t>
            </a:r>
          </a:p>
          <a:p>
            <a:pPr marL="0" indent="0">
              <a:buNone/>
            </a:pPr>
            <a:r>
              <a:rPr lang="en-US" dirty="0" smtClean="0">
                <a:solidFill>
                  <a:schemeClr val="accent2"/>
                </a:solidFill>
              </a:rPr>
              <a:t>PSA</a:t>
            </a:r>
            <a:r>
              <a:rPr lang="en-US" dirty="0" smtClean="0"/>
              <a:t> –Prostate cancer</a:t>
            </a:r>
          </a:p>
          <a:p>
            <a:pPr marL="0" indent="0">
              <a:buNone/>
            </a:pPr>
            <a:r>
              <a:rPr lang="en-US" dirty="0" smtClean="0">
                <a:solidFill>
                  <a:schemeClr val="accent2"/>
                </a:solidFill>
              </a:rPr>
              <a:t>Beta -HCG –</a:t>
            </a:r>
            <a:r>
              <a:rPr lang="en-US" dirty="0" smtClean="0"/>
              <a:t>Trophoblastic tumour e.g. molar pregnancy</a:t>
            </a:r>
          </a:p>
          <a:p>
            <a:pPr marL="0" indent="0">
              <a:buNone/>
            </a:pPr>
            <a:endParaRPr lang="en-US" dirty="0"/>
          </a:p>
        </p:txBody>
      </p:sp>
    </p:spTree>
    <p:extLst>
      <p:ext uri="{BB962C8B-B14F-4D97-AF65-F5344CB8AC3E}">
        <p14:creationId xmlns:p14="http://schemas.microsoft.com/office/powerpoint/2010/main" val="4050290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                    BENIGN NEOPLASM</a:t>
            </a:r>
            <a:endParaRPr lang="en-US" b="1" dirty="0">
              <a:solidFill>
                <a:schemeClr val="accent1"/>
              </a:solidFill>
            </a:endParaRPr>
          </a:p>
        </p:txBody>
      </p:sp>
      <p:sp>
        <p:nvSpPr>
          <p:cNvPr id="3" name="Content Placeholder 2"/>
          <p:cNvSpPr>
            <a:spLocks noGrp="1"/>
          </p:cNvSpPr>
          <p:nvPr>
            <p:ph idx="1"/>
          </p:nvPr>
        </p:nvSpPr>
        <p:spPr>
          <a:xfrm>
            <a:off x="0" y="1528996"/>
            <a:ext cx="12506793" cy="5523876"/>
          </a:xfrm>
        </p:spPr>
        <p:txBody>
          <a:bodyPr/>
          <a:lstStyle/>
          <a:p>
            <a:pPr marL="0" indent="0">
              <a:buNone/>
            </a:pPr>
            <a:r>
              <a:rPr lang="en-US" sz="3200" dirty="0" smtClean="0"/>
              <a:t>The suffix-</a:t>
            </a:r>
            <a:r>
              <a:rPr lang="en-US" sz="3200" dirty="0" err="1" smtClean="0"/>
              <a:t>oma</a:t>
            </a:r>
            <a:r>
              <a:rPr lang="en-US" sz="3200" dirty="0" smtClean="0"/>
              <a:t>  Denotes a benign neoplasm</a:t>
            </a:r>
          </a:p>
          <a:p>
            <a:pPr marL="0" indent="0">
              <a:buNone/>
            </a:pPr>
            <a:endParaRPr lang="en-US" sz="3200" dirty="0" smtClean="0"/>
          </a:p>
          <a:p>
            <a:pPr marL="0" indent="0">
              <a:buNone/>
            </a:pPr>
            <a:r>
              <a:rPr lang="en-US" sz="3200" dirty="0" smtClean="0"/>
              <a:t>Benign Epithelial neoplasm</a:t>
            </a:r>
          </a:p>
          <a:p>
            <a:pPr marL="0" indent="0">
              <a:buNone/>
            </a:pPr>
            <a:r>
              <a:rPr lang="en-US" sz="3200" dirty="0" smtClean="0"/>
              <a:t>Benign mesenchymal neoplasm</a:t>
            </a:r>
          </a:p>
          <a:p>
            <a:pPr marL="0" indent="0">
              <a:buNone/>
            </a:pPr>
            <a:endParaRPr lang="en-US" sz="3200" dirty="0" smtClean="0"/>
          </a:p>
          <a:p>
            <a:pPr marL="0" indent="0">
              <a:buNone/>
            </a:pPr>
            <a:endParaRPr lang="en-US" sz="3200" dirty="0" smtClean="0"/>
          </a:p>
          <a:p>
            <a:pPr marL="0" indent="0">
              <a:buNone/>
            </a:pPr>
            <a:endParaRPr lang="en-US" dirty="0"/>
          </a:p>
        </p:txBody>
      </p:sp>
    </p:spTree>
    <p:extLst>
      <p:ext uri="{BB962C8B-B14F-4D97-AF65-F5344CB8AC3E}">
        <p14:creationId xmlns:p14="http://schemas.microsoft.com/office/powerpoint/2010/main" val="4007365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GB" sz="3600" b="1" dirty="0" smtClean="0"/>
              <a:t>                                Prognosis </a:t>
            </a:r>
            <a:r>
              <a:rPr lang="en-GB" sz="3600" b="1" dirty="0"/>
              <a:t>of tumours</a:t>
            </a:r>
          </a:p>
        </p:txBody>
      </p:sp>
      <p:sp>
        <p:nvSpPr>
          <p:cNvPr id="16387" name="Rectangle 3"/>
          <p:cNvSpPr>
            <a:spLocks noGrp="1" noChangeArrowheads="1"/>
          </p:cNvSpPr>
          <p:nvPr>
            <p:ph type="body" idx="1"/>
          </p:nvPr>
        </p:nvSpPr>
        <p:spPr/>
        <p:txBody>
          <a:bodyPr>
            <a:normAutofit/>
          </a:bodyPr>
          <a:lstStyle/>
          <a:p>
            <a:pPr eaLnBrk="1" hangingPunct="1"/>
            <a:r>
              <a:rPr lang="en-GB" sz="4000" dirty="0"/>
              <a:t>Type of tumour, benign better than malignant.</a:t>
            </a:r>
          </a:p>
          <a:p>
            <a:pPr eaLnBrk="1" hangingPunct="1"/>
            <a:r>
              <a:rPr lang="en-GB" sz="4000" dirty="0"/>
              <a:t>Grade of tumour, well differentiated (grade 1) better than poorly differentiated (grade 3).</a:t>
            </a:r>
          </a:p>
          <a:p>
            <a:pPr eaLnBrk="1" hangingPunct="1"/>
            <a:r>
              <a:rPr lang="en-GB" sz="4000" dirty="0"/>
              <a:t>Stage of tumour, early stage </a:t>
            </a:r>
            <a:r>
              <a:rPr lang="en-GB" sz="4000" dirty="0" smtClean="0"/>
              <a:t>(e.g. </a:t>
            </a:r>
            <a:r>
              <a:rPr lang="en-GB" sz="4000" dirty="0"/>
              <a:t>T1) better than late stage (e.g. T4).</a:t>
            </a:r>
          </a:p>
          <a:p>
            <a:pPr eaLnBrk="1" hangingPunct="1"/>
            <a:endParaRPr lang="en-GB" sz="4000" dirty="0"/>
          </a:p>
        </p:txBody>
      </p:sp>
    </p:spTree>
    <p:extLst>
      <p:ext uri="{BB962C8B-B14F-4D97-AF65-F5344CB8AC3E}">
        <p14:creationId xmlns:p14="http://schemas.microsoft.com/office/powerpoint/2010/main" val="33841140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pPr eaLnBrk="1" hangingPunct="1"/>
            <a:r>
              <a:rPr lang="en-US" b="1" dirty="0" smtClean="0"/>
              <a:t>                                  Survival</a:t>
            </a:r>
            <a:endParaRPr lang="en-US" b="1" dirty="0"/>
          </a:p>
        </p:txBody>
      </p:sp>
      <p:sp>
        <p:nvSpPr>
          <p:cNvPr id="17411" name="Content Placeholder 2"/>
          <p:cNvSpPr>
            <a:spLocks noGrp="1"/>
          </p:cNvSpPr>
          <p:nvPr>
            <p:ph idx="1"/>
          </p:nvPr>
        </p:nvSpPr>
        <p:spPr/>
        <p:txBody>
          <a:bodyPr/>
          <a:lstStyle/>
          <a:p>
            <a:pPr eaLnBrk="1" hangingPunct="1"/>
            <a:r>
              <a:rPr lang="en-US" sz="3200" dirty="0"/>
              <a:t>Treatment of malignant tumours may lead to eradication of the tumours with the patient living for sometime.</a:t>
            </a:r>
          </a:p>
          <a:p>
            <a:pPr eaLnBrk="1" hangingPunct="1"/>
            <a:r>
              <a:rPr lang="en-US" sz="3200" dirty="0"/>
              <a:t>When the tumour has responded well to the treatment, the patient is then said to be in </a:t>
            </a:r>
            <a:r>
              <a:rPr lang="en-US" sz="3200" dirty="0" smtClean="0"/>
              <a:t>remission </a:t>
            </a:r>
            <a:r>
              <a:rPr lang="en-US" sz="3200" dirty="0"/>
              <a:t>(not cured). </a:t>
            </a:r>
          </a:p>
          <a:p>
            <a:pPr eaLnBrk="1" hangingPunct="1"/>
            <a:r>
              <a:rPr lang="en-US" sz="3200" dirty="0"/>
              <a:t>When the tumour recurs after treatment, it is called relapse.</a:t>
            </a:r>
          </a:p>
          <a:p>
            <a:pPr eaLnBrk="1" hangingPunct="1"/>
            <a:r>
              <a:rPr lang="en-US" sz="3200" dirty="0"/>
              <a:t>Many times survival of patients with malignant tumours are talked of in terms of one year or five years survival, as percentage</a:t>
            </a:r>
            <a:r>
              <a:rPr lang="en-US" sz="2000" dirty="0"/>
              <a:t>.</a:t>
            </a:r>
          </a:p>
        </p:txBody>
      </p:sp>
    </p:spTree>
    <p:extLst>
      <p:ext uri="{BB962C8B-B14F-4D97-AF65-F5344CB8AC3E}">
        <p14:creationId xmlns:p14="http://schemas.microsoft.com/office/powerpoint/2010/main" val="15468717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951" y="-324422"/>
            <a:ext cx="10515600" cy="1325563"/>
          </a:xfrm>
        </p:spPr>
        <p:txBody>
          <a:bodyPr/>
          <a:lstStyle/>
          <a:p>
            <a:r>
              <a:rPr lang="en-US" dirty="0" smtClean="0"/>
              <a:t>                       </a:t>
            </a:r>
            <a:r>
              <a:rPr lang="en-US" b="1" dirty="0" smtClean="0"/>
              <a:t>QUESTIONS</a:t>
            </a:r>
            <a:endParaRPr lang="en-US" b="1" dirty="0"/>
          </a:p>
        </p:txBody>
      </p:sp>
      <p:sp>
        <p:nvSpPr>
          <p:cNvPr id="3" name="Content Placeholder 2"/>
          <p:cNvSpPr>
            <a:spLocks noGrp="1"/>
          </p:cNvSpPr>
          <p:nvPr>
            <p:ph idx="1"/>
          </p:nvPr>
        </p:nvSpPr>
        <p:spPr>
          <a:xfrm>
            <a:off x="0" y="599606"/>
            <a:ext cx="12192000" cy="6258393"/>
          </a:xfrm>
        </p:spPr>
        <p:txBody>
          <a:bodyPr/>
          <a:lstStyle/>
          <a:p>
            <a:pPr marL="0" indent="0">
              <a:buNone/>
            </a:pPr>
            <a:r>
              <a:rPr lang="en-US" dirty="0" smtClean="0"/>
              <a:t>Define neoplasia</a:t>
            </a:r>
          </a:p>
          <a:p>
            <a:pPr marL="0" indent="0">
              <a:buNone/>
            </a:pPr>
            <a:r>
              <a:rPr lang="en-US" dirty="0" smtClean="0"/>
              <a:t>Discuss the differences between benign and  malignant neoplasm </a:t>
            </a:r>
          </a:p>
          <a:p>
            <a:pPr marL="0" indent="0">
              <a:buNone/>
            </a:pPr>
            <a:r>
              <a:rPr lang="en-US" dirty="0" smtClean="0"/>
              <a:t>What are the etiologic factors in carcinogenic</a:t>
            </a:r>
          </a:p>
          <a:p>
            <a:pPr marL="0" indent="0">
              <a:buNone/>
            </a:pPr>
            <a:r>
              <a:rPr lang="en-US" dirty="0" smtClean="0"/>
              <a:t>Discuss the clinical features of neoplasm </a:t>
            </a:r>
          </a:p>
          <a:p>
            <a:pPr marL="0" indent="0">
              <a:buNone/>
            </a:pPr>
            <a:r>
              <a:rPr lang="en-US" dirty="0" smtClean="0"/>
              <a:t>How is the diagnosis of cancer made in laboratory</a:t>
            </a:r>
          </a:p>
          <a:p>
            <a:pPr marL="0" indent="0">
              <a:buNone/>
            </a:pPr>
            <a:endParaRPr lang="en-US" dirty="0"/>
          </a:p>
          <a:p>
            <a:pPr marL="0" indent="0">
              <a:buNone/>
            </a:pPr>
            <a:r>
              <a:rPr lang="en-US" dirty="0" smtClean="0"/>
              <a:t>Which of the following describes a benign arising from skeletal muscle </a:t>
            </a:r>
          </a:p>
          <a:p>
            <a:pPr marL="0" indent="0">
              <a:buNone/>
            </a:pPr>
            <a:r>
              <a:rPr lang="en-US" dirty="0" err="1" smtClean="0"/>
              <a:t>A,leiomyoma</a:t>
            </a:r>
            <a:endParaRPr lang="en-US" dirty="0" smtClean="0"/>
          </a:p>
          <a:p>
            <a:pPr marL="0" indent="0">
              <a:buNone/>
            </a:pPr>
            <a:r>
              <a:rPr lang="en-US" dirty="0" smtClean="0"/>
              <a:t>B, papilloma</a:t>
            </a:r>
          </a:p>
          <a:p>
            <a:pPr marL="0" indent="0">
              <a:buNone/>
            </a:pPr>
            <a:r>
              <a:rPr lang="en-US" dirty="0" smtClean="0"/>
              <a:t>C, </a:t>
            </a:r>
            <a:r>
              <a:rPr lang="en-US" dirty="0" err="1" smtClean="0"/>
              <a:t>Rhabdomyoma</a:t>
            </a:r>
            <a:endParaRPr lang="en-US" dirty="0" smtClean="0"/>
          </a:p>
          <a:p>
            <a:pPr marL="0" indent="0">
              <a:buNone/>
            </a:pPr>
            <a:r>
              <a:rPr lang="en-US" dirty="0" err="1" smtClean="0"/>
              <a:t>D,Leiomyosarcoma</a:t>
            </a:r>
            <a:endParaRPr lang="en-US" dirty="0" smtClean="0"/>
          </a:p>
          <a:p>
            <a:pPr marL="0" indent="0">
              <a:buNone/>
            </a:pPr>
            <a:r>
              <a:rPr lang="en-US" dirty="0" smtClean="0"/>
              <a:t>E</a:t>
            </a:r>
            <a:r>
              <a:rPr lang="en-US" smtClean="0"/>
              <a:t>, Rhabdomyosarcoma</a:t>
            </a: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85586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5539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EXAMPLES OF BENIGN EPITHELIAL TUMORS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0599189"/>
              </p:ext>
            </p:extLst>
          </p:nvPr>
        </p:nvGraphicFramePr>
        <p:xfrm>
          <a:off x="838200" y="1825627"/>
          <a:ext cx="10515600" cy="4904956"/>
        </p:xfrm>
        <a:graphic>
          <a:graphicData uri="http://schemas.openxmlformats.org/drawingml/2006/table">
            <a:tbl>
              <a:tblPr firstRow="1" bandRow="1">
                <a:tableStyleId>{5C22544A-7EE6-4342-B048-85BDC9FD1C3A}</a:tableStyleId>
              </a:tblPr>
              <a:tblGrid>
                <a:gridCol w="5257800"/>
                <a:gridCol w="5257800"/>
              </a:tblGrid>
              <a:tr h="700708">
                <a:tc>
                  <a:txBody>
                    <a:bodyPr/>
                    <a:lstStyle/>
                    <a:p>
                      <a:r>
                        <a:rPr lang="en-US" sz="2400" dirty="0" smtClean="0"/>
                        <a:t>CELL OF ORIGIN</a:t>
                      </a:r>
                      <a:endParaRPr lang="en-US" sz="2400" dirty="0"/>
                    </a:p>
                  </a:txBody>
                  <a:tcPr/>
                </a:tc>
                <a:tc>
                  <a:txBody>
                    <a:bodyPr/>
                    <a:lstStyle/>
                    <a:p>
                      <a:r>
                        <a:rPr lang="en-US" sz="2000" dirty="0" smtClean="0"/>
                        <a:t>BENIGN EPITHELIAL NEOPLASM/TUMORS</a:t>
                      </a:r>
                      <a:endParaRPr lang="en-US" sz="2000" dirty="0"/>
                    </a:p>
                  </a:txBody>
                  <a:tcPr/>
                </a:tc>
              </a:tr>
              <a:tr h="700708">
                <a:tc>
                  <a:txBody>
                    <a:bodyPr/>
                    <a:lstStyle/>
                    <a:p>
                      <a:r>
                        <a:rPr lang="en-US" dirty="0" smtClean="0"/>
                        <a:t>Squamous epithelium</a:t>
                      </a:r>
                      <a:endParaRPr lang="en-US" dirty="0"/>
                    </a:p>
                  </a:txBody>
                  <a:tcPr/>
                </a:tc>
                <a:tc>
                  <a:txBody>
                    <a:bodyPr/>
                    <a:lstStyle/>
                    <a:p>
                      <a:r>
                        <a:rPr lang="en-US" dirty="0" smtClean="0"/>
                        <a:t>Squamous</a:t>
                      </a:r>
                      <a:r>
                        <a:rPr lang="en-US" baseline="0" dirty="0" smtClean="0"/>
                        <a:t> cell papilloma</a:t>
                      </a:r>
                      <a:endParaRPr lang="en-US" dirty="0"/>
                    </a:p>
                  </a:txBody>
                  <a:tcPr/>
                </a:tc>
              </a:tr>
              <a:tr h="700708">
                <a:tc>
                  <a:txBody>
                    <a:bodyPr/>
                    <a:lstStyle/>
                    <a:p>
                      <a:r>
                        <a:rPr lang="en-US" dirty="0" smtClean="0"/>
                        <a:t>Transitional epithelium</a:t>
                      </a:r>
                      <a:endParaRPr lang="en-US" dirty="0"/>
                    </a:p>
                  </a:txBody>
                  <a:tcPr/>
                </a:tc>
                <a:tc>
                  <a:txBody>
                    <a:bodyPr/>
                    <a:lstStyle/>
                    <a:p>
                      <a:r>
                        <a:rPr lang="en-US" dirty="0" smtClean="0"/>
                        <a:t>Transitional cell papilloma</a:t>
                      </a:r>
                    </a:p>
                    <a:p>
                      <a:endParaRPr lang="en-US" dirty="0"/>
                    </a:p>
                  </a:txBody>
                  <a:tcPr/>
                </a:tc>
              </a:tr>
              <a:tr h="700708">
                <a:tc>
                  <a:txBody>
                    <a:bodyPr/>
                    <a:lstStyle/>
                    <a:p>
                      <a:r>
                        <a:rPr lang="en-US" dirty="0" smtClean="0"/>
                        <a:t>Glandular epithelium</a:t>
                      </a:r>
                      <a:endParaRPr lang="en-US" dirty="0"/>
                    </a:p>
                  </a:txBody>
                  <a:tcPr/>
                </a:tc>
                <a:tc>
                  <a:txBody>
                    <a:bodyPr/>
                    <a:lstStyle/>
                    <a:p>
                      <a:r>
                        <a:rPr lang="en-US" dirty="0" smtClean="0"/>
                        <a:t>adenoma</a:t>
                      </a:r>
                      <a:endParaRPr lang="en-US" dirty="0"/>
                    </a:p>
                  </a:txBody>
                  <a:tcPr/>
                </a:tc>
              </a:tr>
              <a:tr h="700708">
                <a:tc>
                  <a:txBody>
                    <a:bodyPr/>
                    <a:lstStyle/>
                    <a:p>
                      <a:r>
                        <a:rPr lang="en-US" dirty="0" smtClean="0"/>
                        <a:t>Neuroectoderm</a:t>
                      </a:r>
                      <a:endParaRPr lang="en-US" dirty="0"/>
                    </a:p>
                  </a:txBody>
                  <a:tcPr/>
                </a:tc>
                <a:tc>
                  <a:txBody>
                    <a:bodyPr/>
                    <a:lstStyle/>
                    <a:p>
                      <a:r>
                        <a:rPr lang="en-US" dirty="0" smtClean="0"/>
                        <a:t>Naevus</a:t>
                      </a:r>
                      <a:endParaRPr lang="en-US" dirty="0"/>
                    </a:p>
                  </a:txBody>
                  <a:tcPr/>
                </a:tc>
              </a:tr>
              <a:tr h="700708">
                <a:tc>
                  <a:txBody>
                    <a:bodyPr/>
                    <a:lstStyle/>
                    <a:p>
                      <a:r>
                        <a:rPr lang="en-US" dirty="0" smtClean="0"/>
                        <a:t>Hepatocytes </a:t>
                      </a:r>
                      <a:endParaRPr lang="en-US" dirty="0"/>
                    </a:p>
                  </a:txBody>
                  <a:tcPr/>
                </a:tc>
                <a:tc>
                  <a:txBody>
                    <a:bodyPr/>
                    <a:lstStyle/>
                    <a:p>
                      <a:r>
                        <a:rPr lang="en-US" dirty="0" smtClean="0"/>
                        <a:t>Liver cell adenoma</a:t>
                      </a:r>
                      <a:endParaRPr lang="en-US" dirty="0"/>
                    </a:p>
                  </a:txBody>
                  <a:tcPr/>
                </a:tc>
              </a:tr>
              <a:tr h="700708">
                <a:tc>
                  <a:txBody>
                    <a:bodyPr/>
                    <a:lstStyle/>
                    <a:p>
                      <a:r>
                        <a:rPr lang="en-US" dirty="0" smtClean="0"/>
                        <a:t>Placenta( chorionic epithelium)</a:t>
                      </a:r>
                      <a:endParaRPr lang="en-US" dirty="0"/>
                    </a:p>
                  </a:txBody>
                  <a:tcPr/>
                </a:tc>
                <a:tc>
                  <a:txBody>
                    <a:bodyPr/>
                    <a:lstStyle/>
                    <a:p>
                      <a:r>
                        <a:rPr lang="en-US" dirty="0" err="1" smtClean="0"/>
                        <a:t>hydatidiform</a:t>
                      </a:r>
                      <a:endParaRPr lang="en-US" dirty="0"/>
                    </a:p>
                  </a:txBody>
                  <a:tcPr/>
                </a:tc>
              </a:tr>
            </a:tbl>
          </a:graphicData>
        </a:graphic>
      </p:graphicFrame>
    </p:spTree>
    <p:extLst>
      <p:ext uri="{BB962C8B-B14F-4D97-AF65-F5344CB8AC3E}">
        <p14:creationId xmlns:p14="http://schemas.microsoft.com/office/powerpoint/2010/main" val="410471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BENIGN MESENCHYMAL            </a:t>
            </a:r>
            <a:br>
              <a:rPr lang="en-US" dirty="0" smtClean="0"/>
            </a:br>
            <a:r>
              <a:rPr lang="en-US" dirty="0"/>
              <a:t> </a:t>
            </a:r>
            <a:r>
              <a:rPr lang="en-US" dirty="0" smtClean="0"/>
              <a:t>           NEOPLASM/TUMOR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536164"/>
              </p:ext>
            </p:extLst>
          </p:nvPr>
        </p:nvGraphicFramePr>
        <p:xfrm>
          <a:off x="719528" y="1825623"/>
          <a:ext cx="10634272" cy="5032376"/>
        </p:xfrm>
        <a:graphic>
          <a:graphicData uri="http://schemas.openxmlformats.org/drawingml/2006/table">
            <a:tbl>
              <a:tblPr firstRow="1" bandRow="1">
                <a:tableStyleId>{5C22544A-7EE6-4342-B048-85BDC9FD1C3A}</a:tableStyleId>
              </a:tblPr>
              <a:tblGrid>
                <a:gridCol w="5317136"/>
                <a:gridCol w="5317136"/>
              </a:tblGrid>
              <a:tr h="629047">
                <a:tc>
                  <a:txBody>
                    <a:bodyPr/>
                    <a:lstStyle/>
                    <a:p>
                      <a:r>
                        <a:rPr lang="en-US" dirty="0" smtClean="0"/>
                        <a:t>TISSUE</a:t>
                      </a:r>
                      <a:r>
                        <a:rPr lang="en-US" baseline="0" dirty="0" smtClean="0"/>
                        <a:t> OF ORIGIN</a:t>
                      </a:r>
                      <a:endParaRPr lang="en-US" dirty="0"/>
                    </a:p>
                  </a:txBody>
                  <a:tcPr/>
                </a:tc>
                <a:tc>
                  <a:txBody>
                    <a:bodyPr/>
                    <a:lstStyle/>
                    <a:p>
                      <a:r>
                        <a:rPr lang="en-US" dirty="0" smtClean="0"/>
                        <a:t>BENIGN MESENCHYMAL</a:t>
                      </a:r>
                      <a:r>
                        <a:rPr lang="en-US" baseline="0" dirty="0" smtClean="0"/>
                        <a:t> NEOPLASM</a:t>
                      </a:r>
                      <a:endParaRPr lang="en-US" dirty="0"/>
                    </a:p>
                  </a:txBody>
                  <a:tcPr/>
                </a:tc>
              </a:tr>
              <a:tr h="629047">
                <a:tc>
                  <a:txBody>
                    <a:bodyPr/>
                    <a:lstStyle/>
                    <a:p>
                      <a:r>
                        <a:rPr lang="en-US" dirty="0" smtClean="0"/>
                        <a:t>Adipose tissue</a:t>
                      </a:r>
                      <a:endParaRPr lang="en-US" dirty="0"/>
                    </a:p>
                  </a:txBody>
                  <a:tcPr/>
                </a:tc>
                <a:tc>
                  <a:txBody>
                    <a:bodyPr/>
                    <a:lstStyle/>
                    <a:p>
                      <a:r>
                        <a:rPr lang="en-US" dirty="0" smtClean="0"/>
                        <a:t>Lipoma</a:t>
                      </a:r>
                      <a:endParaRPr lang="en-US" dirty="0"/>
                    </a:p>
                  </a:txBody>
                  <a:tcPr/>
                </a:tc>
              </a:tr>
              <a:tr h="629047">
                <a:tc>
                  <a:txBody>
                    <a:bodyPr/>
                    <a:lstStyle/>
                    <a:p>
                      <a:r>
                        <a:rPr lang="en-US" dirty="0" smtClean="0"/>
                        <a:t>Cartilage </a:t>
                      </a:r>
                      <a:endParaRPr lang="en-US" dirty="0"/>
                    </a:p>
                  </a:txBody>
                  <a:tcPr/>
                </a:tc>
                <a:tc>
                  <a:txBody>
                    <a:bodyPr/>
                    <a:lstStyle/>
                    <a:p>
                      <a:r>
                        <a:rPr lang="en-US" dirty="0" smtClean="0"/>
                        <a:t>chondroma</a:t>
                      </a:r>
                      <a:endParaRPr lang="en-US" dirty="0"/>
                    </a:p>
                  </a:txBody>
                  <a:tcPr/>
                </a:tc>
              </a:tr>
              <a:tr h="629047">
                <a:tc>
                  <a:txBody>
                    <a:bodyPr/>
                    <a:lstStyle/>
                    <a:p>
                      <a:r>
                        <a:rPr lang="en-US" dirty="0" smtClean="0"/>
                        <a:t>Bone</a:t>
                      </a:r>
                      <a:r>
                        <a:rPr lang="en-US" baseline="0" dirty="0" smtClean="0"/>
                        <a:t> </a:t>
                      </a:r>
                      <a:endParaRPr lang="en-US" dirty="0"/>
                    </a:p>
                  </a:txBody>
                  <a:tcPr/>
                </a:tc>
                <a:tc>
                  <a:txBody>
                    <a:bodyPr/>
                    <a:lstStyle/>
                    <a:p>
                      <a:r>
                        <a:rPr lang="en-US" dirty="0" err="1" smtClean="0"/>
                        <a:t>Osteoma</a:t>
                      </a:r>
                      <a:r>
                        <a:rPr lang="en-US" dirty="0" smtClean="0"/>
                        <a:t> </a:t>
                      </a:r>
                      <a:endParaRPr lang="en-US" dirty="0"/>
                    </a:p>
                  </a:txBody>
                  <a:tcPr/>
                </a:tc>
              </a:tr>
              <a:tr h="629047">
                <a:tc>
                  <a:txBody>
                    <a:bodyPr/>
                    <a:lstStyle/>
                    <a:p>
                      <a:r>
                        <a:rPr lang="en-US" dirty="0" smtClean="0"/>
                        <a:t>Smooth muscle </a:t>
                      </a:r>
                      <a:endParaRPr lang="en-US" dirty="0"/>
                    </a:p>
                  </a:txBody>
                  <a:tcPr/>
                </a:tc>
                <a:tc>
                  <a:txBody>
                    <a:bodyPr/>
                    <a:lstStyle/>
                    <a:p>
                      <a:r>
                        <a:rPr lang="en-US" dirty="0" smtClean="0"/>
                        <a:t>leiomyoma</a:t>
                      </a:r>
                      <a:endParaRPr lang="en-US" dirty="0"/>
                    </a:p>
                  </a:txBody>
                  <a:tcPr/>
                </a:tc>
              </a:tr>
              <a:tr h="629047">
                <a:tc>
                  <a:txBody>
                    <a:bodyPr/>
                    <a:lstStyle/>
                    <a:p>
                      <a:r>
                        <a:rPr lang="en-US" dirty="0" smtClean="0"/>
                        <a:t>Skeletal muscle </a:t>
                      </a:r>
                      <a:endParaRPr lang="en-US" dirty="0"/>
                    </a:p>
                  </a:txBody>
                  <a:tcPr/>
                </a:tc>
                <a:tc>
                  <a:txBody>
                    <a:bodyPr/>
                    <a:lstStyle/>
                    <a:p>
                      <a:r>
                        <a:rPr lang="en-US" dirty="0" err="1" smtClean="0"/>
                        <a:t>rhabdomyoma</a:t>
                      </a:r>
                      <a:endParaRPr lang="en-US" dirty="0"/>
                    </a:p>
                  </a:txBody>
                  <a:tcPr/>
                </a:tc>
              </a:tr>
              <a:tr h="629047">
                <a:tc>
                  <a:txBody>
                    <a:bodyPr/>
                    <a:lstStyle/>
                    <a:p>
                      <a:r>
                        <a:rPr lang="en-US" dirty="0" smtClean="0"/>
                        <a:t>Blood vessels</a:t>
                      </a:r>
                      <a:endParaRPr lang="en-US" dirty="0"/>
                    </a:p>
                  </a:txBody>
                  <a:tcPr/>
                </a:tc>
                <a:tc>
                  <a:txBody>
                    <a:bodyPr/>
                    <a:lstStyle/>
                    <a:p>
                      <a:r>
                        <a:rPr lang="en-US" dirty="0" err="1" smtClean="0"/>
                        <a:t>haemangioma</a:t>
                      </a:r>
                      <a:endParaRPr lang="en-US" dirty="0"/>
                    </a:p>
                  </a:txBody>
                  <a:tcPr/>
                </a:tc>
              </a:tr>
              <a:tr h="629047">
                <a:tc>
                  <a:txBody>
                    <a:bodyPr/>
                    <a:lstStyle/>
                    <a:p>
                      <a:r>
                        <a:rPr lang="en-US" dirty="0" smtClean="0"/>
                        <a:t>Meninges </a:t>
                      </a:r>
                      <a:endParaRPr lang="en-US" dirty="0"/>
                    </a:p>
                  </a:txBody>
                  <a:tcPr/>
                </a:tc>
                <a:tc>
                  <a:txBody>
                    <a:bodyPr/>
                    <a:lstStyle/>
                    <a:p>
                      <a:r>
                        <a:rPr lang="en-US" dirty="0" smtClean="0"/>
                        <a:t>Meningioma </a:t>
                      </a:r>
                      <a:endParaRPr lang="en-US" dirty="0"/>
                    </a:p>
                  </a:txBody>
                  <a:tcPr/>
                </a:tc>
              </a:tr>
            </a:tbl>
          </a:graphicData>
        </a:graphic>
      </p:graphicFrame>
    </p:spTree>
    <p:extLst>
      <p:ext uri="{BB962C8B-B14F-4D97-AF65-F5344CB8AC3E}">
        <p14:creationId xmlns:p14="http://schemas.microsoft.com/office/powerpoint/2010/main" val="2811027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NOTE </a:t>
            </a:r>
          </a:p>
          <a:p>
            <a:pPr marL="0" indent="0">
              <a:buNone/>
            </a:pPr>
            <a:r>
              <a:rPr lang="en-US" dirty="0"/>
              <a:t> </a:t>
            </a:r>
            <a:r>
              <a:rPr lang="en-US" dirty="0" smtClean="0"/>
              <a:t>       Although this broad generalization regarding nomenclature of tumors usually holds true in majority of instances there are some exceptions.</a:t>
            </a:r>
          </a:p>
          <a:p>
            <a:pPr marL="0" indent="0">
              <a:buNone/>
            </a:pPr>
            <a:r>
              <a:rPr lang="en-US" dirty="0" smtClean="0"/>
              <a:t>EXCEPTIONS</a:t>
            </a:r>
          </a:p>
          <a:p>
            <a:pPr marL="0" indent="0">
              <a:buNone/>
            </a:pPr>
            <a:r>
              <a:rPr lang="en-US" dirty="0"/>
              <a:t> </a:t>
            </a:r>
            <a:r>
              <a:rPr lang="en-US" dirty="0" smtClean="0"/>
              <a:t>                  Melanoma –carcinoma of the melanocyte</a:t>
            </a:r>
          </a:p>
          <a:p>
            <a:pPr marL="0" indent="0">
              <a:buNone/>
            </a:pPr>
            <a:r>
              <a:rPr lang="en-US" dirty="0"/>
              <a:t> </a:t>
            </a:r>
            <a:r>
              <a:rPr lang="en-US" dirty="0" smtClean="0"/>
              <a:t>                  Hepatoma –carcinoma of the hepatocyte</a:t>
            </a:r>
          </a:p>
          <a:p>
            <a:pPr marL="0" indent="0">
              <a:buNone/>
            </a:pPr>
            <a:r>
              <a:rPr lang="en-US" dirty="0"/>
              <a:t> </a:t>
            </a:r>
            <a:r>
              <a:rPr lang="en-US" dirty="0" smtClean="0"/>
              <a:t>                  Lymphoma – malignant tumour of lymphoid tissue</a:t>
            </a:r>
          </a:p>
          <a:p>
            <a:pPr marL="0" indent="0">
              <a:buNone/>
            </a:pPr>
            <a:r>
              <a:rPr lang="en-US" dirty="0"/>
              <a:t> </a:t>
            </a:r>
            <a:r>
              <a:rPr lang="en-US" dirty="0" smtClean="0"/>
              <a:t>                  Seminoma -  malignant tumour of the testis </a:t>
            </a:r>
            <a:endParaRPr lang="en-US" dirty="0"/>
          </a:p>
        </p:txBody>
      </p:sp>
    </p:spTree>
    <p:extLst>
      <p:ext uri="{BB962C8B-B14F-4D97-AF65-F5344CB8AC3E}">
        <p14:creationId xmlns:p14="http://schemas.microsoft.com/office/powerpoint/2010/main" val="4197262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chemeClr val="accent1"/>
                </a:solidFill>
              </a:rPr>
              <a:t>MALIGNANT NEOPLASM</a:t>
            </a:r>
            <a:endParaRPr lang="en-US" b="1"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Malignant tumors of epithelial origin are called carcinomas</a:t>
            </a:r>
          </a:p>
          <a:p>
            <a:pPr marL="0" indent="0">
              <a:buNone/>
            </a:pPr>
            <a:r>
              <a:rPr lang="en-US" dirty="0" smtClean="0"/>
              <a:t>Malignant tumors of mesenchymal origin are called  sarcomas</a:t>
            </a:r>
          </a:p>
          <a:p>
            <a:pPr marL="0" indent="0">
              <a:buNone/>
            </a:pPr>
            <a:r>
              <a:rPr lang="en-US" dirty="0" smtClean="0"/>
              <a:t>i.e. </a:t>
            </a:r>
          </a:p>
          <a:p>
            <a:pPr marL="0" indent="0">
              <a:buNone/>
            </a:pPr>
            <a:r>
              <a:rPr lang="en-US" dirty="0" smtClean="0"/>
              <a:t>Malignant epithelial neoplasm/carcinoma</a:t>
            </a:r>
          </a:p>
          <a:p>
            <a:pPr marL="0" indent="0">
              <a:buNone/>
            </a:pPr>
            <a:r>
              <a:rPr lang="en-US" dirty="0" smtClean="0"/>
              <a:t>Malignant mesenchymal neoplasm/sarcoma</a:t>
            </a:r>
            <a:endParaRPr lang="en-US" dirty="0"/>
          </a:p>
        </p:txBody>
      </p:sp>
    </p:spTree>
    <p:extLst>
      <p:ext uri="{BB962C8B-B14F-4D97-AF65-F5344CB8AC3E}">
        <p14:creationId xmlns:p14="http://schemas.microsoft.com/office/powerpoint/2010/main" val="173779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chemeClr val="accent1"/>
                </a:solidFill>
              </a:rPr>
              <a:t>MALIGNANT EPITHELIAL  NEOPLASM</a:t>
            </a:r>
            <a:endParaRPr lang="en-US" b="1" dirty="0">
              <a:solidFill>
                <a:schemeClr val="accent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2894801"/>
              </p:ext>
            </p:extLst>
          </p:nvPr>
        </p:nvGraphicFramePr>
        <p:xfrm>
          <a:off x="838200" y="1825622"/>
          <a:ext cx="10515600" cy="5032377"/>
        </p:xfrm>
        <a:graphic>
          <a:graphicData uri="http://schemas.openxmlformats.org/drawingml/2006/table">
            <a:tbl>
              <a:tblPr firstRow="1" bandRow="1">
                <a:tableStyleId>{5C22544A-7EE6-4342-B048-85BDC9FD1C3A}</a:tableStyleId>
              </a:tblPr>
              <a:tblGrid>
                <a:gridCol w="5257800"/>
                <a:gridCol w="5257800"/>
              </a:tblGrid>
              <a:tr h="718911">
                <a:tc>
                  <a:txBody>
                    <a:bodyPr/>
                    <a:lstStyle/>
                    <a:p>
                      <a:r>
                        <a:rPr lang="en-US" dirty="0" smtClean="0"/>
                        <a:t>CELL</a:t>
                      </a:r>
                      <a:r>
                        <a:rPr lang="en-US" baseline="0" dirty="0" smtClean="0"/>
                        <a:t> OF ORIGIN</a:t>
                      </a:r>
                      <a:endParaRPr lang="en-US" dirty="0"/>
                    </a:p>
                  </a:txBody>
                  <a:tcPr/>
                </a:tc>
                <a:tc>
                  <a:txBody>
                    <a:bodyPr/>
                    <a:lstStyle/>
                    <a:p>
                      <a:r>
                        <a:rPr lang="en-US" dirty="0" smtClean="0"/>
                        <a:t>MALIGNANT EPITHELIAL CARCINOMA</a:t>
                      </a:r>
                      <a:endParaRPr lang="en-US" dirty="0"/>
                    </a:p>
                  </a:txBody>
                  <a:tcPr/>
                </a:tc>
              </a:tr>
              <a:tr h="718911">
                <a:tc>
                  <a:txBody>
                    <a:bodyPr/>
                    <a:lstStyle/>
                    <a:p>
                      <a:r>
                        <a:rPr lang="en-US" dirty="0" smtClean="0"/>
                        <a:t>Squamous</a:t>
                      </a:r>
                      <a:r>
                        <a:rPr lang="en-US" baseline="0" dirty="0" smtClean="0"/>
                        <a:t> epithelium </a:t>
                      </a:r>
                      <a:endParaRPr lang="en-US" dirty="0"/>
                    </a:p>
                  </a:txBody>
                  <a:tcPr/>
                </a:tc>
                <a:tc>
                  <a:txBody>
                    <a:bodyPr/>
                    <a:lstStyle/>
                    <a:p>
                      <a:r>
                        <a:rPr lang="en-US" dirty="0" smtClean="0"/>
                        <a:t>Squamous cell carcinoma </a:t>
                      </a:r>
                      <a:endParaRPr lang="en-US" dirty="0"/>
                    </a:p>
                  </a:txBody>
                  <a:tcPr/>
                </a:tc>
              </a:tr>
              <a:tr h="718911">
                <a:tc>
                  <a:txBody>
                    <a:bodyPr/>
                    <a:lstStyle/>
                    <a:p>
                      <a:r>
                        <a:rPr lang="en-US" dirty="0" smtClean="0"/>
                        <a:t>Transitional epithelium</a:t>
                      </a:r>
                    </a:p>
                    <a:p>
                      <a:endParaRPr lang="en-US" dirty="0"/>
                    </a:p>
                  </a:txBody>
                  <a:tcPr/>
                </a:tc>
                <a:tc>
                  <a:txBody>
                    <a:bodyPr/>
                    <a:lstStyle/>
                    <a:p>
                      <a:r>
                        <a:rPr lang="en-US" dirty="0" smtClean="0"/>
                        <a:t>Transitional cell </a:t>
                      </a:r>
                      <a:r>
                        <a:rPr lang="en-US" dirty="0" err="1" smtClean="0"/>
                        <a:t>caecinoma</a:t>
                      </a:r>
                      <a:r>
                        <a:rPr lang="en-US" baseline="0" dirty="0" smtClean="0"/>
                        <a:t> </a:t>
                      </a:r>
                      <a:endParaRPr lang="en-US" dirty="0"/>
                    </a:p>
                  </a:txBody>
                  <a:tcPr/>
                </a:tc>
              </a:tr>
              <a:tr h="718911">
                <a:tc>
                  <a:txBody>
                    <a:bodyPr/>
                    <a:lstStyle/>
                    <a:p>
                      <a:r>
                        <a:rPr lang="en-US" dirty="0" smtClean="0"/>
                        <a:t>Glandular</a:t>
                      </a:r>
                      <a:r>
                        <a:rPr lang="en-US" baseline="0" dirty="0" smtClean="0"/>
                        <a:t> epithelium </a:t>
                      </a:r>
                    </a:p>
                    <a:p>
                      <a:endParaRPr lang="en-US" dirty="0"/>
                    </a:p>
                  </a:txBody>
                  <a:tcPr/>
                </a:tc>
                <a:tc>
                  <a:txBody>
                    <a:bodyPr/>
                    <a:lstStyle/>
                    <a:p>
                      <a:r>
                        <a:rPr lang="en-US" dirty="0" smtClean="0"/>
                        <a:t>adenocarcinoma</a:t>
                      </a:r>
                      <a:endParaRPr lang="en-US" dirty="0"/>
                    </a:p>
                  </a:txBody>
                  <a:tcPr/>
                </a:tc>
              </a:tr>
              <a:tr h="718911">
                <a:tc>
                  <a:txBody>
                    <a:bodyPr/>
                    <a:lstStyle/>
                    <a:p>
                      <a:r>
                        <a:rPr lang="en-US" dirty="0" smtClean="0"/>
                        <a:t>Basal cell layer skin </a:t>
                      </a:r>
                      <a:endParaRPr lang="en-US" dirty="0"/>
                    </a:p>
                  </a:txBody>
                  <a:tcPr/>
                </a:tc>
                <a:tc>
                  <a:txBody>
                    <a:bodyPr/>
                    <a:lstStyle/>
                    <a:p>
                      <a:r>
                        <a:rPr lang="en-US" dirty="0" smtClean="0"/>
                        <a:t>Basal cell carcinoma </a:t>
                      </a:r>
                      <a:endParaRPr lang="en-US" dirty="0"/>
                    </a:p>
                  </a:txBody>
                  <a:tcPr/>
                </a:tc>
              </a:tr>
              <a:tr h="718911">
                <a:tc>
                  <a:txBody>
                    <a:bodyPr/>
                    <a:lstStyle/>
                    <a:p>
                      <a:r>
                        <a:rPr lang="en-US" dirty="0" smtClean="0"/>
                        <a:t>Hepatocyte</a:t>
                      </a:r>
                      <a:r>
                        <a:rPr lang="en-US" baseline="0" dirty="0" smtClean="0"/>
                        <a:t> </a:t>
                      </a:r>
                      <a:endParaRPr lang="en-US" dirty="0"/>
                    </a:p>
                  </a:txBody>
                  <a:tcPr/>
                </a:tc>
                <a:tc>
                  <a:txBody>
                    <a:bodyPr/>
                    <a:lstStyle/>
                    <a:p>
                      <a:r>
                        <a:rPr lang="en-US" dirty="0" smtClean="0"/>
                        <a:t>Hepatoma </a:t>
                      </a:r>
                      <a:endParaRPr lang="en-US" dirty="0"/>
                    </a:p>
                  </a:txBody>
                  <a:tcPr/>
                </a:tc>
              </a:tr>
              <a:tr h="718911">
                <a:tc>
                  <a:txBody>
                    <a:bodyPr/>
                    <a:lstStyle/>
                    <a:p>
                      <a:r>
                        <a:rPr lang="en-US" dirty="0" err="1" smtClean="0"/>
                        <a:t>Plancenta</a:t>
                      </a:r>
                      <a:r>
                        <a:rPr lang="en-US" dirty="0" smtClean="0"/>
                        <a:t>(chorionic</a:t>
                      </a:r>
                      <a:r>
                        <a:rPr lang="en-US" baseline="0" dirty="0" smtClean="0"/>
                        <a:t> epithelium )</a:t>
                      </a:r>
                      <a:endParaRPr lang="en-US" dirty="0"/>
                    </a:p>
                  </a:txBody>
                  <a:tcPr/>
                </a:tc>
                <a:tc>
                  <a:txBody>
                    <a:bodyPr/>
                    <a:lstStyle/>
                    <a:p>
                      <a:r>
                        <a:rPr lang="en-US" dirty="0" err="1" smtClean="0"/>
                        <a:t>Choriocarcinoma</a:t>
                      </a:r>
                      <a:r>
                        <a:rPr lang="en-US" baseline="0" dirty="0" smtClean="0"/>
                        <a:t> </a:t>
                      </a:r>
                      <a:endParaRPr lang="en-US" dirty="0"/>
                    </a:p>
                  </a:txBody>
                  <a:tcPr/>
                </a:tc>
              </a:tr>
            </a:tbl>
          </a:graphicData>
        </a:graphic>
      </p:graphicFrame>
    </p:spTree>
    <p:extLst>
      <p:ext uri="{BB962C8B-B14F-4D97-AF65-F5344CB8AC3E}">
        <p14:creationId xmlns:p14="http://schemas.microsoft.com/office/powerpoint/2010/main" val="3469415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3145</TotalTime>
  <Words>2395</Words>
  <Application>Microsoft Office PowerPoint</Application>
  <PresentationFormat>Widescreen</PresentationFormat>
  <Paragraphs>384</Paragraphs>
  <Slides>43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Franklin Gothic Medium</vt:lpstr>
      <vt:lpstr>Times New Roman</vt:lpstr>
      <vt:lpstr>Office Theme</vt:lpstr>
      <vt:lpstr>                     NEOPLASMS                   Dr. KADUYU DENNIS</vt:lpstr>
      <vt:lpstr>PowerPoint Presentation</vt:lpstr>
      <vt:lpstr>PowerPoint Presentation</vt:lpstr>
      <vt:lpstr>                    BENIGN NEOPLASM</vt:lpstr>
      <vt:lpstr> EXAMPLES OF BENIGN EPITHELIAL TUMORS</vt:lpstr>
      <vt:lpstr>EXAMPLES OF BENIGN MESENCHYMAL                         NEOPLASM/TUMOR</vt:lpstr>
      <vt:lpstr>PowerPoint Presentation</vt:lpstr>
      <vt:lpstr>              MALIGNANT NEOPLASM</vt:lpstr>
      <vt:lpstr>          MALIGNANT EPITHELIAL  NEOPLASM</vt:lpstr>
      <vt:lpstr>      Malignant Mesenchymal neoplasm</vt:lpstr>
      <vt:lpstr>PowerPoint Presentation</vt:lpstr>
      <vt:lpstr>PowerPoint Presentation</vt:lpstr>
      <vt:lpstr>PowerPoint Presentation</vt:lpstr>
      <vt:lpstr>PowerPoint Presentation</vt:lpstr>
      <vt:lpstr>PowerPoint Presentation</vt:lpstr>
      <vt:lpstr>                    TYPES OF CANCERS</vt:lpstr>
      <vt:lpstr>PowerPoint Presentation</vt:lpstr>
      <vt:lpstr>PowerPoint Presentation</vt:lpstr>
      <vt:lpstr>PowerPoint Presentation</vt:lpstr>
      <vt:lpstr>                                              CARCINOGENESIS</vt:lpstr>
      <vt:lpstr>                 MOLECULAR PATHOGENESIS OF CARCINOGENESIS</vt:lpstr>
      <vt:lpstr>           CLASSIFICATIONS OF CARCINOGENS</vt:lpstr>
      <vt:lpstr>PowerPoint Presentation</vt:lpstr>
      <vt:lpstr>PowerPoint Presentation</vt:lpstr>
      <vt:lpstr>PowerPoint Presentation</vt:lpstr>
      <vt:lpstr>PowerPoint Presentation</vt:lpstr>
      <vt:lpstr>PowerPoint Presentation</vt:lpstr>
      <vt:lpstr>PowerPoint Presentation</vt:lpstr>
      <vt:lpstr>                 TNM STAGING</vt:lpstr>
      <vt:lpstr>TNM - Staging of tumors</vt:lpstr>
      <vt:lpstr>                      Stage  Carcinoma Cervix</vt:lpstr>
      <vt:lpstr>                  Staging Rectal carcinoma</vt:lpstr>
      <vt:lpstr>                 TNM staging (Carcinoma breast)</vt:lpstr>
      <vt:lpstr>TNM Staging carcinoma penis</vt:lpstr>
      <vt:lpstr>Advanced Carcinoma penis </vt:lpstr>
      <vt:lpstr>Relationship between staging systems</vt:lpstr>
      <vt:lpstr>              TUMOR DIAGNOSIS</vt:lpstr>
      <vt:lpstr>PowerPoint Presentation</vt:lpstr>
      <vt:lpstr>PowerPoint Presentation</vt:lpstr>
      <vt:lpstr>                                Prognosis of tumours</vt:lpstr>
      <vt:lpstr>                                  Survival</vt:lpstr>
      <vt:lpstr>                       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dc:creator>
  <cp:lastModifiedBy>DENIS</cp:lastModifiedBy>
  <cp:revision>81</cp:revision>
  <dcterms:created xsi:type="dcterms:W3CDTF">2021-10-31T03:21:05Z</dcterms:created>
  <dcterms:modified xsi:type="dcterms:W3CDTF">2021-11-02T11:45:52Z</dcterms:modified>
</cp:coreProperties>
</file>