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62" r:id="rId9"/>
    <p:sldId id="263" r:id="rId10"/>
    <p:sldId id="264" r:id="rId11"/>
    <p:sldId id="265" r:id="rId12"/>
    <p:sldId id="293" r:id="rId13"/>
    <p:sldId id="266" r:id="rId14"/>
    <p:sldId id="267" r:id="rId15"/>
    <p:sldId id="268" r:id="rId16"/>
    <p:sldId id="270" r:id="rId17"/>
    <p:sldId id="271" r:id="rId18"/>
    <p:sldId id="272" r:id="rId19"/>
    <p:sldId id="284" r:id="rId20"/>
    <p:sldId id="292" r:id="rId21"/>
    <p:sldId id="273" r:id="rId22"/>
    <p:sldId id="274" r:id="rId23"/>
    <p:sldId id="291" r:id="rId24"/>
    <p:sldId id="275" r:id="rId25"/>
    <p:sldId id="289" r:id="rId26"/>
    <p:sldId id="290" r:id="rId27"/>
    <p:sldId id="276" r:id="rId28"/>
    <p:sldId id="277" r:id="rId29"/>
    <p:sldId id="278" r:id="rId30"/>
    <p:sldId id="279" r:id="rId31"/>
    <p:sldId id="285" r:id="rId32"/>
    <p:sldId id="286" r:id="rId33"/>
    <p:sldId id="280" r:id="rId34"/>
    <p:sldId id="281" r:id="rId35"/>
    <p:sldId id="288" r:id="rId36"/>
    <p:sldId id="282" r:id="rId37"/>
    <p:sldId id="287" r:id="rId38"/>
    <p:sldId id="28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72"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E0EAC8-2001-4EAB-905A-804E35DA3A06}"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08434-A949-49A2-AE43-CD1786111A16}" type="slidenum">
              <a:rPr lang="en-US" smtClean="0"/>
              <a:t>‹#›</a:t>
            </a:fld>
            <a:endParaRPr lang="en-US"/>
          </a:p>
        </p:txBody>
      </p:sp>
    </p:spTree>
    <p:extLst>
      <p:ext uri="{BB962C8B-B14F-4D97-AF65-F5344CB8AC3E}">
        <p14:creationId xmlns:p14="http://schemas.microsoft.com/office/powerpoint/2010/main" val="2028506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E0EAC8-2001-4EAB-905A-804E35DA3A06}"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08434-A949-49A2-AE43-CD1786111A16}" type="slidenum">
              <a:rPr lang="en-US" smtClean="0"/>
              <a:t>‹#›</a:t>
            </a:fld>
            <a:endParaRPr lang="en-US"/>
          </a:p>
        </p:txBody>
      </p:sp>
    </p:spTree>
    <p:extLst>
      <p:ext uri="{BB962C8B-B14F-4D97-AF65-F5344CB8AC3E}">
        <p14:creationId xmlns:p14="http://schemas.microsoft.com/office/powerpoint/2010/main" val="138949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E0EAC8-2001-4EAB-905A-804E35DA3A06}"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08434-A949-49A2-AE43-CD1786111A16}" type="slidenum">
              <a:rPr lang="en-US" smtClean="0"/>
              <a:t>‹#›</a:t>
            </a:fld>
            <a:endParaRPr lang="en-US"/>
          </a:p>
        </p:txBody>
      </p:sp>
    </p:spTree>
    <p:extLst>
      <p:ext uri="{BB962C8B-B14F-4D97-AF65-F5344CB8AC3E}">
        <p14:creationId xmlns:p14="http://schemas.microsoft.com/office/powerpoint/2010/main" val="2951389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E0EAC8-2001-4EAB-905A-804E35DA3A06}"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08434-A949-49A2-AE43-CD1786111A16}" type="slidenum">
              <a:rPr lang="en-US" smtClean="0"/>
              <a:t>‹#›</a:t>
            </a:fld>
            <a:endParaRPr lang="en-US"/>
          </a:p>
        </p:txBody>
      </p:sp>
    </p:spTree>
    <p:extLst>
      <p:ext uri="{BB962C8B-B14F-4D97-AF65-F5344CB8AC3E}">
        <p14:creationId xmlns:p14="http://schemas.microsoft.com/office/powerpoint/2010/main" val="3560969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E0EAC8-2001-4EAB-905A-804E35DA3A06}"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08434-A949-49A2-AE43-CD1786111A16}" type="slidenum">
              <a:rPr lang="en-US" smtClean="0"/>
              <a:t>‹#›</a:t>
            </a:fld>
            <a:endParaRPr lang="en-US"/>
          </a:p>
        </p:txBody>
      </p:sp>
    </p:spTree>
    <p:extLst>
      <p:ext uri="{BB962C8B-B14F-4D97-AF65-F5344CB8AC3E}">
        <p14:creationId xmlns:p14="http://schemas.microsoft.com/office/powerpoint/2010/main" val="3280166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E0EAC8-2001-4EAB-905A-804E35DA3A06}"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108434-A949-49A2-AE43-CD1786111A16}" type="slidenum">
              <a:rPr lang="en-US" smtClean="0"/>
              <a:t>‹#›</a:t>
            </a:fld>
            <a:endParaRPr lang="en-US"/>
          </a:p>
        </p:txBody>
      </p:sp>
    </p:spTree>
    <p:extLst>
      <p:ext uri="{BB962C8B-B14F-4D97-AF65-F5344CB8AC3E}">
        <p14:creationId xmlns:p14="http://schemas.microsoft.com/office/powerpoint/2010/main" val="3266760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E0EAC8-2001-4EAB-905A-804E35DA3A06}"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108434-A949-49A2-AE43-CD1786111A16}" type="slidenum">
              <a:rPr lang="en-US" smtClean="0"/>
              <a:t>‹#›</a:t>
            </a:fld>
            <a:endParaRPr lang="en-US"/>
          </a:p>
        </p:txBody>
      </p:sp>
    </p:spTree>
    <p:extLst>
      <p:ext uri="{BB962C8B-B14F-4D97-AF65-F5344CB8AC3E}">
        <p14:creationId xmlns:p14="http://schemas.microsoft.com/office/powerpoint/2010/main" val="7669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E0EAC8-2001-4EAB-905A-804E35DA3A06}"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108434-A949-49A2-AE43-CD1786111A16}" type="slidenum">
              <a:rPr lang="en-US" smtClean="0"/>
              <a:t>‹#›</a:t>
            </a:fld>
            <a:endParaRPr lang="en-US"/>
          </a:p>
        </p:txBody>
      </p:sp>
    </p:spTree>
    <p:extLst>
      <p:ext uri="{BB962C8B-B14F-4D97-AF65-F5344CB8AC3E}">
        <p14:creationId xmlns:p14="http://schemas.microsoft.com/office/powerpoint/2010/main" val="492565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0EAC8-2001-4EAB-905A-804E35DA3A06}"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108434-A949-49A2-AE43-CD1786111A16}" type="slidenum">
              <a:rPr lang="en-US" smtClean="0"/>
              <a:t>‹#›</a:t>
            </a:fld>
            <a:endParaRPr lang="en-US"/>
          </a:p>
        </p:txBody>
      </p:sp>
    </p:spTree>
    <p:extLst>
      <p:ext uri="{BB962C8B-B14F-4D97-AF65-F5344CB8AC3E}">
        <p14:creationId xmlns:p14="http://schemas.microsoft.com/office/powerpoint/2010/main" val="3630861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E0EAC8-2001-4EAB-905A-804E35DA3A06}"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108434-A949-49A2-AE43-CD1786111A16}" type="slidenum">
              <a:rPr lang="en-US" smtClean="0"/>
              <a:t>‹#›</a:t>
            </a:fld>
            <a:endParaRPr lang="en-US"/>
          </a:p>
        </p:txBody>
      </p:sp>
    </p:spTree>
    <p:extLst>
      <p:ext uri="{BB962C8B-B14F-4D97-AF65-F5344CB8AC3E}">
        <p14:creationId xmlns:p14="http://schemas.microsoft.com/office/powerpoint/2010/main" val="1852365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E0EAC8-2001-4EAB-905A-804E35DA3A06}"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108434-A949-49A2-AE43-CD1786111A16}" type="slidenum">
              <a:rPr lang="en-US" smtClean="0"/>
              <a:t>‹#›</a:t>
            </a:fld>
            <a:endParaRPr lang="en-US"/>
          </a:p>
        </p:txBody>
      </p:sp>
    </p:spTree>
    <p:extLst>
      <p:ext uri="{BB962C8B-B14F-4D97-AF65-F5344CB8AC3E}">
        <p14:creationId xmlns:p14="http://schemas.microsoft.com/office/powerpoint/2010/main" val="1137476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0EAC8-2001-4EAB-905A-804E35DA3A06}" type="datetimeFigureOut">
              <a:rPr lang="en-US" smtClean="0"/>
              <a:t>4/3/2024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108434-A949-49A2-AE43-CD1786111A16}" type="slidenum">
              <a:rPr lang="en-US" smtClean="0"/>
              <a:t>‹#›</a:t>
            </a:fld>
            <a:endParaRPr lang="en-US"/>
          </a:p>
        </p:txBody>
      </p:sp>
    </p:spTree>
    <p:extLst>
      <p:ext uri="{BB962C8B-B14F-4D97-AF65-F5344CB8AC3E}">
        <p14:creationId xmlns:p14="http://schemas.microsoft.com/office/powerpoint/2010/main" val="2081810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ENVIRONMENTAL HEALTH.</a:t>
            </a:r>
            <a:br>
              <a:rPr lang="en-US" dirty="0" smtClean="0"/>
            </a:br>
            <a:r>
              <a:rPr lang="en-US" dirty="0" smtClean="0"/>
              <a:t>DCM 2.2</a:t>
            </a:r>
            <a:br>
              <a:rPr lang="en-US" dirty="0" smtClean="0"/>
            </a:br>
            <a:r>
              <a:rPr lang="en-US" dirty="0" smtClean="0"/>
              <a:t>LECTURE 2</a:t>
            </a:r>
            <a:endParaRPr lang="en-US" dirty="0"/>
          </a:p>
        </p:txBody>
      </p:sp>
      <p:sp>
        <p:nvSpPr>
          <p:cNvPr id="3" name="Subtitle 2"/>
          <p:cNvSpPr>
            <a:spLocks noGrp="1"/>
          </p:cNvSpPr>
          <p:nvPr>
            <p:ph type="subTitle" idx="1"/>
          </p:nvPr>
        </p:nvSpPr>
        <p:spPr/>
        <p:txBody>
          <a:bodyPr/>
          <a:lstStyle/>
          <a:p>
            <a:r>
              <a:rPr lang="en-US" dirty="0" smtClean="0"/>
              <a:t>PESTS</a:t>
            </a:r>
            <a:endParaRPr lang="en-US" dirty="0"/>
          </a:p>
        </p:txBody>
      </p:sp>
    </p:spTree>
    <p:extLst>
      <p:ext uri="{BB962C8B-B14F-4D97-AF65-F5344CB8AC3E}">
        <p14:creationId xmlns:p14="http://schemas.microsoft.com/office/powerpoint/2010/main" val="2060148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a rodent</a:t>
            </a:r>
            <a:endParaRPr lang="en-US" dirty="0"/>
          </a:p>
        </p:txBody>
      </p:sp>
      <p:sp>
        <p:nvSpPr>
          <p:cNvPr id="3" name="Content Placeholder 2"/>
          <p:cNvSpPr>
            <a:spLocks noGrp="1"/>
          </p:cNvSpPr>
          <p:nvPr>
            <p:ph idx="1"/>
          </p:nvPr>
        </p:nvSpPr>
        <p:spPr/>
        <p:txBody>
          <a:bodyPr/>
          <a:lstStyle/>
          <a:p>
            <a:pPr marL="0" indent="0">
              <a:buNone/>
            </a:pPr>
            <a:r>
              <a:rPr lang="en-US" dirty="0"/>
              <a:t>A rodent is a tiny mammal that is a member of the </a:t>
            </a:r>
            <a:r>
              <a:rPr lang="en-US" dirty="0" err="1"/>
              <a:t>Rodentia</a:t>
            </a:r>
            <a:r>
              <a:rPr lang="en-US" dirty="0"/>
              <a:t> group. Its incisors develop continually and must be kept short through chewing. The largest order of mammals is made up of about 2,000 species that are found all over the planet. They range in size and shape from little mice to huge creatures like capybaras and beavers. </a:t>
            </a:r>
            <a:br>
              <a:rPr lang="en-US" dirty="0"/>
            </a:br>
            <a:r>
              <a:rPr lang="en-US" dirty="0"/>
              <a:t/>
            </a:r>
            <a:br>
              <a:rPr lang="en-US" dirty="0"/>
            </a:br>
            <a:r>
              <a:rPr lang="en-US" dirty="0"/>
              <a:t>The capacity of rodents to adapt to a variety of habitats, their prolific reproduction rates, and their varied dietary preferences are well-known. They live in a variety of environments, such as urban areas, meadows, woodlands, and deserts. Mice, rats, squirrels, chipmunks, hamsters, guinea pigs, and voles are a few typical rodent species.</a:t>
            </a:r>
          </a:p>
        </p:txBody>
      </p:sp>
    </p:spTree>
    <p:extLst>
      <p:ext uri="{BB962C8B-B14F-4D97-AF65-F5344CB8AC3E}">
        <p14:creationId xmlns:p14="http://schemas.microsoft.com/office/powerpoint/2010/main" val="993933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ublic health importance of rodents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Disease Transmission: Rodents can carry and transmit a wide range of infections, including bacteria, viruses, and parasites, which can cause illness in people. Common rodent-borne infections include leptospirosis, hantavirus pulmonary syndrome, rat-bite fever, salmonellosis, and plague. </a:t>
            </a:r>
            <a:endParaRPr lang="en-US" dirty="0" smtClean="0"/>
          </a:p>
          <a:p>
            <a:pPr algn="just"/>
            <a:r>
              <a:rPr lang="en-US" dirty="0" smtClean="0"/>
              <a:t>Food </a:t>
            </a:r>
            <a:r>
              <a:rPr lang="en-US" dirty="0"/>
              <a:t>and Water Contamination: Rodents' excrement, urine, and hair can contaminate food and water supplies, introducing hazardous germs and viruses that can lead to foodborne illnesses. Contaminated food and water can cause epidemics of diseases like salmonellosis, leptospirosis, and gastroenteritis. </a:t>
            </a:r>
            <a:endParaRPr lang="en-US" dirty="0" smtClean="0"/>
          </a:p>
          <a:p>
            <a:pPr algn="just"/>
            <a:r>
              <a:rPr lang="en-US" dirty="0" smtClean="0"/>
              <a:t>Property </a:t>
            </a:r>
            <a:r>
              <a:rPr lang="en-US" dirty="0"/>
              <a:t>Damage: Rodents are infamous for nibbling on buildings, electrical wiring, pipes, and other infrastructure. This damage not only endangers safety, but it also enhances the probability of other pests entering the area and becoming possible sources of contamination.</a:t>
            </a:r>
            <a:endParaRPr lang="en-US" dirty="0"/>
          </a:p>
        </p:txBody>
      </p:sp>
    </p:spTree>
    <p:extLst>
      <p:ext uri="{BB962C8B-B14F-4D97-AF65-F5344CB8AC3E}">
        <p14:creationId xmlns:p14="http://schemas.microsoft.com/office/powerpoint/2010/main" val="2177839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 importance of rodents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algn="just"/>
            <a:r>
              <a:rPr lang="en-US" dirty="0"/>
              <a:t>Rodent droppings, urine, and dander can cause allergies and asthma in sensitive people if they get airborne or come into touch with surfaces. Exposure to rodent allergens might worsen respiratory symptoms and cause respiratory </a:t>
            </a:r>
            <a:r>
              <a:rPr lang="en-US" dirty="0" smtClean="0"/>
              <a:t>diseases.</a:t>
            </a:r>
          </a:p>
          <a:p>
            <a:pPr algn="just"/>
            <a:r>
              <a:rPr lang="en-US" dirty="0" smtClean="0"/>
              <a:t>Rodents </a:t>
            </a:r>
            <a:r>
              <a:rPr lang="en-US" dirty="0"/>
              <a:t>can serve as hosts for fleas, ticks, and mites, all of which can transmit diseases to humans. For example, fleas that infest rodents can transmit diseases like plague and murine typhus to people.</a:t>
            </a:r>
          </a:p>
        </p:txBody>
      </p:sp>
    </p:spTree>
    <p:extLst>
      <p:ext uri="{BB962C8B-B14F-4D97-AF65-F5344CB8AC3E}">
        <p14:creationId xmlns:p14="http://schemas.microsoft.com/office/powerpoint/2010/main" val="2950168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rodents and their effects</a:t>
            </a:r>
            <a:endParaRPr lang="en-US" dirty="0"/>
          </a:p>
        </p:txBody>
      </p:sp>
      <p:sp>
        <p:nvSpPr>
          <p:cNvPr id="3" name="Content Placeholder 2"/>
          <p:cNvSpPr>
            <a:spLocks noGrp="1"/>
          </p:cNvSpPr>
          <p:nvPr>
            <p:ph idx="1"/>
          </p:nvPr>
        </p:nvSpPr>
        <p:spPr/>
        <p:txBody>
          <a:bodyPr/>
          <a:lstStyle/>
          <a:p>
            <a:r>
              <a:rPr lang="en-US" dirty="0"/>
              <a:t>Leptospirosis: A bacterial disease caused by </a:t>
            </a:r>
            <a:r>
              <a:rPr lang="en-US" dirty="0" err="1"/>
              <a:t>Leptospira</a:t>
            </a:r>
            <a:r>
              <a:rPr lang="en-US" dirty="0"/>
              <a:t> bacteria, leptospirosis can be transmitted to humans through contact with rodent urine-contaminated water or soil, leading to symptoms such as fever, headache, muscle pain, and potentially severe complications.</a:t>
            </a:r>
          </a:p>
          <a:p>
            <a:r>
              <a:rPr lang="en-US" dirty="0"/>
              <a:t>Hantavirus Pulmonary Syndrome (HPS): HPS is a viral respiratory disease transmitted by inhalation of aerosolized rodent droppings, urine, or saliva, causing symptoms such as fever, muscle aches, cough, and potentially life-threatening respiratory failure.</a:t>
            </a:r>
          </a:p>
          <a:p>
            <a:endParaRPr lang="en-US" dirty="0"/>
          </a:p>
        </p:txBody>
      </p:sp>
    </p:spTree>
    <p:extLst>
      <p:ext uri="{BB962C8B-B14F-4D97-AF65-F5344CB8AC3E}">
        <p14:creationId xmlns:p14="http://schemas.microsoft.com/office/powerpoint/2010/main" val="2934025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ontrol measures of common rodents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Rodent Proofing: Sealing entry points, gaps, and cracks in buildings, walls, and foundations to prevent rodents from accessing indoor spaces.</a:t>
            </a:r>
          </a:p>
          <a:p>
            <a:r>
              <a:rPr lang="en-US" dirty="0"/>
              <a:t>Sanitation and Waste Management: Proper disposal of food waste, removal of clutter, and maintenance of clean and hygienic environments help reduce attractants and nesting sites for rodents.</a:t>
            </a:r>
          </a:p>
          <a:p>
            <a:r>
              <a:rPr lang="en-US" dirty="0"/>
              <a:t>Trapping and Removal: Use of mechanical traps, bait stations, and rodenticides to capture or eliminate rodents when infestations occur, following safe handling and disposal protocols.</a:t>
            </a:r>
          </a:p>
          <a:p>
            <a:r>
              <a:rPr lang="en-US" dirty="0"/>
              <a:t>Environmental Modifications: Elimination of harborage areas, such as overgrown vegetation, woodpiles, and debris, around buildings and structures to discourage rodent nesting and breeding.</a:t>
            </a:r>
          </a:p>
          <a:p>
            <a:endParaRPr lang="en-US" dirty="0"/>
          </a:p>
        </p:txBody>
      </p:sp>
    </p:spTree>
    <p:extLst>
      <p:ext uri="{BB962C8B-B14F-4D97-AF65-F5344CB8AC3E}">
        <p14:creationId xmlns:p14="http://schemas.microsoft.com/office/powerpoint/2010/main" val="1325683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Introduction to Environmental Health" by Manfred S. Green, Diane K. McGuinness, and David L. Lewi</a:t>
            </a:r>
          </a:p>
          <a:p>
            <a:pPr marL="0" indent="0">
              <a:buNone/>
            </a:pPr>
            <a:endParaRPr lang="en-US" dirty="0"/>
          </a:p>
        </p:txBody>
      </p:sp>
    </p:spTree>
    <p:extLst>
      <p:ext uri="{BB962C8B-B14F-4D97-AF65-F5344CB8AC3E}">
        <p14:creationId xmlns:p14="http://schemas.microsoft.com/office/powerpoint/2010/main" val="1522873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Environmental health</a:t>
            </a:r>
            <a:br>
              <a:rPr lang="en-US" dirty="0" smtClean="0"/>
            </a:br>
            <a:r>
              <a:rPr lang="en-US" dirty="0" smtClean="0"/>
              <a:t>DCM 2.2</a:t>
            </a:r>
            <a:br>
              <a:rPr lang="en-US" dirty="0" smtClean="0"/>
            </a:br>
            <a:r>
              <a:rPr lang="en-US" dirty="0" smtClean="0"/>
              <a:t>Lecture 4</a:t>
            </a:r>
            <a:endParaRPr lang="en-US" dirty="0"/>
          </a:p>
        </p:txBody>
      </p:sp>
      <p:sp>
        <p:nvSpPr>
          <p:cNvPr id="3" name="Subtitle 2"/>
          <p:cNvSpPr>
            <a:spLocks noGrp="1"/>
          </p:cNvSpPr>
          <p:nvPr>
            <p:ph type="subTitle" idx="1"/>
          </p:nvPr>
        </p:nvSpPr>
        <p:spPr/>
        <p:txBody>
          <a:bodyPr/>
          <a:lstStyle/>
          <a:p>
            <a:r>
              <a:rPr lang="en-US" dirty="0" smtClean="0"/>
              <a:t>Occupational Health</a:t>
            </a:r>
            <a:endParaRPr lang="en-US" dirty="0"/>
          </a:p>
        </p:txBody>
      </p:sp>
    </p:spTree>
    <p:extLst>
      <p:ext uri="{BB962C8B-B14F-4D97-AF65-F5344CB8AC3E}">
        <p14:creationId xmlns:p14="http://schemas.microsoft.com/office/powerpoint/2010/main" val="53897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By the end of the lesson, a learner should be able to:</a:t>
            </a:r>
          </a:p>
          <a:p>
            <a:pPr marL="514350" indent="-514350">
              <a:buFont typeface="+mj-lt"/>
              <a:buAutoNum type="arabicPeriod"/>
            </a:pPr>
            <a:r>
              <a:rPr lang="en-US" dirty="0" smtClean="0"/>
              <a:t>Define occupational health</a:t>
            </a:r>
          </a:p>
          <a:p>
            <a:pPr marL="514350" indent="-514350">
              <a:buFont typeface="+mj-lt"/>
              <a:buAutoNum type="arabicPeriod"/>
            </a:pPr>
            <a:r>
              <a:rPr lang="en-US" dirty="0" smtClean="0"/>
              <a:t>State the significance of occupational health</a:t>
            </a:r>
          </a:p>
          <a:p>
            <a:pPr marL="514350" indent="-514350">
              <a:buFont typeface="+mj-lt"/>
              <a:buAutoNum type="arabicPeriod"/>
            </a:pPr>
            <a:r>
              <a:rPr lang="en-US" dirty="0" smtClean="0"/>
              <a:t>Classify occupational hazards and ways of controlling specific occupational hazards</a:t>
            </a:r>
          </a:p>
          <a:p>
            <a:pPr marL="514350" indent="-514350">
              <a:buFont typeface="+mj-lt"/>
              <a:buAutoNum type="arabicPeriod"/>
            </a:pPr>
            <a:r>
              <a:rPr lang="en-US" dirty="0" smtClean="0"/>
              <a:t>Describe occupational health in the healthcare setting.</a:t>
            </a:r>
          </a:p>
          <a:p>
            <a:pPr marL="0" indent="0">
              <a:buNone/>
            </a:pPr>
            <a:endParaRPr lang="en-US" dirty="0"/>
          </a:p>
        </p:txBody>
      </p:sp>
    </p:spTree>
    <p:extLst>
      <p:ext uri="{BB962C8B-B14F-4D97-AF65-F5344CB8AC3E}">
        <p14:creationId xmlns:p14="http://schemas.microsoft.com/office/powerpoint/2010/main" val="3950633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occupational health</a:t>
            </a:r>
            <a:endParaRPr lang="en-US" dirty="0"/>
          </a:p>
        </p:txBody>
      </p:sp>
      <p:sp>
        <p:nvSpPr>
          <p:cNvPr id="3" name="Content Placeholder 2"/>
          <p:cNvSpPr>
            <a:spLocks noGrp="1"/>
          </p:cNvSpPr>
          <p:nvPr>
            <p:ph idx="1"/>
          </p:nvPr>
        </p:nvSpPr>
        <p:spPr/>
        <p:txBody>
          <a:bodyPr/>
          <a:lstStyle/>
          <a:p>
            <a:pPr algn="just"/>
            <a:r>
              <a:rPr lang="en-US" dirty="0" smtClean="0"/>
              <a:t>Occupational </a:t>
            </a:r>
            <a:r>
              <a:rPr lang="en-US" dirty="0"/>
              <a:t>health refers to the multidisciplinary field dedicated to promoting and protecting the health, safety, and well-being of workers in various occupations. It encompasses the identification and mitigation of workplace hazards, prevention of work-related injuries and illnesses, and promotion of optimal physical and mental health among workers.</a:t>
            </a:r>
          </a:p>
          <a:p>
            <a:pPr marL="0" indent="0">
              <a:buNone/>
            </a:pPr>
            <a:endParaRPr lang="en-US" dirty="0"/>
          </a:p>
        </p:txBody>
      </p:sp>
    </p:spTree>
    <p:extLst>
      <p:ext uri="{BB962C8B-B14F-4D97-AF65-F5344CB8AC3E}">
        <p14:creationId xmlns:p14="http://schemas.microsoft.com/office/powerpoint/2010/main" val="545410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used in occupational health.</a:t>
            </a:r>
            <a:endParaRPr lang="en-US" dirty="0"/>
          </a:p>
        </p:txBody>
      </p:sp>
      <p:sp>
        <p:nvSpPr>
          <p:cNvPr id="3" name="Content Placeholder 2"/>
          <p:cNvSpPr>
            <a:spLocks noGrp="1"/>
          </p:cNvSpPr>
          <p:nvPr>
            <p:ph idx="1"/>
          </p:nvPr>
        </p:nvSpPr>
        <p:spPr/>
        <p:txBody>
          <a:bodyPr>
            <a:normAutofit lnSpcReduction="10000"/>
          </a:bodyPr>
          <a:lstStyle/>
          <a:p>
            <a:r>
              <a:rPr lang="en-US" dirty="0" smtClean="0"/>
              <a:t>Risk </a:t>
            </a:r>
            <a:r>
              <a:rPr lang="en-US" dirty="0"/>
              <a:t>Assessment: Identification and evaluation of workplace hazards, including physical, chemical, biological, ergonomic, and psychosocial factors, to assess risks to worker health and safety.</a:t>
            </a:r>
          </a:p>
          <a:p>
            <a:r>
              <a:rPr lang="en-US" dirty="0"/>
              <a:t>Health Surveillance: Monitoring and tracking of workers' health status through periodic medical examinations, screenings, and exposure assessments to detect and prevent occupational diseases and injuries.</a:t>
            </a:r>
          </a:p>
          <a:p>
            <a:r>
              <a:rPr lang="en-US" dirty="0" smtClean="0"/>
              <a:t>Workplace Safety: Implementation of safety protocols, engineering controls, personal protective equipment (PPE), and emergency response plans to minimize risks of accidents, injuries, and fatalities in the workplace.</a:t>
            </a:r>
          </a:p>
          <a:p>
            <a:endParaRPr lang="en-US" dirty="0"/>
          </a:p>
        </p:txBody>
      </p:sp>
    </p:spTree>
    <p:extLst>
      <p:ext uri="{BB962C8B-B14F-4D97-AF65-F5344CB8AC3E}">
        <p14:creationId xmlns:p14="http://schemas.microsoft.com/office/powerpoint/2010/main" val="3623513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By the end of the lesson, a learner should be able to:</a:t>
            </a:r>
          </a:p>
          <a:p>
            <a:pPr marL="514350" indent="-514350">
              <a:buFont typeface="+mj-lt"/>
              <a:buAutoNum type="arabicPeriod"/>
            </a:pPr>
            <a:r>
              <a:rPr lang="en-US" dirty="0" smtClean="0"/>
              <a:t>Describe  a pest</a:t>
            </a:r>
          </a:p>
          <a:p>
            <a:pPr marL="514350" indent="-514350">
              <a:buFont typeface="+mj-lt"/>
              <a:buAutoNum type="arabicPeriod"/>
            </a:pPr>
            <a:r>
              <a:rPr lang="en-US" dirty="0" smtClean="0"/>
              <a:t>State the public health importance of pests</a:t>
            </a:r>
          </a:p>
          <a:p>
            <a:pPr marL="514350" indent="-514350">
              <a:buFont typeface="+mj-lt"/>
              <a:buAutoNum type="arabicPeriod"/>
            </a:pPr>
            <a:r>
              <a:rPr lang="en-US" dirty="0" smtClean="0"/>
              <a:t>Mention specific pests and their effects</a:t>
            </a:r>
          </a:p>
          <a:p>
            <a:pPr marL="514350" indent="-514350">
              <a:buFont typeface="+mj-lt"/>
              <a:buAutoNum type="arabicPeriod"/>
            </a:pPr>
            <a:r>
              <a:rPr lang="en-US" dirty="0" smtClean="0"/>
              <a:t>Explain the control measures of common pests</a:t>
            </a:r>
            <a:endParaRPr lang="en-US" dirty="0"/>
          </a:p>
        </p:txBody>
      </p:sp>
    </p:spTree>
    <p:extLst>
      <p:ext uri="{BB962C8B-B14F-4D97-AF65-F5344CB8AC3E}">
        <p14:creationId xmlns:p14="http://schemas.microsoft.com/office/powerpoint/2010/main" val="1392621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a:t>
            </a:r>
            <a:endParaRPr lang="en-US" dirty="0"/>
          </a:p>
        </p:txBody>
      </p:sp>
      <p:sp>
        <p:nvSpPr>
          <p:cNvPr id="3" name="Content Placeholder 2"/>
          <p:cNvSpPr>
            <a:spLocks noGrp="1"/>
          </p:cNvSpPr>
          <p:nvPr>
            <p:ph idx="1"/>
          </p:nvPr>
        </p:nvSpPr>
        <p:spPr/>
        <p:txBody>
          <a:bodyPr/>
          <a:lstStyle/>
          <a:p>
            <a:pPr algn="just"/>
            <a:r>
              <a:rPr lang="en-US" dirty="0"/>
              <a:t>Health Promotion: Promotion of healthy behaviors, lifestyle modifications, and wellness programs to enhance overall health and productivity among workers.</a:t>
            </a:r>
          </a:p>
          <a:p>
            <a:pPr algn="just"/>
            <a:r>
              <a:rPr lang="en-US" dirty="0"/>
              <a:t>Regulatory Compliance: Compliance with occupational health and safety regulations, standards, and guidelines established by government agencies, international organizations, and industry associations to protect workers' rights and ensure safe working conditions.</a:t>
            </a:r>
          </a:p>
          <a:p>
            <a:endParaRPr lang="en-US" dirty="0"/>
          </a:p>
        </p:txBody>
      </p:sp>
    </p:spTree>
    <p:extLst>
      <p:ext uri="{BB962C8B-B14F-4D97-AF65-F5344CB8AC3E}">
        <p14:creationId xmlns:p14="http://schemas.microsoft.com/office/powerpoint/2010/main" val="37668607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ignificance of occupational health</a:t>
            </a:r>
            <a:endParaRPr lang="en-US" dirty="0"/>
          </a:p>
        </p:txBody>
      </p:sp>
      <p:sp>
        <p:nvSpPr>
          <p:cNvPr id="3" name="Content Placeholder 2"/>
          <p:cNvSpPr>
            <a:spLocks noGrp="1"/>
          </p:cNvSpPr>
          <p:nvPr>
            <p:ph idx="1"/>
          </p:nvPr>
        </p:nvSpPr>
        <p:spPr/>
        <p:txBody>
          <a:bodyPr>
            <a:normAutofit fontScale="92500" lnSpcReduction="10000"/>
          </a:bodyPr>
          <a:lstStyle/>
          <a:p>
            <a:r>
              <a:rPr lang="en-US" dirty="0"/>
              <a:t>Worker Health and Safety: Occupational health programs aim to prevent work-related injuries, illnesses, and fatalities, ensuring the safety and well-being of workers.</a:t>
            </a:r>
          </a:p>
          <a:p>
            <a:r>
              <a:rPr lang="en-US" dirty="0"/>
              <a:t>Productivity and Efficiency: Healthy and safe workplaces contribute to increased productivity, employee morale, and job satisfaction, benefiting both workers and employers.</a:t>
            </a:r>
          </a:p>
          <a:p>
            <a:r>
              <a:rPr lang="en-US" dirty="0"/>
              <a:t>Legal Compliance: Compliance with occupational health and safety regulations and standards is essential to protect workers' rights, minimize legal liabilities, and avoid financial penalties.</a:t>
            </a:r>
          </a:p>
          <a:p>
            <a:r>
              <a:rPr lang="en-US" dirty="0"/>
              <a:t>Public Health: Occupational health initiatives protect public health by preventing the spread of occupational diseases, reducing environmental pollution, and promoting healthy work environments.</a:t>
            </a:r>
          </a:p>
          <a:p>
            <a:endParaRPr lang="en-US" dirty="0"/>
          </a:p>
        </p:txBody>
      </p:sp>
    </p:spTree>
    <p:extLst>
      <p:ext uri="{BB962C8B-B14F-4D97-AF65-F5344CB8AC3E}">
        <p14:creationId xmlns:p14="http://schemas.microsoft.com/office/powerpoint/2010/main" val="32465871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of occupational hazards and ways of controlling specific occupational hazards.</a:t>
            </a:r>
            <a:endParaRPr lang="en-US" dirty="0"/>
          </a:p>
        </p:txBody>
      </p:sp>
      <p:sp>
        <p:nvSpPr>
          <p:cNvPr id="3" name="Content Placeholder 2"/>
          <p:cNvSpPr>
            <a:spLocks noGrp="1"/>
          </p:cNvSpPr>
          <p:nvPr>
            <p:ph idx="1"/>
          </p:nvPr>
        </p:nvSpPr>
        <p:spPr/>
        <p:txBody>
          <a:bodyPr>
            <a:normAutofit/>
          </a:bodyPr>
          <a:lstStyle/>
          <a:p>
            <a:pPr algn="just"/>
            <a:r>
              <a:rPr lang="en-US" dirty="0"/>
              <a:t>Physical </a:t>
            </a:r>
            <a:r>
              <a:rPr lang="en-US" dirty="0" smtClean="0"/>
              <a:t>Hazards: Examples: </a:t>
            </a:r>
            <a:r>
              <a:rPr lang="en-US" dirty="0"/>
              <a:t>Noise, vibration, temperature extremes, radiation.</a:t>
            </a:r>
          </a:p>
          <a:p>
            <a:pPr marL="0" indent="0" algn="just">
              <a:buNone/>
            </a:pPr>
            <a:r>
              <a:rPr lang="en-US" dirty="0"/>
              <a:t>Control Measures: Engineering controls (soundproofing, ventilation), administrative controls (workplace rotation, rest breaks), personal protective equipment (earplugs, gloves).</a:t>
            </a:r>
          </a:p>
          <a:p>
            <a:pPr algn="just"/>
            <a:r>
              <a:rPr lang="en-US" dirty="0" smtClean="0"/>
              <a:t> </a:t>
            </a:r>
            <a:r>
              <a:rPr lang="en-US" dirty="0"/>
              <a:t>Chemical </a:t>
            </a:r>
            <a:r>
              <a:rPr lang="en-US" dirty="0" smtClean="0"/>
              <a:t>Hazards: Examples: </a:t>
            </a:r>
            <a:r>
              <a:rPr lang="en-US" dirty="0"/>
              <a:t>Hazardous chemicals, toxic substances, fumes, gases.</a:t>
            </a:r>
          </a:p>
          <a:p>
            <a:pPr marL="0" indent="0" algn="just">
              <a:buNone/>
            </a:pPr>
            <a:r>
              <a:rPr lang="en-US" dirty="0"/>
              <a:t>Control Measures: Substitution with safer chemicals, ventilation systems, proper storage and handling, personal protective equipment (respirators, gloves</a:t>
            </a:r>
            <a:r>
              <a:rPr lang="en-US" dirty="0" smtClean="0"/>
              <a:t>).</a:t>
            </a:r>
            <a:endParaRPr lang="en-US" dirty="0"/>
          </a:p>
        </p:txBody>
      </p:sp>
    </p:spTree>
    <p:extLst>
      <p:ext uri="{BB962C8B-B14F-4D97-AF65-F5344CB8AC3E}">
        <p14:creationId xmlns:p14="http://schemas.microsoft.com/office/powerpoint/2010/main" val="11735153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2</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 Biological Hazards: Examples: Infectious agents, bacteria, viruses, fungi.</a:t>
            </a:r>
          </a:p>
          <a:p>
            <a:pPr marL="0" indent="0" algn="just">
              <a:buNone/>
            </a:pPr>
            <a:r>
              <a:rPr lang="en-US" dirty="0"/>
              <a:t>Control Measures: Vaccination programs, infection control protocols, personal protective equipment (masks, gloves), proper sanitation and hygiene practices.</a:t>
            </a:r>
          </a:p>
          <a:p>
            <a:pPr algn="just"/>
            <a:r>
              <a:rPr lang="en-US" dirty="0"/>
              <a:t>Ergonomic Hazards: Examples: Poor workstation design, repetitive motions, lifting heavy objects.</a:t>
            </a:r>
          </a:p>
          <a:p>
            <a:pPr marL="0" indent="0" algn="just">
              <a:buNone/>
            </a:pPr>
            <a:r>
              <a:rPr lang="en-US" dirty="0"/>
              <a:t>Control Measures: Ergonomic assessments, ergonomic design improvements, training on proper lifting techniques, workplace modifications.</a:t>
            </a:r>
          </a:p>
          <a:p>
            <a:pPr algn="just"/>
            <a:r>
              <a:rPr lang="en-US" dirty="0"/>
              <a:t> Psychosocial Hazards: Examples: Stress, workplace violence, bullying, harassment.</a:t>
            </a:r>
          </a:p>
          <a:p>
            <a:pPr marL="0" indent="0" algn="just">
              <a:buNone/>
            </a:pPr>
            <a:r>
              <a:rPr lang="en-US" dirty="0"/>
              <a:t>Control Measures: Employee assistance programs, conflict resolution mechanisms, anti-bullying policies, stress management training.</a:t>
            </a:r>
          </a:p>
          <a:p>
            <a:endParaRPr lang="en-US" dirty="0"/>
          </a:p>
          <a:p>
            <a:endParaRPr lang="en-US" dirty="0"/>
          </a:p>
          <a:p>
            <a:endParaRPr lang="en-US" dirty="0"/>
          </a:p>
        </p:txBody>
      </p:sp>
    </p:spTree>
    <p:extLst>
      <p:ext uri="{BB962C8B-B14F-4D97-AF65-F5344CB8AC3E}">
        <p14:creationId xmlns:p14="http://schemas.microsoft.com/office/powerpoint/2010/main" val="1499902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occupational health in the healthcare setting</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In healthcare settings, occupational health is particularly crucial due to the unique risks and challenges faced by healthcare workers. These may include exposure to infectious diseases, physical hazards from lifting patients, chemical hazards from cleaning agents, and psychosocial stressors from high workload and emotional strain.</a:t>
            </a:r>
          </a:p>
          <a:p>
            <a:pPr marL="0" indent="0" algn="just">
              <a:buNone/>
            </a:pPr>
            <a:r>
              <a:rPr lang="en-US" b="1" dirty="0"/>
              <a:t>Key Aspects of Occupational Health in </a:t>
            </a:r>
            <a:r>
              <a:rPr lang="en-US" b="1" dirty="0" smtClean="0"/>
              <a:t>Healthcare</a:t>
            </a:r>
            <a:endParaRPr lang="en-US" b="1" dirty="0"/>
          </a:p>
          <a:p>
            <a:pPr algn="just"/>
            <a:r>
              <a:rPr lang="en-US" dirty="0"/>
              <a:t>Infection Control: Implementation of infection control protocols, personal protective equipment (PPE) usage, and vaccination programs to prevent the spread of infectious diseases among healthcare workers and patients.</a:t>
            </a:r>
          </a:p>
          <a:p>
            <a:pPr algn="just"/>
            <a:r>
              <a:rPr lang="en-US" dirty="0"/>
              <a:t>Safe Patient Handling: Training on proper lifting techniques, use of mechanical lifting devices, and ergonomic assessments to minimize the risk of musculoskeletal injuries among healthcare workers during patient handling tasks.</a:t>
            </a:r>
          </a:p>
          <a:p>
            <a:pPr algn="just"/>
            <a:r>
              <a:rPr lang="en-US" dirty="0"/>
              <a:t>Chemical Safety: Proper storage, handling, and disposal of hazardous chemicals and medications to prevent accidental exposures and occupational illnesses among healthcare staff</a:t>
            </a:r>
            <a:r>
              <a:rPr lang="en-US" dirty="0" smtClean="0"/>
              <a:t>.</a:t>
            </a:r>
            <a:endParaRPr lang="en-US" dirty="0"/>
          </a:p>
        </p:txBody>
      </p:sp>
    </p:spTree>
    <p:extLst>
      <p:ext uri="{BB962C8B-B14F-4D97-AF65-F5344CB8AC3E}">
        <p14:creationId xmlns:p14="http://schemas.microsoft.com/office/powerpoint/2010/main" val="16205615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occupational health in a healthcare setting 2</a:t>
            </a:r>
            <a:endParaRPr lang="en-US" dirty="0"/>
          </a:p>
        </p:txBody>
      </p:sp>
      <p:sp>
        <p:nvSpPr>
          <p:cNvPr id="3" name="Content Placeholder 2"/>
          <p:cNvSpPr>
            <a:spLocks noGrp="1"/>
          </p:cNvSpPr>
          <p:nvPr>
            <p:ph idx="1"/>
          </p:nvPr>
        </p:nvSpPr>
        <p:spPr/>
        <p:txBody>
          <a:bodyPr>
            <a:normAutofit/>
          </a:bodyPr>
          <a:lstStyle/>
          <a:p>
            <a:pPr algn="just"/>
            <a:r>
              <a:rPr lang="en-US" dirty="0" smtClean="0"/>
              <a:t>Psychosocial Support: Provision of counseling services, stress management programs, and peer support networks to address the emotional and psychological challenges faced by healthcare workers, including burnout, compassion fatigue, and workplace violence.</a:t>
            </a:r>
          </a:p>
          <a:p>
            <a:pPr marL="0" indent="0" algn="just">
              <a:buNone/>
            </a:pPr>
            <a:r>
              <a:rPr lang="en-US" b="1" dirty="0" smtClean="0"/>
              <a:t>Occupational Health Programs in Healthcare Facilities</a:t>
            </a:r>
          </a:p>
          <a:p>
            <a:pPr algn="just"/>
            <a:r>
              <a:rPr lang="en-US" dirty="0" smtClean="0"/>
              <a:t>Occupational Health Surveillance: Regular health screenings, medical examinations, and exposure assessments to monitor the health status of healthcare workers and detect early signs of occupational illnesses or injuries.</a:t>
            </a:r>
            <a:endParaRPr lang="en-US" dirty="0"/>
          </a:p>
        </p:txBody>
      </p:sp>
    </p:spTree>
    <p:extLst>
      <p:ext uri="{BB962C8B-B14F-4D97-AF65-F5344CB8AC3E}">
        <p14:creationId xmlns:p14="http://schemas.microsoft.com/office/powerpoint/2010/main" val="38086666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a:t>
            </a:r>
            <a:r>
              <a:rPr lang="en-US" dirty="0" smtClean="0"/>
              <a:t>occupational </a:t>
            </a:r>
            <a:r>
              <a:rPr lang="en-US" dirty="0"/>
              <a:t>health in a healthcare setting </a:t>
            </a:r>
            <a:r>
              <a:rPr lang="en-US" dirty="0" smtClean="0"/>
              <a:t>3</a:t>
            </a:r>
            <a:endParaRPr lang="en-US" dirty="0"/>
          </a:p>
        </p:txBody>
      </p:sp>
      <p:sp>
        <p:nvSpPr>
          <p:cNvPr id="3" name="Content Placeholder 2"/>
          <p:cNvSpPr>
            <a:spLocks noGrp="1"/>
          </p:cNvSpPr>
          <p:nvPr>
            <p:ph idx="1"/>
          </p:nvPr>
        </p:nvSpPr>
        <p:spPr/>
        <p:txBody>
          <a:bodyPr>
            <a:normAutofit fontScale="92500"/>
          </a:bodyPr>
          <a:lstStyle/>
          <a:p>
            <a:pPr algn="just"/>
            <a:r>
              <a:rPr lang="en-US" dirty="0"/>
              <a:t>Training and Education: Ongoing training programs on occupational health and safety practices, infection control measures, ergonomic principles, and stress management techniques to empower healthcare staff with the knowledge and skills to protect themselves and their patients.</a:t>
            </a:r>
          </a:p>
          <a:p>
            <a:pPr algn="just"/>
            <a:r>
              <a:rPr lang="en-US" dirty="0"/>
              <a:t>Risk Assessment and Hazard Control: Conducting risk assessments, hazard identification, and control measures implementation to mitigate workplace hazards and minimize the risk of occupational injuries and illnesses.</a:t>
            </a:r>
          </a:p>
          <a:p>
            <a:pPr algn="just"/>
            <a:r>
              <a:rPr lang="en-US" dirty="0"/>
              <a:t>Collaboration and Advocacy: Collaboration with occupational health professionals, regulatory agencies, labor unions, and healthcare organizations to advocate for policies and initiatives that promote safe and healthy work environments for healthcare workers.</a:t>
            </a:r>
          </a:p>
          <a:p>
            <a:endParaRPr lang="en-US" dirty="0"/>
          </a:p>
          <a:p>
            <a:endParaRPr lang="en-US" dirty="0"/>
          </a:p>
        </p:txBody>
      </p:sp>
    </p:spTree>
    <p:extLst>
      <p:ext uri="{BB962C8B-B14F-4D97-AF65-F5344CB8AC3E}">
        <p14:creationId xmlns:p14="http://schemas.microsoft.com/office/powerpoint/2010/main" val="18702512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dirty="0"/>
              <a:t>Introduction to Environmental Health" by Manfred S. Green, Diane K</a:t>
            </a:r>
            <a:r>
              <a:rPr lang="en-US" dirty="0" smtClean="0"/>
              <a:t>.</a:t>
            </a:r>
            <a:endParaRPr lang="en-US" dirty="0"/>
          </a:p>
          <a:p>
            <a:r>
              <a:rPr lang="en-US" dirty="0"/>
              <a:t>Environmental Health: Fourth Edition" by Dade W. Moeller</a:t>
            </a:r>
            <a:r>
              <a:rPr lang="en-US" dirty="0" smtClean="0"/>
              <a:t>.</a:t>
            </a:r>
            <a:endParaRPr lang="en-US" dirty="0"/>
          </a:p>
          <a:p>
            <a:r>
              <a:rPr lang="en-US" dirty="0"/>
              <a:t>Environmental Health: From Global to Local" by </a:t>
            </a:r>
            <a:r>
              <a:rPr lang="en-US" dirty="0" err="1"/>
              <a:t>Frumkin</a:t>
            </a:r>
            <a:r>
              <a:rPr lang="en-US" dirty="0"/>
              <a:t>, H., &amp; </a:t>
            </a:r>
            <a:r>
              <a:rPr lang="en-US" dirty="0" smtClean="0"/>
              <a:t>McMichael</a:t>
            </a:r>
            <a:r>
              <a:rPr lang="en-US" dirty="0"/>
              <a:t>, A. J. (Eds</a:t>
            </a:r>
            <a:r>
              <a:rPr lang="en-US" dirty="0" smtClean="0"/>
              <a:t>.)</a:t>
            </a:r>
            <a:endParaRPr lang="en-US" dirty="0"/>
          </a:p>
          <a:p>
            <a:r>
              <a:rPr lang="en-US" dirty="0"/>
              <a:t>Environmental Health Sciences: Decision Making, Risk Management, Evidence, and Ethics" by </a:t>
            </a:r>
            <a:r>
              <a:rPr lang="en-US" dirty="0" err="1"/>
              <a:t>Krewski</a:t>
            </a:r>
            <a:r>
              <a:rPr lang="en-US" dirty="0"/>
              <a:t>, D., </a:t>
            </a:r>
            <a:r>
              <a:rPr lang="en-US" dirty="0" err="1"/>
              <a:t>Slovic</a:t>
            </a:r>
            <a:r>
              <a:rPr lang="en-US" dirty="0"/>
              <a:t>, P., Bartlett, S., Flynn, J., Mertz, C. K., &amp; Poole, C. (Eds.)</a:t>
            </a:r>
          </a:p>
        </p:txBody>
      </p:sp>
    </p:spTree>
    <p:extLst>
      <p:ext uri="{BB962C8B-B14F-4D97-AF65-F5344CB8AC3E}">
        <p14:creationId xmlns:p14="http://schemas.microsoft.com/office/powerpoint/2010/main" val="13902988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Environmental health</a:t>
            </a:r>
            <a:br>
              <a:rPr lang="en-US" dirty="0" smtClean="0"/>
            </a:br>
            <a:r>
              <a:rPr lang="en-US" dirty="0" smtClean="0"/>
              <a:t>DCM 2.2</a:t>
            </a:r>
            <a:br>
              <a:rPr lang="en-US" dirty="0" smtClean="0"/>
            </a:br>
            <a:r>
              <a:rPr lang="en-US" dirty="0" smtClean="0"/>
              <a:t>LECTURE 5</a:t>
            </a:r>
            <a:endParaRPr lang="en-US" dirty="0"/>
          </a:p>
        </p:txBody>
      </p:sp>
      <p:sp>
        <p:nvSpPr>
          <p:cNvPr id="3" name="Subtitle 2"/>
          <p:cNvSpPr>
            <a:spLocks noGrp="1"/>
          </p:cNvSpPr>
          <p:nvPr>
            <p:ph type="subTitle" idx="1"/>
          </p:nvPr>
        </p:nvSpPr>
        <p:spPr/>
        <p:txBody>
          <a:bodyPr/>
          <a:lstStyle/>
          <a:p>
            <a:r>
              <a:rPr lang="en-US" dirty="0" smtClean="0"/>
              <a:t>Environmental Legislation</a:t>
            </a:r>
            <a:endParaRPr lang="en-US" dirty="0"/>
          </a:p>
        </p:txBody>
      </p:sp>
    </p:spTree>
    <p:extLst>
      <p:ext uri="{BB962C8B-B14F-4D97-AF65-F5344CB8AC3E}">
        <p14:creationId xmlns:p14="http://schemas.microsoft.com/office/powerpoint/2010/main" val="12799671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By the end of the lesson, a learner should be able to:</a:t>
            </a:r>
          </a:p>
          <a:p>
            <a:pPr marL="514350" indent="-514350">
              <a:buFont typeface="+mj-lt"/>
              <a:buAutoNum type="arabicPeriod"/>
            </a:pPr>
            <a:r>
              <a:rPr lang="en-US" dirty="0" smtClean="0"/>
              <a:t>Describe the terms in environmental health laws</a:t>
            </a:r>
          </a:p>
          <a:p>
            <a:pPr marL="514350" indent="-514350">
              <a:buFont typeface="+mj-lt"/>
              <a:buAutoNum type="arabicPeriod"/>
            </a:pPr>
            <a:r>
              <a:rPr lang="en-US" dirty="0" smtClean="0"/>
              <a:t>Explain the sources of environmental health laws</a:t>
            </a:r>
          </a:p>
          <a:p>
            <a:pPr marL="514350" indent="-514350">
              <a:buFont typeface="+mj-lt"/>
              <a:buAutoNum type="arabicPeriod"/>
            </a:pPr>
            <a:r>
              <a:rPr lang="en-US" dirty="0" smtClean="0"/>
              <a:t>State the specific environmental health laws</a:t>
            </a:r>
          </a:p>
          <a:p>
            <a:pPr marL="514350" indent="-514350">
              <a:buFont typeface="+mj-lt"/>
              <a:buAutoNum type="arabicPeriod"/>
            </a:pPr>
            <a:r>
              <a:rPr lang="en-US" dirty="0" smtClean="0"/>
              <a:t>Suggest the roles of a clinical officer in the enforcement health laws.</a:t>
            </a:r>
          </a:p>
          <a:p>
            <a:endParaRPr lang="en-US" dirty="0"/>
          </a:p>
        </p:txBody>
      </p:sp>
    </p:spTree>
    <p:extLst>
      <p:ext uri="{BB962C8B-B14F-4D97-AF65-F5344CB8AC3E}">
        <p14:creationId xmlns:p14="http://schemas.microsoft.com/office/powerpoint/2010/main" val="2465735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a pest</a:t>
            </a:r>
            <a:endParaRPr lang="en-US" dirty="0"/>
          </a:p>
        </p:txBody>
      </p:sp>
      <p:sp>
        <p:nvSpPr>
          <p:cNvPr id="3" name="Content Placeholder 2"/>
          <p:cNvSpPr>
            <a:spLocks noGrp="1"/>
          </p:cNvSpPr>
          <p:nvPr>
            <p:ph idx="1"/>
          </p:nvPr>
        </p:nvSpPr>
        <p:spPr/>
        <p:txBody>
          <a:bodyPr/>
          <a:lstStyle/>
          <a:p>
            <a:pPr algn="just"/>
            <a:r>
              <a:rPr lang="en-US" dirty="0"/>
              <a:t>Any organism that harms, annoys, or inconveniences people, their pets, crops, or belongings is considered a pest. Insects, rodents, weeds, fungi, germs, and other creatures that have a detrimental effect on human activity, health, or well-being are examples of pests.</a:t>
            </a:r>
          </a:p>
        </p:txBody>
      </p:sp>
    </p:spTree>
    <p:extLst>
      <p:ext uri="{BB962C8B-B14F-4D97-AF65-F5344CB8AC3E}">
        <p14:creationId xmlns:p14="http://schemas.microsoft.com/office/powerpoint/2010/main" val="30744980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erms in environmental health laws</a:t>
            </a:r>
            <a:endParaRPr lang="en-US" dirty="0"/>
          </a:p>
        </p:txBody>
      </p:sp>
      <p:sp>
        <p:nvSpPr>
          <p:cNvPr id="3" name="Content Placeholder 2"/>
          <p:cNvSpPr>
            <a:spLocks noGrp="1"/>
          </p:cNvSpPr>
          <p:nvPr>
            <p:ph idx="1"/>
          </p:nvPr>
        </p:nvSpPr>
        <p:spPr/>
        <p:txBody>
          <a:bodyPr/>
          <a:lstStyle/>
          <a:p>
            <a:pPr algn="just"/>
            <a:r>
              <a:rPr lang="en-US" dirty="0"/>
              <a:t>Environmental legislation refers to a set of laws, regulations, policies, and guidelines enacted by governments to protect and preserve the environment, natural resources, and public health. It establishes standards for pollution control, waste management, land use planning, conservation, and sustainable development.</a:t>
            </a:r>
          </a:p>
          <a:p>
            <a:endParaRPr lang="en-US" dirty="0"/>
          </a:p>
        </p:txBody>
      </p:sp>
    </p:spTree>
    <p:extLst>
      <p:ext uri="{BB962C8B-B14F-4D97-AF65-F5344CB8AC3E}">
        <p14:creationId xmlns:p14="http://schemas.microsoft.com/office/powerpoint/2010/main" val="20516467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a:t>
            </a:r>
            <a:endParaRPr lang="en-US" dirty="0"/>
          </a:p>
        </p:txBody>
      </p:sp>
      <p:sp>
        <p:nvSpPr>
          <p:cNvPr id="3" name="Content Placeholder 2"/>
          <p:cNvSpPr>
            <a:spLocks noGrp="1"/>
          </p:cNvSpPr>
          <p:nvPr>
            <p:ph idx="1"/>
          </p:nvPr>
        </p:nvSpPr>
        <p:spPr/>
        <p:txBody>
          <a:bodyPr/>
          <a:lstStyle/>
          <a:p>
            <a:pPr algn="just"/>
            <a:r>
              <a:rPr lang="en-US" dirty="0"/>
              <a:t>Pollution: The introduction of contaminants into the environment, including air, water, and soil, that can cause harm to human health, ecosystems, or property.</a:t>
            </a:r>
          </a:p>
          <a:p>
            <a:pPr algn="just"/>
            <a:r>
              <a:rPr lang="en-US" dirty="0"/>
              <a:t>Hazardous Waste: Waste materials that pose a threat to human health or the environment due to their toxic, flammable, corrosive, or reactive properties.</a:t>
            </a:r>
          </a:p>
          <a:p>
            <a:pPr algn="just"/>
            <a:r>
              <a:rPr lang="en-US" dirty="0"/>
              <a:t>Emissions: The release of pollutants or gases into the atmosphere from industrial processes, vehicles, or other sources, contributing to air pollution and climate change.</a:t>
            </a:r>
          </a:p>
        </p:txBody>
      </p:sp>
    </p:spTree>
    <p:extLst>
      <p:ext uri="{BB962C8B-B14F-4D97-AF65-F5344CB8AC3E}">
        <p14:creationId xmlns:p14="http://schemas.microsoft.com/office/powerpoint/2010/main" val="14098355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a:t>
            </a:r>
            <a:endParaRPr lang="en-US" dirty="0"/>
          </a:p>
        </p:txBody>
      </p:sp>
      <p:sp>
        <p:nvSpPr>
          <p:cNvPr id="3" name="Content Placeholder 2"/>
          <p:cNvSpPr>
            <a:spLocks noGrp="1"/>
          </p:cNvSpPr>
          <p:nvPr>
            <p:ph idx="1"/>
          </p:nvPr>
        </p:nvSpPr>
        <p:spPr/>
        <p:txBody>
          <a:bodyPr/>
          <a:lstStyle/>
          <a:p>
            <a:pPr algn="just"/>
            <a:r>
              <a:rPr lang="en-US" dirty="0"/>
              <a:t>Contamination: The presence of harmful substances or pollutants in the environment, such as chemicals, heavy metals, or pathogens, that can adversely affect human health or ecosystems.</a:t>
            </a:r>
          </a:p>
          <a:p>
            <a:pPr algn="just"/>
            <a:r>
              <a:rPr lang="en-US" dirty="0"/>
              <a:t>Sanitation: Measures to promote cleanliness and hygiene, including safe disposal of waste, provision of clean water, and maintenance of sanitary facilities to prevent the spread of diseases.</a:t>
            </a:r>
          </a:p>
          <a:p>
            <a:pPr algn="just"/>
            <a:r>
              <a:rPr lang="en-US" dirty="0"/>
              <a:t>Zoning: Land-use planning regulations that designate specific areas for residential, commercial, industrial, or recreational purposes to minimize environmental impacts and protect public health and safety.</a:t>
            </a:r>
          </a:p>
        </p:txBody>
      </p:sp>
    </p:spTree>
    <p:extLst>
      <p:ext uri="{BB962C8B-B14F-4D97-AF65-F5344CB8AC3E}">
        <p14:creationId xmlns:p14="http://schemas.microsoft.com/office/powerpoint/2010/main" val="23753944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ources of environmental health laws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Legislation: Environmental health laws are enacted through legislative processes at the national, regional, and local levels, with statutes and regulations addressing various aspects of environmental protection, pollution control, and public health.</a:t>
            </a:r>
          </a:p>
          <a:p>
            <a:pPr algn="just"/>
            <a:r>
              <a:rPr lang="en-US" dirty="0"/>
              <a:t>International Agreements: Treaties, conventions, and agreements between countries and international organizations establish standards and guidelines for environmental conservation, pollution prevention, and sustainable development.</a:t>
            </a:r>
          </a:p>
          <a:p>
            <a:pPr algn="just"/>
            <a:r>
              <a:rPr lang="en-US" dirty="0"/>
              <a:t>Administrative Agencies: Government agencies and regulatory bodies are responsible for implementing and enforcing environmental health laws, conducting inspections, issuing permits, and monitoring compliance with regulatory requirements.</a:t>
            </a:r>
          </a:p>
          <a:p>
            <a:pPr algn="just"/>
            <a:r>
              <a:rPr lang="en-US" dirty="0"/>
              <a:t>Court Decisions: Judicial rulings and legal precedents resulting from environmental lawsuits and legal disputes interpret and enforce environmental laws, shaping legal interpretations and enforcement practices.</a:t>
            </a:r>
          </a:p>
          <a:p>
            <a:pPr marL="0" indent="0">
              <a:buNone/>
            </a:pPr>
            <a:endParaRPr lang="en-US" dirty="0"/>
          </a:p>
        </p:txBody>
      </p:sp>
    </p:spTree>
    <p:extLst>
      <p:ext uri="{BB962C8B-B14F-4D97-AF65-F5344CB8AC3E}">
        <p14:creationId xmlns:p14="http://schemas.microsoft.com/office/powerpoint/2010/main" val="18229535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pecific environmental health laws 1</a:t>
            </a:r>
            <a:endParaRPr lang="en-US" dirty="0"/>
          </a:p>
        </p:txBody>
      </p:sp>
      <p:sp>
        <p:nvSpPr>
          <p:cNvPr id="3" name="Content Placeholder 2"/>
          <p:cNvSpPr>
            <a:spLocks noGrp="1"/>
          </p:cNvSpPr>
          <p:nvPr>
            <p:ph idx="1"/>
          </p:nvPr>
        </p:nvSpPr>
        <p:spPr/>
        <p:txBody>
          <a:bodyPr>
            <a:normAutofit fontScale="92500"/>
          </a:bodyPr>
          <a:lstStyle/>
          <a:p>
            <a:pPr algn="just"/>
            <a:r>
              <a:rPr lang="en-US" dirty="0"/>
              <a:t>Clean Air Act: Legislation aimed at reducing air pollution by regulating emissions from industrial facilities, vehicles, and other sources, setting standards for air quality, and promoting pollution control technologies.</a:t>
            </a:r>
          </a:p>
          <a:p>
            <a:pPr algn="just"/>
            <a:r>
              <a:rPr lang="en-US" dirty="0"/>
              <a:t>Clean Water Act: Legislation establishing regulations for the protection and restoration of water quality in rivers, lakes, and coastal waters, controlling discharges of pollutants into water bodies, and ensuring safe drinking water supplies.</a:t>
            </a:r>
          </a:p>
          <a:p>
            <a:pPr algn="just"/>
            <a:r>
              <a:rPr lang="en-US" dirty="0"/>
              <a:t>Resource Conservation and Recovery Act (RCRA): Legislation governing the management, treatment, storage, and disposal of hazardous wastes, including regulations for waste handling, recycling, and cleanup of contaminated sites.</a:t>
            </a:r>
          </a:p>
          <a:p>
            <a:endParaRPr lang="en-US" dirty="0"/>
          </a:p>
        </p:txBody>
      </p:sp>
    </p:spTree>
    <p:extLst>
      <p:ext uri="{BB962C8B-B14F-4D97-AF65-F5344CB8AC3E}">
        <p14:creationId xmlns:p14="http://schemas.microsoft.com/office/powerpoint/2010/main" val="30319633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environmental health </a:t>
            </a:r>
            <a:r>
              <a:rPr lang="en-US" dirty="0" smtClean="0"/>
              <a:t>laws 2</a:t>
            </a:r>
            <a:endParaRPr lang="en-US" dirty="0"/>
          </a:p>
        </p:txBody>
      </p:sp>
      <p:sp>
        <p:nvSpPr>
          <p:cNvPr id="3" name="Content Placeholder 2"/>
          <p:cNvSpPr>
            <a:spLocks noGrp="1"/>
          </p:cNvSpPr>
          <p:nvPr>
            <p:ph idx="1"/>
          </p:nvPr>
        </p:nvSpPr>
        <p:spPr/>
        <p:txBody>
          <a:bodyPr/>
          <a:lstStyle/>
          <a:p>
            <a:pPr algn="just"/>
            <a:r>
              <a:rPr lang="en-US" dirty="0"/>
              <a:t>Occupational Safety and Health Act (OSHA): Legislation establishing workplace safety and health standards to protect workers from occupational hazards, including regulations for hazardous substances, personal protective equipment, and workplace safety training.</a:t>
            </a:r>
          </a:p>
          <a:p>
            <a:pPr algn="just"/>
            <a:r>
              <a:rPr lang="en-US" dirty="0"/>
              <a:t>Food Safety Modernization Act (FSMA): Legislation aimed at improving food safety and preventing foodborne illnesses by establishing regulations for the production, processing, distribution, and importation of food products.</a:t>
            </a:r>
          </a:p>
          <a:p>
            <a:endParaRPr lang="en-US" dirty="0"/>
          </a:p>
        </p:txBody>
      </p:sp>
    </p:spTree>
    <p:extLst>
      <p:ext uri="{BB962C8B-B14F-4D97-AF65-F5344CB8AC3E}">
        <p14:creationId xmlns:p14="http://schemas.microsoft.com/office/powerpoint/2010/main" val="21287471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t>
            </a:r>
            <a:r>
              <a:rPr lang="en-US" dirty="0" smtClean="0"/>
              <a:t>he roles of a clinical officer in the enforcement health laws 1.</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Education and Awareness: Clinical officers play a crucial role in educating patients, communities, and colleagues about environmental health risks, preventive measures, and compliance with environmental health laws and regulations.</a:t>
            </a:r>
          </a:p>
          <a:p>
            <a:pPr algn="just"/>
            <a:r>
              <a:rPr lang="en-US" dirty="0"/>
              <a:t>Health Promotion: Clinical officers can engage in health promotion activities to raise awareness about the importance of environmental sanitation, hygiene practices, and pollution prevention in maintaining public health and well-being.</a:t>
            </a:r>
          </a:p>
          <a:p>
            <a:pPr algn="just"/>
            <a:r>
              <a:rPr lang="en-US" dirty="0"/>
              <a:t>Patient Assessment and Management: Clinical officers assess patients' health status, diagnose and treat illnesses or injuries related to environmental exposures, and provide medical care and counseling to individuals affected by environmental hazards.</a:t>
            </a:r>
          </a:p>
          <a:p>
            <a:pPr marL="0" indent="0">
              <a:buNone/>
            </a:pPr>
            <a:endParaRPr lang="en-US" dirty="0"/>
          </a:p>
        </p:txBody>
      </p:sp>
    </p:spTree>
    <p:extLst>
      <p:ext uri="{BB962C8B-B14F-4D97-AF65-F5344CB8AC3E}">
        <p14:creationId xmlns:p14="http://schemas.microsoft.com/office/powerpoint/2010/main" val="32689390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lgn="just"/>
            <a:r>
              <a:rPr lang="en-US" dirty="0"/>
              <a:t>Reporting and Surveillance: Clinical officers report suspected cases of environmental-related diseases or outbreaks to public health authorities, participate in disease surveillance and monitoring efforts, and contribute to the investigation and control of environmental health threats.</a:t>
            </a:r>
          </a:p>
          <a:p>
            <a:pPr algn="just"/>
            <a:r>
              <a:rPr lang="en-US" dirty="0"/>
              <a:t>Advocacy and Policy Development: Clinical officers can advocate for policies and interventions to address environmental health issues, collaborate with government agencies, community organizations, and stakeholders to develop and implement environmental health programs, and contribute to the formulation of evidence-based policies and guidelines for environmental protection and public health promotion.</a:t>
            </a:r>
          </a:p>
          <a:p>
            <a:endParaRPr lang="en-US" dirty="0"/>
          </a:p>
        </p:txBody>
      </p:sp>
    </p:spTree>
    <p:extLst>
      <p:ext uri="{BB962C8B-B14F-4D97-AF65-F5344CB8AC3E}">
        <p14:creationId xmlns:p14="http://schemas.microsoft.com/office/powerpoint/2010/main" val="25782993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Environmental Health: From Global to Local" by </a:t>
            </a:r>
            <a:r>
              <a:rPr lang="en-US" dirty="0" err="1"/>
              <a:t>Frumkin</a:t>
            </a:r>
            <a:r>
              <a:rPr lang="en-US" dirty="0"/>
              <a:t>, H., Geller, R., Rubin, I. L., &amp; </a:t>
            </a:r>
            <a:r>
              <a:rPr lang="en-US" dirty="0" err="1"/>
              <a:t>Nodvin</a:t>
            </a:r>
            <a:r>
              <a:rPr lang="en-US" dirty="0"/>
              <a:t>, J. (</a:t>
            </a:r>
            <a:r>
              <a:rPr lang="en-US" dirty="0" err="1"/>
              <a:t>Eds</a:t>
            </a:r>
            <a:r>
              <a:rPr lang="en-US" dirty="0" smtClean="0"/>
              <a:t>).</a:t>
            </a:r>
            <a:endParaRPr lang="en-US" dirty="0"/>
          </a:p>
          <a:p>
            <a:r>
              <a:rPr lang="en-US" dirty="0"/>
              <a:t>Environmental Law and Policy" by </a:t>
            </a:r>
            <a:r>
              <a:rPr lang="en-US" dirty="0" err="1"/>
              <a:t>Zygmunt</a:t>
            </a:r>
            <a:r>
              <a:rPr lang="en-US" dirty="0"/>
              <a:t> J.B. Plater, Robert H. Abrams, and Robert L. Graham</a:t>
            </a:r>
            <a:r>
              <a:rPr lang="en-US" dirty="0" smtClean="0"/>
              <a:t>.</a:t>
            </a:r>
            <a:endParaRPr lang="en-US" dirty="0"/>
          </a:p>
          <a:p>
            <a:r>
              <a:rPr lang="en-US" dirty="0"/>
              <a:t>The Uganda Public Health Act</a:t>
            </a:r>
          </a:p>
          <a:p>
            <a:pPr marL="0" indent="0">
              <a:buNone/>
            </a:pPr>
            <a:endParaRPr lang="en-US" dirty="0"/>
          </a:p>
        </p:txBody>
      </p:sp>
    </p:spTree>
    <p:extLst>
      <p:ext uri="{BB962C8B-B14F-4D97-AF65-F5344CB8AC3E}">
        <p14:creationId xmlns:p14="http://schemas.microsoft.com/office/powerpoint/2010/main" val="2800341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health importance of pests.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Pests </a:t>
            </a:r>
            <a:r>
              <a:rPr lang="en-US" dirty="0"/>
              <a:t>are organisms that pose a threat to human health, property, and well-being. </a:t>
            </a:r>
            <a:endParaRPr lang="en-US" dirty="0" smtClean="0"/>
          </a:p>
          <a:p>
            <a:r>
              <a:rPr lang="en-US" dirty="0" smtClean="0"/>
              <a:t>They </a:t>
            </a:r>
            <a:r>
              <a:rPr lang="en-US" dirty="0"/>
              <a:t>can cause damage to crops, structures, and stored food, as well as transmit diseases to humans and animals</a:t>
            </a:r>
            <a:r>
              <a:rPr lang="en-US" dirty="0" smtClean="0"/>
              <a:t>.</a:t>
            </a:r>
          </a:p>
          <a:p>
            <a:r>
              <a:rPr lang="en-US" dirty="0" smtClean="0"/>
              <a:t>Pests </a:t>
            </a:r>
            <a:r>
              <a:rPr lang="en-US" dirty="0"/>
              <a:t>such as termites, rodents, and certain insects can destroy buildings, furniture, and other things. </a:t>
            </a:r>
            <a:endParaRPr lang="en-US" dirty="0" smtClean="0"/>
          </a:p>
          <a:p>
            <a:r>
              <a:rPr lang="en-US" dirty="0" smtClean="0"/>
              <a:t>Health </a:t>
            </a:r>
            <a:r>
              <a:rPr lang="en-US" dirty="0"/>
              <a:t>threats: Certain pests, such as mosquitoes, ticks, and rats, can transmit diseases to humans and animals, creating serious public health </a:t>
            </a:r>
            <a:r>
              <a:rPr lang="en-US" dirty="0" smtClean="0"/>
              <a:t>threats.</a:t>
            </a:r>
          </a:p>
          <a:p>
            <a:r>
              <a:rPr lang="en-US" dirty="0" smtClean="0"/>
              <a:t>Contamination</a:t>
            </a:r>
            <a:r>
              <a:rPr lang="en-US" dirty="0"/>
              <a:t>: Pests such as cockroaches, rodents, and flies can contaminate food, water, and living areas with their feces, urine, and saliva, causing sanitation concerns and increasing disease transmission. </a:t>
            </a:r>
            <a:endParaRPr lang="en-US" dirty="0" smtClean="0"/>
          </a:p>
          <a:p>
            <a:r>
              <a:rPr lang="en-US" dirty="0" smtClean="0"/>
              <a:t>Pests </a:t>
            </a:r>
            <a:r>
              <a:rPr lang="en-US" dirty="0"/>
              <a:t>such as ants, flies, and spiders can be a nuisance since they infest homes, workplaces, and outdoor spaces, causing people to be irritated and uncomfortable.</a:t>
            </a:r>
          </a:p>
        </p:txBody>
      </p:sp>
    </p:spTree>
    <p:extLst>
      <p:ext uri="{BB962C8B-B14F-4D97-AF65-F5344CB8AC3E}">
        <p14:creationId xmlns:p14="http://schemas.microsoft.com/office/powerpoint/2010/main" val="3098176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pecific pests and their effects</a:t>
            </a:r>
            <a:endParaRPr lang="en-US" dirty="0"/>
          </a:p>
        </p:txBody>
      </p:sp>
      <p:sp>
        <p:nvSpPr>
          <p:cNvPr id="3" name="Content Placeholder 2"/>
          <p:cNvSpPr>
            <a:spLocks noGrp="1"/>
          </p:cNvSpPr>
          <p:nvPr>
            <p:ph idx="1"/>
          </p:nvPr>
        </p:nvSpPr>
        <p:spPr/>
        <p:txBody>
          <a:bodyPr/>
          <a:lstStyle/>
          <a:p>
            <a:r>
              <a:rPr lang="en-US" dirty="0"/>
              <a:t>Chagas Disease: Transmitted by </a:t>
            </a:r>
            <a:r>
              <a:rPr lang="en-US" dirty="0" err="1"/>
              <a:t>triatomine</a:t>
            </a:r>
            <a:r>
              <a:rPr lang="en-US" dirty="0"/>
              <a:t> bugs (kissing bugs), Chagas disease is caused by the protozoan parasite </a:t>
            </a:r>
            <a:r>
              <a:rPr lang="en-US" dirty="0" err="1"/>
              <a:t>Trypanosoma</a:t>
            </a:r>
            <a:r>
              <a:rPr lang="en-US" dirty="0"/>
              <a:t> </a:t>
            </a:r>
            <a:r>
              <a:rPr lang="en-US" dirty="0" err="1"/>
              <a:t>cruzi</a:t>
            </a:r>
            <a:r>
              <a:rPr lang="en-US" dirty="0"/>
              <a:t> and can lead to chronic heart and digestive problems if left untreated.</a:t>
            </a:r>
          </a:p>
          <a:p>
            <a:r>
              <a:rPr lang="en-US" dirty="0"/>
              <a:t>Typhus: Spread by fleas, lice, and mites, typhus is a group of bacterial diseases caused by Rickettsia bacteria, resulting in symptoms such as fever, headache, rash, and potentially life-threatening complications.</a:t>
            </a:r>
          </a:p>
          <a:p>
            <a:r>
              <a:rPr lang="en-US" dirty="0"/>
              <a:t>Plague: Transmitted by fleas infected with the bacterium Yersinia </a:t>
            </a:r>
            <a:r>
              <a:rPr lang="en-US" dirty="0" err="1"/>
              <a:t>pestis</a:t>
            </a:r>
            <a:r>
              <a:rPr lang="en-US" dirty="0"/>
              <a:t>, plague can cause severe illness in humans, with symptoms including fever, chills, weakness, and swollen lymph nodes.</a:t>
            </a:r>
          </a:p>
          <a:p>
            <a:endParaRPr lang="en-US" dirty="0"/>
          </a:p>
        </p:txBody>
      </p:sp>
    </p:spTree>
    <p:extLst>
      <p:ext uri="{BB962C8B-B14F-4D97-AF65-F5344CB8AC3E}">
        <p14:creationId xmlns:p14="http://schemas.microsoft.com/office/powerpoint/2010/main" val="4042741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ontrol measures of common pests</a:t>
            </a:r>
            <a:endParaRPr lang="en-US" dirty="0"/>
          </a:p>
        </p:txBody>
      </p:sp>
      <p:sp>
        <p:nvSpPr>
          <p:cNvPr id="3" name="Content Placeholder 2"/>
          <p:cNvSpPr>
            <a:spLocks noGrp="1"/>
          </p:cNvSpPr>
          <p:nvPr>
            <p:ph idx="1"/>
          </p:nvPr>
        </p:nvSpPr>
        <p:spPr/>
        <p:txBody>
          <a:bodyPr>
            <a:normAutofit fontScale="85000" lnSpcReduction="10000"/>
          </a:bodyPr>
          <a:lstStyle/>
          <a:p>
            <a:r>
              <a:rPr lang="en-US" dirty="0"/>
              <a:t>Integrated Pest Management (IPM): IPM combines multiple strategies, including biological, cultural, physical, and chemical control methods, to manage pest populations while minimizing risks to human health and the environment.</a:t>
            </a:r>
          </a:p>
          <a:p>
            <a:r>
              <a:rPr lang="en-US" dirty="0"/>
              <a:t>Sanitation Practices: Proper waste management, sanitation, and hygiene practices reduce food sources and breeding sites for pests, limiting their access to human habitats.</a:t>
            </a:r>
          </a:p>
          <a:p>
            <a:r>
              <a:rPr lang="en-US" dirty="0"/>
              <a:t>Structural Modifications: Sealing cracks and gaps in buildings, installing screens on windows and doors, and maintaining a clean and clutter-free environment help prevent pests from entering homes and structures.</a:t>
            </a:r>
          </a:p>
          <a:p>
            <a:r>
              <a:rPr lang="en-US" dirty="0"/>
              <a:t>Chemical Control: Application of insecticides, rodenticides, and other chemical agents can be used to target pest populations when other control methods are insufficient, following proper safety precautions and environmental regulations.</a:t>
            </a:r>
          </a:p>
          <a:p>
            <a:pPr marL="0" indent="0">
              <a:buNone/>
            </a:pPr>
            <a:endParaRPr lang="en-US" dirty="0"/>
          </a:p>
        </p:txBody>
      </p:sp>
    </p:spTree>
    <p:extLst>
      <p:ext uri="{BB962C8B-B14F-4D97-AF65-F5344CB8AC3E}">
        <p14:creationId xmlns:p14="http://schemas.microsoft.com/office/powerpoint/2010/main" val="1257127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Introduction to Environmental Health" by Manfred S. Green, Diane K</a:t>
            </a:r>
            <a:r>
              <a:rPr lang="en-US" dirty="0" smtClean="0"/>
              <a:t>.</a:t>
            </a:r>
            <a:endParaRPr lang="en-US" dirty="0"/>
          </a:p>
          <a:p>
            <a:r>
              <a:rPr lang="en-US" dirty="0"/>
              <a:t>Environmental Health: Fourth Edition" by Dade W. Moeller.</a:t>
            </a:r>
          </a:p>
          <a:p>
            <a:endParaRPr lang="en-US" dirty="0"/>
          </a:p>
        </p:txBody>
      </p:sp>
    </p:spTree>
    <p:extLst>
      <p:ext uri="{BB962C8B-B14F-4D97-AF65-F5344CB8AC3E}">
        <p14:creationId xmlns:p14="http://schemas.microsoft.com/office/powerpoint/2010/main" val="765693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ENVIRONMENTAL HEALTH.</a:t>
            </a:r>
            <a:br>
              <a:rPr lang="en-US" dirty="0" smtClean="0"/>
            </a:br>
            <a:r>
              <a:rPr lang="en-US" dirty="0" smtClean="0"/>
              <a:t>DCM 2.2</a:t>
            </a:r>
            <a:br>
              <a:rPr lang="en-US" dirty="0" smtClean="0"/>
            </a:br>
            <a:r>
              <a:rPr lang="en-US" dirty="0" smtClean="0"/>
              <a:t>LECTURE 3</a:t>
            </a:r>
            <a:endParaRPr lang="en-US" dirty="0"/>
          </a:p>
        </p:txBody>
      </p:sp>
      <p:sp>
        <p:nvSpPr>
          <p:cNvPr id="5" name="Subtitle 4"/>
          <p:cNvSpPr>
            <a:spLocks noGrp="1"/>
          </p:cNvSpPr>
          <p:nvPr>
            <p:ph type="subTitle" idx="1"/>
          </p:nvPr>
        </p:nvSpPr>
        <p:spPr/>
        <p:txBody>
          <a:bodyPr/>
          <a:lstStyle/>
          <a:p>
            <a:r>
              <a:rPr lang="en-US" dirty="0" smtClean="0"/>
              <a:t>Rodents</a:t>
            </a:r>
            <a:endParaRPr lang="en-US" dirty="0"/>
          </a:p>
        </p:txBody>
      </p:sp>
    </p:spTree>
    <p:extLst>
      <p:ext uri="{BB962C8B-B14F-4D97-AF65-F5344CB8AC3E}">
        <p14:creationId xmlns:p14="http://schemas.microsoft.com/office/powerpoint/2010/main" val="2662045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By the end of the lesson, a learner should be able to:</a:t>
            </a:r>
          </a:p>
          <a:p>
            <a:pPr marL="514350" indent="-514350">
              <a:buFont typeface="+mj-lt"/>
              <a:buAutoNum type="arabicPeriod"/>
            </a:pPr>
            <a:r>
              <a:rPr lang="en-US" dirty="0" smtClean="0"/>
              <a:t>Describe a rodent</a:t>
            </a:r>
          </a:p>
          <a:p>
            <a:pPr marL="514350" indent="-514350">
              <a:buFont typeface="+mj-lt"/>
              <a:buAutoNum type="arabicPeriod"/>
            </a:pPr>
            <a:r>
              <a:rPr lang="en-US" dirty="0" smtClean="0"/>
              <a:t>State the public health importance of rodents</a:t>
            </a:r>
          </a:p>
          <a:p>
            <a:pPr marL="514350" indent="-514350">
              <a:buFont typeface="+mj-lt"/>
              <a:buAutoNum type="arabicPeriod"/>
            </a:pPr>
            <a:r>
              <a:rPr lang="en-US" dirty="0" smtClean="0"/>
              <a:t>Mention specific rodents and their effects</a:t>
            </a:r>
          </a:p>
          <a:p>
            <a:pPr marL="514350" indent="-514350">
              <a:buFont typeface="+mj-lt"/>
              <a:buAutoNum type="arabicPeriod"/>
            </a:pPr>
            <a:r>
              <a:rPr lang="en-US" dirty="0" smtClean="0"/>
              <a:t>Explain the control measures of common rodents</a:t>
            </a:r>
          </a:p>
          <a:p>
            <a:endParaRPr lang="en-US" dirty="0"/>
          </a:p>
        </p:txBody>
      </p:sp>
    </p:spTree>
    <p:extLst>
      <p:ext uri="{BB962C8B-B14F-4D97-AF65-F5344CB8AC3E}">
        <p14:creationId xmlns:p14="http://schemas.microsoft.com/office/powerpoint/2010/main" val="1156956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3044</Words>
  <Application>Microsoft Office PowerPoint</Application>
  <PresentationFormat>Widescreen</PresentationFormat>
  <Paragraphs>151</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ENVIRONMENTAL HEALTH. DCM 2.2 LECTURE 2</vt:lpstr>
      <vt:lpstr>Objectives</vt:lpstr>
      <vt:lpstr>Definition of a pest</vt:lpstr>
      <vt:lpstr>Public health importance of pests.</vt:lpstr>
      <vt:lpstr>Specific pests and their effects</vt:lpstr>
      <vt:lpstr>Control measures of common pests</vt:lpstr>
      <vt:lpstr>References</vt:lpstr>
      <vt:lpstr>ENVIRONMENTAL HEALTH. DCM 2.2 LECTURE 3</vt:lpstr>
      <vt:lpstr>Objectives</vt:lpstr>
      <vt:lpstr>Definition of a rodent</vt:lpstr>
      <vt:lpstr>Public health importance of rodents</vt:lpstr>
      <vt:lpstr>PH importance of rodents cont…</vt:lpstr>
      <vt:lpstr>Specific rodents and their effects</vt:lpstr>
      <vt:lpstr>Control measures of common rodents</vt:lpstr>
      <vt:lpstr>References</vt:lpstr>
      <vt:lpstr>Environmental health DCM 2.2 Lecture 4</vt:lpstr>
      <vt:lpstr>Objectives</vt:lpstr>
      <vt:lpstr>Definition of occupational health</vt:lpstr>
      <vt:lpstr>Terms used in occupational health.</vt:lpstr>
      <vt:lpstr>Terms</vt:lpstr>
      <vt:lpstr>Significance of occupational health</vt:lpstr>
      <vt:lpstr>Classification of occupational hazards and ways of controlling specific occupational hazards.</vt:lpstr>
      <vt:lpstr>Classification 2</vt:lpstr>
      <vt:lpstr>Description of occupational health in the healthcare setting</vt:lpstr>
      <vt:lpstr>Description of occupational health in a healthcare setting 2</vt:lpstr>
      <vt:lpstr>Description of occupational health in a healthcare setting 3</vt:lpstr>
      <vt:lpstr>References</vt:lpstr>
      <vt:lpstr>Environmental health DCM 2.2 LECTURE 5</vt:lpstr>
      <vt:lpstr>Objectives</vt:lpstr>
      <vt:lpstr>Terms in environmental health laws</vt:lpstr>
      <vt:lpstr>Terms</vt:lpstr>
      <vt:lpstr>Terms</vt:lpstr>
      <vt:lpstr>Sources of environmental health laws</vt:lpstr>
      <vt:lpstr>Specific environmental health laws 1</vt:lpstr>
      <vt:lpstr>Specific environmental health laws 2</vt:lpstr>
      <vt:lpstr>The roles of a clinical officer in the enforcement health laws 1.</vt:lpstr>
      <vt:lpstr>Roles cont….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DCM 2.2 LECTURE 2</dc:title>
  <dc:creator>TOM MBOYA</dc:creator>
  <cp:lastModifiedBy>TOM MBOYA</cp:lastModifiedBy>
  <cp:revision>20</cp:revision>
  <dcterms:created xsi:type="dcterms:W3CDTF">2024-03-29T07:50:11Z</dcterms:created>
  <dcterms:modified xsi:type="dcterms:W3CDTF">2024-04-03T17:06:36Z</dcterms:modified>
</cp:coreProperties>
</file>