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2" r:id="rId14"/>
    <p:sldId id="263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4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7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1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9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2D9A-AE81-47A0-8D4D-B49D10F2B7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841C-C78E-49BA-913C-CD56C1E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Psychosocial Support and Psychotherapy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Solomon </a:t>
            </a:r>
            <a:r>
              <a:rPr lang="en-US" dirty="0" err="1" smtClean="0"/>
              <a:t>Kimera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MBChB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1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Behavior therapy(CBT)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Cognitive therapy: obsessions, depressive symptoms, panic disorder</a:t>
            </a:r>
          </a:p>
          <a:p>
            <a:pPr lvl="1"/>
            <a:r>
              <a:rPr lang="en-US" dirty="0" smtClean="0"/>
              <a:t>Beliefs</a:t>
            </a:r>
          </a:p>
          <a:p>
            <a:pPr lvl="1"/>
            <a:r>
              <a:rPr lang="en-US" dirty="0" smtClean="0"/>
              <a:t>Assumptions</a:t>
            </a:r>
          </a:p>
          <a:p>
            <a:r>
              <a:rPr lang="en-US" dirty="0" smtClean="0"/>
              <a:t>Behavior therapy: compulsions, phobias, addictive behavior</a:t>
            </a:r>
          </a:p>
          <a:p>
            <a:pPr lvl="1"/>
            <a:r>
              <a:rPr lang="en-US" dirty="0" smtClean="0"/>
              <a:t>Generally, actions that correspond to faulty assumptions, beliefs</a:t>
            </a:r>
          </a:p>
          <a:p>
            <a:r>
              <a:rPr lang="en-US" dirty="0"/>
              <a:t>Abnormal mental states are learnt from previous experiences and sustained by faulty beliefs, distorted assumptions about the self and the world around</a:t>
            </a:r>
          </a:p>
          <a:p>
            <a:r>
              <a:rPr lang="en-US" dirty="0"/>
              <a:t>Examines how assumptions, patterns of behavior shape mental state/functioning</a:t>
            </a:r>
          </a:p>
          <a:p>
            <a:r>
              <a:rPr lang="en-US" dirty="0"/>
              <a:t>Abnormal mental states resolve when the client corrects faulty assumptions, negative beliefs, and maladaptive patterns of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9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Interpersonal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Abnormal mental states arise from faulty relationships between the individual and the social world around</a:t>
            </a:r>
          </a:p>
          <a:p>
            <a:r>
              <a:rPr lang="en-US" dirty="0" smtClean="0"/>
              <a:t>Patterns of interpersonal relations affect emotions, beliefs, opinions and personal responses from all actors</a:t>
            </a:r>
          </a:p>
          <a:p>
            <a:r>
              <a:rPr lang="en-US" dirty="0" smtClean="0"/>
              <a:t>Awareness of patterns of relationships improves relationships and mental health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5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Supportive psychotherapy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Therapy provided to individuals who suffer from long-standing ill-health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Terminal illness</a:t>
            </a:r>
          </a:p>
          <a:p>
            <a:pPr lvl="1"/>
            <a:r>
              <a:rPr lang="en-US" dirty="0" smtClean="0"/>
              <a:t>Chronic severe mental illness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Examples of approaches</a:t>
            </a:r>
          </a:p>
          <a:p>
            <a:r>
              <a:rPr lang="en-US" dirty="0" smtClean="0"/>
              <a:t>Advice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Instruction</a:t>
            </a:r>
          </a:p>
          <a:p>
            <a:r>
              <a:rPr lang="en-US" dirty="0" smtClean="0"/>
              <a:t>Guidance</a:t>
            </a:r>
          </a:p>
          <a:p>
            <a:r>
              <a:rPr lang="en-US" dirty="0" smtClean="0"/>
              <a:t>Reassurance</a:t>
            </a:r>
          </a:p>
          <a:p>
            <a:r>
              <a:rPr lang="en-US" dirty="0" smtClean="0"/>
              <a:t>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 FOR PSYCHOTHERAPY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Neurotic symptoms in situations of:</a:t>
            </a:r>
          </a:p>
          <a:p>
            <a:pPr lvl="1"/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Disputes</a:t>
            </a:r>
          </a:p>
          <a:p>
            <a:pPr lvl="1"/>
            <a:r>
              <a:rPr lang="en-US" dirty="0" smtClean="0"/>
              <a:t>Economic difficulties</a:t>
            </a:r>
          </a:p>
          <a:p>
            <a:pPr lvl="1"/>
            <a:r>
              <a:rPr lang="en-US" dirty="0" smtClean="0"/>
              <a:t>Failed obligations, unfulfilled rites or transitional stages, e.g. marriage, funeral rites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Examples of conditions requiring psychotherapy </a:t>
            </a:r>
          </a:p>
          <a:p>
            <a:r>
              <a:rPr lang="en-US" dirty="0" smtClean="0"/>
              <a:t>Marital difficulties</a:t>
            </a:r>
          </a:p>
          <a:p>
            <a:r>
              <a:rPr lang="en-US" dirty="0" smtClean="0"/>
              <a:t>Problems with adjustment to adverse personal situations, e.g. abnormal grief process</a:t>
            </a:r>
          </a:p>
          <a:p>
            <a:r>
              <a:rPr lang="en-US" dirty="0" smtClean="0"/>
              <a:t>Exposure to traumatic stress, e.g. loss of loved one, business collapse, failed love affair, war experience, bus accident,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Disagreements in social engagements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8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psychotherapy and healthcare.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Negative reaction to diagnosis</a:t>
            </a:r>
          </a:p>
          <a:p>
            <a:r>
              <a:rPr lang="en-US" dirty="0" smtClean="0"/>
              <a:t>Co morbid mental health problem and other clinical problems</a:t>
            </a:r>
          </a:p>
          <a:p>
            <a:r>
              <a:rPr lang="en-US" dirty="0" smtClean="0"/>
              <a:t>Economic impoverishment</a:t>
            </a:r>
          </a:p>
          <a:p>
            <a:r>
              <a:rPr lang="en-US" dirty="0" smtClean="0"/>
              <a:t>Cultural dissonance</a:t>
            </a:r>
          </a:p>
          <a:p>
            <a:r>
              <a:rPr lang="en-US" dirty="0" smtClean="0"/>
              <a:t>Social isolation</a:t>
            </a:r>
          </a:p>
          <a:p>
            <a:r>
              <a:rPr lang="en-US" dirty="0" smtClean="0"/>
              <a:t>Fragmented health care system</a:t>
            </a:r>
          </a:p>
          <a:p>
            <a:r>
              <a:rPr lang="en-US" dirty="0" smtClean="0"/>
              <a:t>Lack of knowledge, skills</a:t>
            </a:r>
          </a:p>
          <a:p>
            <a:r>
              <a:rPr lang="en-US" dirty="0" smtClean="0"/>
              <a:t>Negative professional attitudes</a:t>
            </a:r>
          </a:p>
          <a:p>
            <a:r>
              <a:rPr lang="en-US" dirty="0" smtClean="0"/>
              <a:t>Societal and social attitudes and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4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PSYCHOEDUCATION: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 </a:t>
            </a:r>
            <a:r>
              <a:rPr lang="en-US" dirty="0" err="1" smtClean="0"/>
              <a:t>a</a:t>
            </a:r>
            <a:r>
              <a:rPr lang="en-US" dirty="0" smtClean="0"/>
              <a:t> illness-specific information given to the patient and caretakers. It’s a form of short term treatment. </a:t>
            </a:r>
          </a:p>
          <a:p>
            <a:r>
              <a:rPr lang="en-US" b="1" dirty="0" smtClean="0"/>
              <a:t>Every mental health patient must receive </a:t>
            </a:r>
            <a:r>
              <a:rPr lang="en-US" b="1" dirty="0" err="1" smtClean="0"/>
              <a:t>Psychoeducation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Its given at the earliest opportunity after diagnosis of the patient.</a:t>
            </a:r>
          </a:p>
          <a:p>
            <a:r>
              <a:rPr lang="en-US" dirty="0" err="1" smtClean="0"/>
              <a:t>Psychoeducation</a:t>
            </a:r>
            <a:r>
              <a:rPr lang="en-US" dirty="0" smtClean="0"/>
              <a:t> must only be given to a patient who;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1) Has insight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2) Not acutely ill (acutely psychotic or disturbed</a:t>
            </a:r>
          </a:p>
          <a:p>
            <a:pPr marL="0" indent="0">
              <a:buNone/>
            </a:pPr>
            <a:r>
              <a:rPr lang="en-US" b="1" dirty="0" smtClean="0"/>
              <a:t>Note: Insight is the acceptance and understanding that a patient has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mental illness.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Psychoeducation</a:t>
            </a:r>
            <a:r>
              <a:rPr lang="en-US" dirty="0" smtClean="0"/>
              <a:t> usually starts with the caretakers. This is because the patients are usually admitted against their wish(Thus lack insight)</a:t>
            </a:r>
          </a:p>
        </p:txBody>
      </p:sp>
    </p:spTree>
    <p:extLst>
      <p:ext uri="{BB962C8B-B14F-4D97-AF65-F5344CB8AC3E}">
        <p14:creationId xmlns:p14="http://schemas.microsoft.com/office/powerpoint/2010/main" val="181660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Psychoeducation</a:t>
            </a:r>
            <a:r>
              <a:rPr lang="en-US" dirty="0" smtClean="0"/>
              <a:t>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Signs that show that a patient has insight: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1) Voluntary admission.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2) Treatment Compliance.</a:t>
            </a:r>
          </a:p>
          <a:p>
            <a:pPr marL="0" indent="0">
              <a:buNone/>
            </a:pPr>
            <a:r>
              <a:rPr lang="en-US" dirty="0" smtClean="0"/>
              <a:t>To restore insight, treat the symptoms and the patient will notice the improvement.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34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of treatment-specific </a:t>
            </a:r>
            <a:r>
              <a:rPr lang="en-US" dirty="0" err="1" smtClean="0"/>
              <a:t>psychoeducation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diagnosis and definition </a:t>
            </a:r>
            <a:r>
              <a:rPr lang="en-US" dirty="0" err="1" smtClean="0"/>
              <a:t>ie</a:t>
            </a:r>
            <a:r>
              <a:rPr lang="en-US" dirty="0" smtClean="0"/>
              <a:t> signs and symptoms.</a:t>
            </a:r>
          </a:p>
          <a:p>
            <a:r>
              <a:rPr lang="en-US" dirty="0" smtClean="0"/>
              <a:t>Possible causes of the illness.</a:t>
            </a:r>
          </a:p>
          <a:p>
            <a:r>
              <a:rPr lang="en-US" dirty="0" smtClean="0"/>
              <a:t>The need for treatment.</a:t>
            </a:r>
          </a:p>
          <a:p>
            <a:r>
              <a:rPr lang="en-US" dirty="0" smtClean="0"/>
              <a:t>Treatment modalities.</a:t>
            </a:r>
          </a:p>
          <a:p>
            <a:r>
              <a:rPr lang="en-US" dirty="0" smtClean="0"/>
              <a:t>The duration and possible side effects of the treatment.</a:t>
            </a:r>
          </a:p>
          <a:p>
            <a:r>
              <a:rPr lang="en-US" dirty="0" smtClean="0"/>
              <a:t>The need for compliance.</a:t>
            </a:r>
          </a:p>
          <a:p>
            <a:r>
              <a:rPr lang="en-US" dirty="0" smtClean="0"/>
              <a:t>The need to address psychosocial stressors.</a:t>
            </a:r>
          </a:p>
          <a:p>
            <a:r>
              <a:rPr lang="en-US" dirty="0" smtClean="0"/>
              <a:t>The signs of relapse.</a:t>
            </a:r>
          </a:p>
          <a:p>
            <a:r>
              <a:rPr lang="en-US" dirty="0" smtClean="0"/>
              <a:t>Address care-giver burden</a:t>
            </a:r>
          </a:p>
          <a:p>
            <a:r>
              <a:rPr lang="en-US" dirty="0" smtClean="0"/>
              <a:t>The need for respite care</a:t>
            </a:r>
          </a:p>
          <a:p>
            <a:r>
              <a:rPr lang="en-US" dirty="0" smtClean="0"/>
              <a:t>The prognosis of the illness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Social support services.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Social support is the feeling of the patient that the people around them are available and helpful to them.</a:t>
            </a:r>
          </a:p>
          <a:p>
            <a:r>
              <a:rPr lang="en-US" dirty="0" smtClean="0"/>
              <a:t>Social support network is the objective makeup of the individuals that give the social support. This includes family members, community members, health care workers, social workers, teachers at school, work-mates, religious leaders, peers, among others. It is simply the team you can always turn to for support, encouragement and personal growth.</a:t>
            </a:r>
          </a:p>
          <a:p>
            <a:r>
              <a:rPr lang="en-US" dirty="0" smtClean="0"/>
              <a:t>The forms of social support can be 1) Financial support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2) Emotional support(tender loving care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3) Physical support.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8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support services…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social support networks?</a:t>
            </a:r>
          </a:p>
          <a:p>
            <a:pPr marL="0" indent="0">
              <a:buNone/>
            </a:pPr>
            <a:r>
              <a:rPr lang="en-US" dirty="0" smtClean="0"/>
              <a:t>These networks are key because the social support improves recovery to the premorbid state, prevents maladaptation and prevents relapse of the illness.</a:t>
            </a:r>
          </a:p>
          <a:p>
            <a:pPr marL="0" indent="0">
              <a:buNone/>
            </a:pPr>
            <a:r>
              <a:rPr lang="en-US" dirty="0" smtClean="0"/>
              <a:t>They are very key in addressing the psychosocial stressors. Remember the 4Ps.</a:t>
            </a:r>
          </a:p>
          <a:p>
            <a:pPr marL="0" indent="0">
              <a:buNone/>
            </a:pPr>
            <a:r>
              <a:rPr lang="en-US" dirty="0" smtClean="0"/>
              <a:t>However, patients too, should learn to adjust, bear and normalize the ‘here to stay’ daily psychosocial stressors.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3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thorough assessment of the patient, </a:t>
            </a:r>
            <a:r>
              <a:rPr lang="en-US" dirty="0" err="1" smtClean="0"/>
              <a:t>ie</a:t>
            </a:r>
            <a:r>
              <a:rPr lang="en-US" dirty="0" smtClean="0"/>
              <a:t> clinical interview and investigations, a treatment plan is drawn for the patient. This treatment is aimed at;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1) Eliminating the current signs and symptoms.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2) Restoring the pre-morbid functional status.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3) Preventing relapse.</a:t>
            </a:r>
          </a:p>
          <a:p>
            <a:pPr marL="0" indent="0">
              <a:buNone/>
            </a:pPr>
            <a:r>
              <a:rPr lang="en-US" dirty="0" smtClean="0"/>
              <a:t>As in the investigations, the treatment is focused on the patient as a whole (holistic approach) </a:t>
            </a:r>
            <a:r>
              <a:rPr lang="en-US" dirty="0" err="1" smtClean="0"/>
              <a:t>ie</a:t>
            </a:r>
            <a:r>
              <a:rPr lang="en-US" dirty="0" smtClean="0"/>
              <a:t>, the </a:t>
            </a:r>
            <a:r>
              <a:rPr lang="en-US" dirty="0" err="1" smtClean="0"/>
              <a:t>Biopsychosocial</a:t>
            </a:r>
            <a:r>
              <a:rPr lang="en-US" dirty="0" smtClean="0"/>
              <a:t> approach.</a:t>
            </a:r>
          </a:p>
          <a:p>
            <a:pPr marL="0" indent="0">
              <a:buNone/>
            </a:pPr>
            <a:r>
              <a:rPr lang="en-US" dirty="0" smtClean="0"/>
              <a:t>The biological approach involves the psychopharmacology and other biological modalities as surgery and ECT. </a:t>
            </a:r>
          </a:p>
          <a:p>
            <a:pPr marL="0" indent="0">
              <a:buNone/>
            </a:pPr>
            <a:r>
              <a:rPr lang="en-US" dirty="0" smtClean="0"/>
              <a:t>This session focuses on the Psychological and social treatments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support </a:t>
            </a:r>
            <a:r>
              <a:rPr lang="en-US" dirty="0" err="1" smtClean="0"/>
              <a:t>netwoks</a:t>
            </a:r>
            <a:r>
              <a:rPr lang="en-US" dirty="0" smtClean="0"/>
              <a:t>..what to be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Reconnect the patient to  their lost social support networks(SSNs), </a:t>
            </a:r>
            <a:r>
              <a:rPr lang="en-US" dirty="0" err="1" smtClean="0"/>
              <a:t>ie</a:t>
            </a:r>
            <a:r>
              <a:rPr lang="en-US" dirty="0" smtClean="0"/>
              <a:t> re-introduce them patient to social </a:t>
            </a:r>
            <a:r>
              <a:rPr lang="en-US" dirty="0" err="1" smtClean="0"/>
              <a:t>activites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the SSNs if they were non-existent in first place.</a:t>
            </a:r>
          </a:p>
          <a:p>
            <a:r>
              <a:rPr lang="en-US" dirty="0" smtClean="0"/>
              <a:t>Create more new SSNs if the previous ones were inadequate.</a:t>
            </a:r>
          </a:p>
          <a:p>
            <a:r>
              <a:rPr lang="en-US" dirty="0" smtClean="0"/>
              <a:t>Teach these SSNs on how to address and help on the patients problems.</a:t>
            </a:r>
          </a:p>
          <a:p>
            <a:r>
              <a:rPr lang="en-US" dirty="0" smtClean="0"/>
              <a:t>Correct maladaptive forms of support.</a:t>
            </a:r>
          </a:p>
          <a:p>
            <a:r>
              <a:rPr lang="en-US" dirty="0" smtClean="0"/>
              <a:t>Ensure that the available networks are accessible and that the patient can utilize them.</a:t>
            </a:r>
          </a:p>
          <a:p>
            <a:r>
              <a:rPr lang="en-US" dirty="0" smtClean="0"/>
              <a:t>Teach patient how to utilize the available SSNs.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7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  APWOYO MATEK!!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3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remember;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 treatment is aim at ensuring safety of the </a:t>
            </a:r>
            <a:r>
              <a:rPr lang="en-US" b="1" dirty="0" smtClean="0"/>
              <a:t>patient, people</a:t>
            </a:r>
            <a:r>
              <a:rPr lang="en-US" dirty="0" smtClean="0"/>
              <a:t> around the patient and </a:t>
            </a:r>
            <a:r>
              <a:rPr lang="en-US" b="1" dirty="0" smtClean="0"/>
              <a:t>property.</a:t>
            </a:r>
          </a:p>
          <a:p>
            <a:r>
              <a:rPr lang="en-US" b="1" dirty="0" smtClean="0"/>
              <a:t>short term treatment </a:t>
            </a:r>
            <a:r>
              <a:rPr lang="en-US" dirty="0" smtClean="0"/>
              <a:t>is for treatment and elimination of the </a:t>
            </a:r>
            <a:r>
              <a:rPr lang="en-US" b="1" dirty="0" smtClean="0"/>
              <a:t>signs and symptoms.</a:t>
            </a:r>
          </a:p>
          <a:p>
            <a:r>
              <a:rPr lang="en-US" b="1" dirty="0" err="1" smtClean="0"/>
              <a:t>Longterm</a:t>
            </a:r>
            <a:r>
              <a:rPr lang="en-US" b="1" dirty="0" smtClean="0"/>
              <a:t> treatment </a:t>
            </a:r>
            <a:r>
              <a:rPr lang="en-US" dirty="0" smtClean="0"/>
              <a:t>is to ensure </a:t>
            </a:r>
            <a:r>
              <a:rPr lang="en-US" b="1" dirty="0" smtClean="0"/>
              <a:t>radical treatment </a:t>
            </a:r>
            <a:r>
              <a:rPr lang="en-US" dirty="0" smtClean="0"/>
              <a:t>and preventing </a:t>
            </a:r>
            <a:r>
              <a:rPr lang="en-US" b="1" dirty="0" smtClean="0"/>
              <a:t>relapse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sychotherapy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Psychotherapy is a form of talk therapy that helps the patient examine personal feelings, thinking, behavior, motivations, wishes, interpersonal relationships and purposes in life.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Why Psychotherapy?</a:t>
            </a:r>
          </a:p>
          <a:p>
            <a:r>
              <a:rPr lang="en-US" dirty="0" smtClean="0"/>
              <a:t>It creates self awareness, healthy coping strategies and strong motivation to lead a meaningful life.</a:t>
            </a:r>
          </a:p>
          <a:p>
            <a:r>
              <a:rPr lang="en-US" dirty="0" smtClean="0"/>
              <a:t>It’s a conversation between the patient and health care giver. It promotes understanding and insight into personal situation. Helping the patient/client discover self, and solutions, enhancing personal growth and promoting adaptation to a personal situation.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9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mental state: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behavior is determined by previous behavior, experiences, unconscious wishes, </a:t>
            </a:r>
            <a:r>
              <a:rPr lang="en-US" dirty="0" smtClean="0"/>
              <a:t>fantasies and motivation.</a:t>
            </a:r>
            <a:endParaRPr lang="en-US" dirty="0"/>
          </a:p>
          <a:p>
            <a:r>
              <a:rPr lang="en-US" dirty="0"/>
              <a:t>Behavior is modulated by unconscious wishes and factors, motivation, and societal </a:t>
            </a:r>
            <a:r>
              <a:rPr lang="en-US" dirty="0" smtClean="0"/>
              <a:t>control.</a:t>
            </a:r>
            <a:endParaRPr lang="en-US" dirty="0"/>
          </a:p>
          <a:p>
            <a:r>
              <a:rPr lang="en-US" dirty="0"/>
              <a:t>Mental state is governed by previous mental state, wishes, fantasies</a:t>
            </a:r>
          </a:p>
          <a:p>
            <a:r>
              <a:rPr lang="en-US" dirty="0"/>
              <a:t>Psychotherapy aims to improve mental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3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Psychotherapy.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Classical psychoanalysis</a:t>
            </a:r>
          </a:p>
          <a:p>
            <a:r>
              <a:rPr lang="en-US" dirty="0" smtClean="0"/>
              <a:t>Cognitive behavior therapy (CBT)</a:t>
            </a:r>
          </a:p>
          <a:p>
            <a:r>
              <a:rPr lang="en-US" dirty="0" smtClean="0"/>
              <a:t>Interpersonal therapy (IPT)</a:t>
            </a:r>
          </a:p>
          <a:p>
            <a:r>
              <a:rPr lang="en-US" dirty="0" smtClean="0"/>
              <a:t>Supportive psychotherapy</a:t>
            </a:r>
          </a:p>
          <a:p>
            <a:r>
              <a:rPr lang="en-US" dirty="0" smtClean="0"/>
              <a:t>Rational emotive therapy (RET)</a:t>
            </a:r>
          </a:p>
          <a:p>
            <a:endParaRPr lang="en-US" dirty="0"/>
          </a:p>
          <a:p>
            <a:r>
              <a:rPr lang="en-US" dirty="0" smtClean="0"/>
              <a:t>Classical psychoanalysis:</a:t>
            </a:r>
          </a:p>
          <a:p>
            <a:pPr marL="0" indent="0">
              <a:buNone/>
            </a:pPr>
            <a:r>
              <a:rPr lang="en-US" dirty="0"/>
              <a:t>Based on Sigmund Freud’s structural theory of the </a:t>
            </a:r>
            <a:r>
              <a:rPr lang="en-US" dirty="0" smtClean="0"/>
              <a:t>mind; the ID, Ego and super ego.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8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psychoanalysis </a:t>
            </a:r>
            <a:r>
              <a:rPr lang="en-US" dirty="0" err="1" smtClean="0"/>
              <a:t>cont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Mental state is governed by unconscious drives, fantasies</a:t>
            </a:r>
          </a:p>
          <a:p>
            <a:r>
              <a:rPr lang="en-US" dirty="0"/>
              <a:t>Unwelcome fantasies evoke anxiety and are repressed</a:t>
            </a:r>
          </a:p>
          <a:p>
            <a:r>
              <a:rPr lang="en-US" dirty="0"/>
              <a:t>Repressed fantasies seek expression in modified, often symbolic forms, e.g.: dreams, slip of the tongue, slip of the pen</a:t>
            </a:r>
          </a:p>
          <a:p>
            <a:r>
              <a:rPr lang="en-US" dirty="0"/>
              <a:t>Examines how abnormal mental states arose from unconscious (sexual) wishes, beliefs and fantasies</a:t>
            </a:r>
          </a:p>
          <a:p>
            <a:r>
              <a:rPr lang="en-US" dirty="0" smtClean="0"/>
              <a:t>Id:</a:t>
            </a:r>
          </a:p>
          <a:p>
            <a:pPr lvl="1"/>
            <a:r>
              <a:rPr lang="en-US" dirty="0" smtClean="0"/>
              <a:t>Contains repressed forbidden, drives, wishes, fantasies</a:t>
            </a:r>
          </a:p>
          <a:p>
            <a:pPr lvl="1"/>
            <a:r>
              <a:rPr lang="en-US" dirty="0" smtClean="0"/>
              <a:t>Basic drive is to seek pleasure, gratification</a:t>
            </a:r>
          </a:p>
          <a:p>
            <a:r>
              <a:rPr lang="en-US" dirty="0" smtClean="0"/>
              <a:t>Ego:</a:t>
            </a:r>
          </a:p>
          <a:p>
            <a:pPr lvl="1"/>
            <a:r>
              <a:rPr lang="en-US" dirty="0" smtClean="0"/>
              <a:t>Is the moral part of the self</a:t>
            </a:r>
          </a:p>
          <a:p>
            <a:pPr lvl="1"/>
            <a:r>
              <a:rPr lang="en-US" dirty="0" smtClean="0"/>
              <a:t>Checks the Id against its instinctive primitive demands for pleasure and gratification</a:t>
            </a:r>
          </a:p>
          <a:p>
            <a:r>
              <a:rPr lang="en-US" dirty="0" smtClean="0"/>
              <a:t>Superego:</a:t>
            </a:r>
          </a:p>
          <a:p>
            <a:pPr lvl="1"/>
            <a:r>
              <a:rPr lang="en-US" dirty="0" smtClean="0"/>
              <a:t>Representative of the external social world in the self</a:t>
            </a:r>
          </a:p>
          <a:p>
            <a:pPr lvl="1"/>
            <a:r>
              <a:rPr lang="en-US" dirty="0" smtClean="0"/>
              <a:t>Controls the ego; responsible for law, order, morals in society and culture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4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Pschoanalysis</a:t>
            </a:r>
            <a:r>
              <a:rPr lang="en-US" dirty="0" smtClean="0"/>
              <a:t>; the mind in mental disease;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Id:</a:t>
            </a:r>
          </a:p>
          <a:p>
            <a:pPr lvl="1"/>
            <a:r>
              <a:rPr lang="en-US" sz="2000" dirty="0" smtClean="0"/>
              <a:t>Severe mental illness</a:t>
            </a:r>
          </a:p>
          <a:p>
            <a:pPr lvl="1"/>
            <a:r>
              <a:rPr lang="en-US" sz="2000" dirty="0" smtClean="0"/>
              <a:t>Narcissistic personality disorder</a:t>
            </a:r>
          </a:p>
          <a:p>
            <a:pPr lvl="1"/>
            <a:r>
              <a:rPr lang="en-US" sz="2000" dirty="0" smtClean="0"/>
              <a:t>Dementia</a:t>
            </a:r>
          </a:p>
          <a:p>
            <a:r>
              <a:rPr lang="en-US" sz="2400" dirty="0" smtClean="0"/>
              <a:t>Ego:</a:t>
            </a:r>
          </a:p>
          <a:p>
            <a:pPr lvl="1"/>
            <a:r>
              <a:rPr lang="en-US" sz="2000" dirty="0" smtClean="0"/>
              <a:t>Paranoid personality disorder</a:t>
            </a:r>
          </a:p>
          <a:p>
            <a:pPr lvl="1"/>
            <a:r>
              <a:rPr lang="en-US" sz="2000" dirty="0" smtClean="0"/>
              <a:t>Borderline personality disorder</a:t>
            </a:r>
          </a:p>
          <a:p>
            <a:pPr lvl="1"/>
            <a:r>
              <a:rPr lang="en-US" sz="2000" dirty="0" smtClean="0"/>
              <a:t>Severe mental illness</a:t>
            </a:r>
          </a:p>
          <a:p>
            <a:r>
              <a:rPr lang="en-US" sz="2400" dirty="0" smtClean="0"/>
              <a:t>Superego:</a:t>
            </a:r>
          </a:p>
          <a:p>
            <a:pPr lvl="1"/>
            <a:r>
              <a:rPr lang="en-US" sz="2000" dirty="0" smtClean="0"/>
              <a:t>Obsessive compulsive disorder</a:t>
            </a:r>
          </a:p>
          <a:p>
            <a:pPr lvl="1"/>
            <a:r>
              <a:rPr lang="en-US" sz="2000" dirty="0" smtClean="0"/>
              <a:t>Depressive illness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5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Psychoanalysis technique.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Client lies on couch</a:t>
            </a:r>
          </a:p>
          <a:p>
            <a:r>
              <a:rPr lang="en-US" dirty="0" smtClean="0"/>
              <a:t>Uninvolved therapist, sits out of view</a:t>
            </a:r>
          </a:p>
          <a:p>
            <a:r>
              <a:rPr lang="en-US" dirty="0" smtClean="0"/>
              <a:t>Free association</a:t>
            </a:r>
          </a:p>
          <a:p>
            <a:r>
              <a:rPr lang="en-US" dirty="0" smtClean="0"/>
              <a:t>Dream interpretation</a:t>
            </a:r>
          </a:p>
          <a:p>
            <a:r>
              <a:rPr lang="en-US" dirty="0" smtClean="0"/>
              <a:t>Transference reaction</a:t>
            </a:r>
          </a:p>
          <a:p>
            <a:r>
              <a:rPr lang="en-US" dirty="0" smtClean="0"/>
              <a:t>Counter-transference reaction</a:t>
            </a:r>
          </a:p>
          <a:p>
            <a:r>
              <a:rPr lang="en-US" dirty="0" smtClean="0"/>
              <a:t>Resistance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CONTRAINDICATIONS of Psychoanalysis:</a:t>
            </a:r>
          </a:p>
          <a:p>
            <a:r>
              <a:rPr lang="en-US" dirty="0" smtClean="0"/>
              <a:t>Weak ego, as in severe mental illness</a:t>
            </a:r>
          </a:p>
          <a:p>
            <a:r>
              <a:rPr lang="en-US" dirty="0" smtClean="0"/>
              <a:t>Suicide behavior, as in borderline or histrionic personality disorders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1333</Words>
  <Application>Microsoft Office PowerPoint</Application>
  <PresentationFormat>Widescreen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Psychosocial Support and Psychotherapy</vt:lpstr>
      <vt:lpstr>Introduction:</vt:lpstr>
      <vt:lpstr>Always remember;</vt:lpstr>
      <vt:lpstr>Psychotherapy</vt:lpstr>
      <vt:lpstr>The mental state:</vt:lpstr>
      <vt:lpstr>Examples of Psychotherapy.</vt:lpstr>
      <vt:lpstr>Classical psychoanalysis cont,</vt:lpstr>
      <vt:lpstr>Pschoanalysis; the mind in mental disease;</vt:lpstr>
      <vt:lpstr>Psychoanalysis technique.</vt:lpstr>
      <vt:lpstr>Cognitive Behavior therapy(CBT)</vt:lpstr>
      <vt:lpstr>Interpersonal therapy</vt:lpstr>
      <vt:lpstr>Supportive psychotherapy</vt:lpstr>
      <vt:lpstr>INDICATIONS FOR PSYCHOTHERAPY</vt:lpstr>
      <vt:lpstr>Barriers to psychotherapy and healthcare.</vt:lpstr>
      <vt:lpstr>PSYCHOEDUCATION:</vt:lpstr>
      <vt:lpstr>Psychoeducation cont..</vt:lpstr>
      <vt:lpstr>Items of treatment-specific psychoeducation;</vt:lpstr>
      <vt:lpstr>Social support services.</vt:lpstr>
      <vt:lpstr>Social support services…</vt:lpstr>
      <vt:lpstr>Social support netwoks..what to be done!</vt:lpstr>
      <vt:lpstr>Any Questions??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Solo.MD</dc:creator>
  <cp:lastModifiedBy>Solo.MD</cp:lastModifiedBy>
  <cp:revision>26</cp:revision>
  <dcterms:created xsi:type="dcterms:W3CDTF">2022-05-16T17:00:46Z</dcterms:created>
  <dcterms:modified xsi:type="dcterms:W3CDTF">2022-05-18T05:18:33Z</dcterms:modified>
</cp:coreProperties>
</file>