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9" r:id="rId3"/>
    <p:sldId id="270" r:id="rId4"/>
    <p:sldId id="271" r:id="rId5"/>
    <p:sldId id="272" r:id="rId6"/>
    <p:sldId id="268" r:id="rId7"/>
    <p:sldId id="267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75" r:id="rId18"/>
    <p:sldId id="274" r:id="rId19"/>
    <p:sldId id="276" r:id="rId20"/>
    <p:sldId id="277" r:id="rId21"/>
    <p:sldId id="278" r:id="rId22"/>
    <p:sldId id="266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0336-139D-4A94-BC28-42D0A839DC6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BAD-A0A0-4068-997A-B134DC7A8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0336-139D-4A94-BC28-42D0A839DC6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BAD-A0A0-4068-997A-B134DC7A8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0336-139D-4A94-BC28-42D0A839DC6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BAD-A0A0-4068-997A-B134DC7A8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7F121-72E7-48FA-AFE1-793F62762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0BD10-CE4A-406B-957F-C12841C02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DD11C-C2D3-4D29-BDE8-4BB74306E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0336-139D-4A94-BC28-42D0A839DC6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BAD-A0A0-4068-997A-B134DC7A8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0336-139D-4A94-BC28-42D0A839DC6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BAD-A0A0-4068-997A-B134DC7A8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0336-139D-4A94-BC28-42D0A839DC6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BAD-A0A0-4068-997A-B134DC7A8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0336-139D-4A94-BC28-42D0A839DC6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BAD-A0A0-4068-997A-B134DC7A8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0336-139D-4A94-BC28-42D0A839DC6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BAD-A0A0-4068-997A-B134DC7A8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0336-139D-4A94-BC28-42D0A839DC6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BAD-A0A0-4068-997A-B134DC7A8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0336-139D-4A94-BC28-42D0A839DC6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BAD-A0A0-4068-997A-B134DC7A8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0336-139D-4A94-BC28-42D0A839DC6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4BAD-A0A0-4068-997A-B134DC7A8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70336-139D-4A94-BC28-42D0A839DC6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4BAD-A0A0-4068-997A-B134DC7A8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FC3B54-5890-4200-ABD2-F63A00670BF7}" type="slidenum">
              <a:rPr lang="en-US"/>
              <a:pPr/>
              <a:t>1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solidFill>
                  <a:srgbClr val="FF0000"/>
                </a:solidFill>
              </a:rPr>
              <a:t>Symptomatology</a:t>
            </a:r>
            <a:r>
              <a:rPr lang="en-US" b="1" dirty="0" smtClean="0">
                <a:solidFill>
                  <a:srgbClr val="FF0000"/>
                </a:solidFill>
              </a:rPr>
              <a:t> of Mental Illness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/>
              <a:t>KABAZA JACKSON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What is mental illness like?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524000"/>
            <a:ext cx="4419600" cy="47244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   Mental illness is a physical condition just like asthma or arthritis.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   But still society believes that a person who is mentally ill needs to show more willpower -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to be able to pull themselves out of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 it. </a:t>
            </a:r>
          </a:p>
        </p:txBody>
      </p:sp>
      <p:sp>
        <p:nvSpPr>
          <p:cNvPr id="2" name="ClipArt Placeholder 1"/>
          <p:cNvSpPr>
            <a:spLocks noGrp="1"/>
          </p:cNvSpPr>
          <p:nvPr>
            <p:ph type="clipArt" sz="half" idx="1"/>
          </p:nvPr>
        </p:nvSpPr>
        <p:spPr/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3813"/>
            <a:ext cx="4037013" cy="27447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…..</a:t>
            </a:r>
            <a:r>
              <a:rPr lang="en-US" smtClean="0"/>
              <a:t>It is also like telling a person who has an amputated leg to run across the room.</a:t>
            </a:r>
            <a:endParaRPr lang="en-US" sz="2800" smtClean="0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685800" y="4572000"/>
            <a:ext cx="78946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But a person who has mental health issue has a “broken brain”.</a:t>
            </a:r>
          </a:p>
        </p:txBody>
      </p:sp>
      <p:sp>
        <p:nvSpPr>
          <p:cNvPr id="2" name="ClipArt Placeholder 1"/>
          <p:cNvSpPr>
            <a:spLocks noGrp="1"/>
          </p:cNvSpPr>
          <p:nvPr>
            <p:ph type="clipArt" sz="half" idx="2"/>
          </p:nvPr>
        </p:nvSpPr>
        <p:spPr/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Myths of Mental Illness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Mental illness is caused by bad parenting.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	</a:t>
            </a:r>
            <a:r>
              <a:rPr lang="en-US" sz="2800" smtClean="0">
                <a:solidFill>
                  <a:schemeClr val="hlink"/>
                </a:solidFill>
              </a:rPr>
              <a:t>Fact: Most diagnosed individuals come from supportive homes.</a:t>
            </a:r>
            <a:endParaRPr lang="en-US" sz="28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The mentally ill are violent and dangerous.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	</a:t>
            </a:r>
            <a:r>
              <a:rPr lang="en-US" sz="2800" smtClean="0">
                <a:solidFill>
                  <a:schemeClr val="hlink"/>
                </a:solidFill>
              </a:rPr>
              <a:t>Fact: Most are victims of violence.</a:t>
            </a:r>
            <a:endParaRPr lang="en-US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People with a mental disorder are not smart.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	</a:t>
            </a:r>
            <a:r>
              <a:rPr lang="en-US" sz="2800" smtClean="0">
                <a:solidFill>
                  <a:schemeClr val="hlink"/>
                </a:solidFill>
              </a:rPr>
              <a:t>Fact: Numerous studies have shown that many have average or above average intelligence.</a:t>
            </a:r>
            <a:endParaRPr lang="en-US" sz="28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Mental Illnesses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in our Community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362200"/>
            <a:ext cx="4037013" cy="365918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Depression</a:t>
            </a:r>
          </a:p>
          <a:p>
            <a:pPr eaLnBrk="1" hangingPunct="1">
              <a:defRPr/>
            </a:pPr>
            <a:r>
              <a:rPr lang="en-US" sz="4000" smtClean="0"/>
              <a:t>Mania</a:t>
            </a:r>
          </a:p>
          <a:p>
            <a:pPr eaLnBrk="1" hangingPunct="1">
              <a:defRPr/>
            </a:pPr>
            <a:r>
              <a:rPr lang="en-US" sz="4000" smtClean="0"/>
              <a:t>Schizophrenia</a:t>
            </a:r>
            <a:endParaRPr lang="en-US" sz="2800" smtClean="0"/>
          </a:p>
        </p:txBody>
      </p:sp>
      <p:sp>
        <p:nvSpPr>
          <p:cNvPr id="2" name="ClipArt Placeholder 1"/>
          <p:cNvSpPr>
            <a:spLocks noGrp="1"/>
          </p:cNvSpPr>
          <p:nvPr>
            <p:ph type="clipArt" sz="half" idx="1"/>
          </p:nvPr>
        </p:nvSpPr>
        <p:spPr/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226425" cy="10509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6600" smtClean="0"/>
              <a:t>Depression</a:t>
            </a:r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43400" y="2438400"/>
            <a:ext cx="4495800" cy="1447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6600" smtClean="0"/>
              <a:t>Mania</a:t>
            </a:r>
            <a:br>
              <a:rPr lang="en-US" sz="6600" smtClean="0"/>
            </a:br>
            <a:r>
              <a:rPr lang="en-US" sz="3600" smtClean="0"/>
              <a:t>(bipolar disorder)</a:t>
            </a:r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38200"/>
            <a:ext cx="8226425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6600" smtClean="0"/>
              <a:t>Schizophrenia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2971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 what is the difference between symptoms and signs??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Symptoms of mental illness.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(what they report!)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Crying</a:t>
            </a:r>
          </a:p>
          <a:p>
            <a:r>
              <a:rPr lang="en-US" dirty="0" smtClean="0"/>
              <a:t>Talking a lot</a:t>
            </a:r>
          </a:p>
          <a:p>
            <a:r>
              <a:rPr lang="en-US" dirty="0" smtClean="0"/>
              <a:t>Laughing to self</a:t>
            </a:r>
          </a:p>
          <a:p>
            <a:r>
              <a:rPr lang="en-US" dirty="0" smtClean="0"/>
              <a:t>Under/overdressing</a:t>
            </a:r>
          </a:p>
          <a:p>
            <a:r>
              <a:rPr lang="en-US" dirty="0" smtClean="0"/>
              <a:t>Shabbiness</a:t>
            </a:r>
          </a:p>
          <a:p>
            <a:r>
              <a:rPr lang="en-US" dirty="0" smtClean="0"/>
              <a:t>Poor appetite</a:t>
            </a:r>
          </a:p>
          <a:p>
            <a:r>
              <a:rPr lang="en-US" dirty="0" smtClean="0"/>
              <a:t>Low energy</a:t>
            </a:r>
          </a:p>
          <a:p>
            <a:r>
              <a:rPr lang="en-US" dirty="0" smtClean="0"/>
              <a:t>Excess energy</a:t>
            </a:r>
          </a:p>
          <a:p>
            <a:r>
              <a:rPr lang="en-US" dirty="0" smtClean="0"/>
              <a:t>aggressive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Talks loudly</a:t>
            </a:r>
          </a:p>
          <a:p>
            <a:r>
              <a:rPr lang="en-US" dirty="0" smtClean="0"/>
              <a:t>Drinking excessively</a:t>
            </a:r>
          </a:p>
          <a:p>
            <a:r>
              <a:rPr lang="en-US" dirty="0" smtClean="0"/>
              <a:t>Wandering</a:t>
            </a:r>
          </a:p>
          <a:p>
            <a:r>
              <a:rPr lang="en-US" dirty="0" smtClean="0"/>
              <a:t>Poor sleep</a:t>
            </a:r>
          </a:p>
          <a:p>
            <a:r>
              <a:rPr lang="en-US" dirty="0" smtClean="0"/>
              <a:t>Muteness</a:t>
            </a:r>
          </a:p>
          <a:p>
            <a:r>
              <a:rPr lang="en-US" dirty="0" smtClean="0"/>
              <a:t>Stubborn</a:t>
            </a:r>
          </a:p>
          <a:p>
            <a:r>
              <a:rPr lang="en-US" dirty="0" smtClean="0"/>
              <a:t>We cant understand him</a:t>
            </a:r>
          </a:p>
          <a:p>
            <a:r>
              <a:rPr lang="en-US" dirty="0" smtClean="0"/>
              <a:t>Eats from the bin</a:t>
            </a:r>
          </a:p>
          <a:p>
            <a:r>
              <a:rPr lang="en-US" dirty="0" smtClean="0"/>
              <a:t>Falls and jerks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Signs of mental illness.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(on mental state examination)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b="1" dirty="0" smtClean="0"/>
              <a:t>Appearance and behavior</a:t>
            </a:r>
          </a:p>
          <a:p>
            <a:r>
              <a:rPr lang="en-US" dirty="0" smtClean="0"/>
              <a:t>Over/under dressed</a:t>
            </a:r>
          </a:p>
          <a:p>
            <a:r>
              <a:rPr lang="en-US" dirty="0" smtClean="0"/>
              <a:t>Jittery</a:t>
            </a:r>
          </a:p>
          <a:p>
            <a:r>
              <a:rPr lang="en-US" dirty="0" smtClean="0"/>
              <a:t>Irritable</a:t>
            </a:r>
          </a:p>
          <a:p>
            <a:r>
              <a:rPr lang="en-US" dirty="0" smtClean="0"/>
              <a:t>Over talkative</a:t>
            </a:r>
          </a:p>
          <a:p>
            <a:r>
              <a:rPr lang="en-US" dirty="0" smtClean="0"/>
              <a:t>Disregard for boundaries</a:t>
            </a:r>
          </a:p>
          <a:p>
            <a:r>
              <a:rPr lang="en-US" dirty="0" smtClean="0"/>
              <a:t>Poor nutrition</a:t>
            </a:r>
          </a:p>
          <a:p>
            <a:r>
              <a:rPr lang="en-US" dirty="0" smtClean="0"/>
              <a:t>Mute</a:t>
            </a:r>
          </a:p>
          <a:p>
            <a:r>
              <a:rPr lang="en-US" dirty="0" smtClean="0"/>
              <a:t>Over familiarity</a:t>
            </a:r>
          </a:p>
          <a:p>
            <a:r>
              <a:rPr lang="en-US" dirty="0" smtClean="0"/>
              <a:t>Abnormal limb movements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Poor eye contact</a:t>
            </a:r>
          </a:p>
          <a:p>
            <a:r>
              <a:rPr lang="en-US" dirty="0" smtClean="0"/>
              <a:t>Poor body movements</a:t>
            </a:r>
          </a:p>
          <a:p>
            <a:r>
              <a:rPr lang="en-US" dirty="0" smtClean="0"/>
              <a:t>Crying</a:t>
            </a:r>
          </a:p>
          <a:p>
            <a:r>
              <a:rPr lang="en-US" dirty="0" smtClean="0"/>
              <a:t>Lost in a world of their own</a:t>
            </a:r>
          </a:p>
          <a:p>
            <a:r>
              <a:rPr lang="en-US" dirty="0" smtClean="0"/>
              <a:t>Dressed delightfully.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000" b="1" dirty="0" smtClean="0"/>
              <a:t>Speech.</a:t>
            </a:r>
          </a:p>
          <a:p>
            <a:r>
              <a:rPr lang="en-US" dirty="0" smtClean="0"/>
              <a:t>Loud/soft</a:t>
            </a:r>
          </a:p>
          <a:p>
            <a:r>
              <a:rPr lang="en-US" dirty="0" smtClean="0"/>
              <a:t>Incoherent</a:t>
            </a:r>
          </a:p>
          <a:p>
            <a:r>
              <a:rPr lang="en-US" dirty="0" smtClean="0"/>
              <a:t>New words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76FEAC-7F1F-4192-AA6A-D6CF3F812816}" type="slidenum">
              <a:rPr lang="en-US"/>
              <a:pPr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Continuous or discrete?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2"/>
                </a:solidFill>
              </a:rPr>
              <a:t>Continuous model</a:t>
            </a:r>
            <a:r>
              <a:rPr lang="en-US" dirty="0" smtClean="0"/>
              <a:t>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Mental Health                     Mental Illness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+++++++++++++++++++++++++++++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 Healthy&gt;&gt;&gt;&gt;Adjustment reaction&gt;&gt;&gt;&gt;Neurosis&gt;&gt;&gt;&gt;Psychosis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We all have differing degrees of mental health at different times in our lives.  Most people aren’t at the extremes but fall somewhere in the middle.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Anyone can become mentally ill, given the right circumstances.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Signs of mental illness.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(on mental state examination)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b="1" dirty="0" smtClean="0"/>
              <a:t>Mood.</a:t>
            </a:r>
          </a:p>
          <a:p>
            <a:r>
              <a:rPr lang="en-US" dirty="0" smtClean="0"/>
              <a:t>Irritable</a:t>
            </a:r>
          </a:p>
          <a:p>
            <a:r>
              <a:rPr lang="en-US" dirty="0" smtClean="0"/>
              <a:t>Elated</a:t>
            </a:r>
          </a:p>
          <a:p>
            <a:r>
              <a:rPr lang="en-US" dirty="0" smtClean="0"/>
              <a:t>Sad</a:t>
            </a:r>
          </a:p>
          <a:p>
            <a:r>
              <a:rPr lang="en-US" dirty="0" smtClean="0"/>
              <a:t>Flat</a:t>
            </a:r>
          </a:p>
          <a:p>
            <a:r>
              <a:rPr lang="en-US" dirty="0" smtClean="0"/>
              <a:t>Suicidal</a:t>
            </a:r>
          </a:p>
          <a:p>
            <a:r>
              <a:rPr lang="en-US" dirty="0" smtClean="0"/>
              <a:t>Homicidal</a:t>
            </a:r>
          </a:p>
          <a:p>
            <a:endParaRPr lang="en-US" dirty="0" smtClean="0"/>
          </a:p>
          <a:p>
            <a:pPr>
              <a:buNone/>
            </a:pPr>
            <a:r>
              <a:rPr lang="en-US" sz="3000" b="1" dirty="0" smtClean="0"/>
              <a:t>Thoughts.</a:t>
            </a:r>
          </a:p>
          <a:p>
            <a:r>
              <a:rPr lang="en-US" dirty="0" smtClean="0"/>
              <a:t>Racing</a:t>
            </a:r>
          </a:p>
          <a:p>
            <a:r>
              <a:rPr lang="en-US" dirty="0" smtClean="0"/>
              <a:t>slow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Tangentiality</a:t>
            </a:r>
            <a:endParaRPr lang="en-US" dirty="0" smtClean="0"/>
          </a:p>
          <a:p>
            <a:r>
              <a:rPr lang="en-US" dirty="0" err="1" smtClean="0"/>
              <a:t>Circumstantiality</a:t>
            </a:r>
            <a:endParaRPr lang="en-US" dirty="0" smtClean="0"/>
          </a:p>
          <a:p>
            <a:r>
              <a:rPr lang="en-US" dirty="0" smtClean="0"/>
              <a:t>Delusions</a:t>
            </a:r>
          </a:p>
          <a:p>
            <a:r>
              <a:rPr lang="en-US" dirty="0" smtClean="0"/>
              <a:t>Over valued ideas</a:t>
            </a:r>
          </a:p>
          <a:p>
            <a:r>
              <a:rPr lang="en-US" dirty="0" smtClean="0"/>
              <a:t>Obsessions</a:t>
            </a:r>
          </a:p>
          <a:p>
            <a:r>
              <a:rPr lang="en-US" dirty="0" smtClean="0"/>
              <a:t>Preoccupations</a:t>
            </a:r>
          </a:p>
          <a:p>
            <a:r>
              <a:rPr lang="en-US" dirty="0" smtClean="0"/>
              <a:t>Withdrawal</a:t>
            </a:r>
          </a:p>
          <a:p>
            <a:r>
              <a:rPr lang="en-US" dirty="0" smtClean="0"/>
              <a:t>Insertion</a:t>
            </a:r>
          </a:p>
          <a:p>
            <a:r>
              <a:rPr lang="en-US" dirty="0" smtClean="0"/>
              <a:t>Broadcast</a:t>
            </a:r>
          </a:p>
          <a:p>
            <a:r>
              <a:rPr lang="en-US" dirty="0" smtClean="0"/>
              <a:t>possession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Signs of mental illness.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(on mental state examination)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b="1" dirty="0" smtClean="0"/>
              <a:t>Perceptions.</a:t>
            </a:r>
          </a:p>
          <a:p>
            <a:r>
              <a:rPr lang="en-US" dirty="0" smtClean="0"/>
              <a:t>Hallucinations</a:t>
            </a:r>
          </a:p>
          <a:p>
            <a:r>
              <a:rPr lang="en-US" dirty="0" smtClean="0"/>
              <a:t>Illusions</a:t>
            </a:r>
          </a:p>
          <a:p>
            <a:r>
              <a:rPr lang="en-US" dirty="0" err="1" smtClean="0"/>
              <a:t>Derealization</a:t>
            </a:r>
            <a:endParaRPr lang="en-US" dirty="0" smtClean="0"/>
          </a:p>
          <a:p>
            <a:r>
              <a:rPr lang="en-US" dirty="0" smtClean="0"/>
              <a:t>Depersonalization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000" b="1" dirty="0" smtClean="0"/>
              <a:t>Cognition.</a:t>
            </a:r>
          </a:p>
          <a:p>
            <a:r>
              <a:rPr lang="en-US" dirty="0" smtClean="0"/>
              <a:t>Poor attention and concentration</a:t>
            </a:r>
          </a:p>
          <a:p>
            <a:r>
              <a:rPr lang="en-US" dirty="0" smtClean="0"/>
              <a:t>Disoriented in TPP</a:t>
            </a:r>
          </a:p>
          <a:p>
            <a:r>
              <a:rPr lang="en-US" dirty="0" smtClean="0"/>
              <a:t>Poor memory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Poor judgment</a:t>
            </a:r>
          </a:p>
          <a:p>
            <a:r>
              <a:rPr lang="en-US" dirty="0" smtClean="0"/>
              <a:t>Poor insight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Overall, mental health is an issue that effects everyone. 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And hopefully, throughout the years, education will curve the stigma of these brain disorders so that hate, bias judgment and discrimination will be gone.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5638801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200BD-CE1B-4923-A8B4-A8BCF24514E7}" type="slidenum">
              <a:rPr lang="en-US"/>
              <a:pPr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Discrete model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9988" y="1524000"/>
            <a:ext cx="7772400" cy="4537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Some people are mentally healthy; others have specific mental disorders.   </a:t>
            </a:r>
          </a:p>
        </p:txBody>
      </p:sp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1600200" y="4800600"/>
            <a:ext cx="1905000" cy="175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5715000" y="4724400"/>
            <a:ext cx="1905000" cy="175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1981200" y="3886200"/>
            <a:ext cx="1600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Mentally Healthy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5715000" y="3962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Mentally Ill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CA04E8-0F4C-4C18-A019-EFFCDE2E9FB2}" type="slidenum">
              <a:rPr lang="en-US"/>
              <a:pPr/>
              <a:t>4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Who has mental health?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We all fall short to some extent.</a:t>
            </a:r>
          </a:p>
          <a:p>
            <a:pPr eaLnBrk="1" hangingPunct="1">
              <a:defRPr/>
            </a:pPr>
            <a:r>
              <a:rPr lang="en-US" smtClean="0"/>
              <a:t>Therefore, advocates of mental health believe that a broad range of mental health services should be available to general population, not just seriously mentally ill.</a:t>
            </a:r>
          </a:p>
          <a:p>
            <a:pPr eaLnBrk="1" hangingPunct="1">
              <a:defRPr/>
            </a:pPr>
            <a:r>
              <a:rPr lang="en-US" smtClean="0"/>
              <a:t>They believe that prevention and education, as well as treatment, are important.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BB35BB-3BF2-4AB3-807D-E847FD61D9E1}" type="slidenum">
              <a:rPr lang="en-US"/>
              <a:pPr/>
              <a:t>5</a:t>
            </a:fld>
            <a:endParaRPr lang="en-US"/>
          </a:p>
        </p:txBody>
      </p:sp>
      <p:sp>
        <p:nvSpPr>
          <p:cNvPr id="81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What is mental illness?</a:t>
            </a: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Is it a disease, like diabetes or smallpox?</a:t>
            </a:r>
          </a:p>
          <a:p>
            <a:pPr eaLnBrk="1" hangingPunct="1">
              <a:defRPr/>
            </a:pPr>
            <a:r>
              <a:rPr lang="en-US" smtClean="0"/>
              <a:t>Is it a form of deviant behavior—like being rebellious, choosing to dress differently, being extremely religious, being extremely creative?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r>
              <a:rPr lang="en-US"/>
              <a:t>Copyright © 2006 Cynthia Bisbee, Ph.D.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Definition of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Mental Disorder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clinically significant behavioral or psychological syndrome or pattern that occurs in an individual and that is associated with present distress or disability or with a significantly increased risk of suffering death, pain, disability or an important loss of freedom.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Defining Mental Illness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Clinical definition 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  <a:r>
              <a:rPr lang="en-US" dirty="0" smtClean="0"/>
              <a:t> </a:t>
            </a:r>
          </a:p>
          <a:p>
            <a:pPr eaLnBrk="1" hangingPunct="1">
              <a:defRPr/>
            </a:pPr>
            <a:r>
              <a:rPr lang="en-US" dirty="0" smtClean="0"/>
              <a:t>Clinically significant behavioral problems</a:t>
            </a:r>
          </a:p>
          <a:p>
            <a:pPr eaLnBrk="1" hangingPunct="1">
              <a:defRPr/>
            </a:pPr>
            <a:r>
              <a:rPr lang="en-US" dirty="0" smtClean="0"/>
              <a:t>Associated with distress (painful symptoms) </a:t>
            </a:r>
          </a:p>
          <a:p>
            <a:pPr eaLnBrk="1" hangingPunct="1">
              <a:defRPr/>
            </a:pPr>
            <a:r>
              <a:rPr lang="en-US" dirty="0" smtClean="0"/>
              <a:t>Causes </a:t>
            </a:r>
            <a:r>
              <a:rPr lang="en-US" sz="3600" dirty="0" smtClean="0"/>
              <a:t>disability (impairment in functioning)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 biological illness that responds to treatment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dirty="0" smtClean="0"/>
              <a:t>Not to be confused with weakness of character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autoUpdateAnimBg="0"/>
      <p:bldP spid="219139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4876800"/>
            <a:ext cx="7697787" cy="1219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	</a:t>
            </a:r>
            <a:r>
              <a:rPr lang="en-US" sz="2800" smtClean="0"/>
              <a:t>Mental illnesses are not the result of a personal weakness, lack of character, or poor upbringing.</a:t>
            </a:r>
            <a:endParaRPr lang="en-US" sz="2000" smtClean="0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685800" y="6096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These disorders can affect persons of any age, race, sex, religion, or income.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Why should I care?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Because understanding of mental health issues brings awareness to the community and our surrounding environment.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We will become a society that is accepting of others who do not fit our idea of a perfect population.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620</Words>
  <Application>Microsoft Office PowerPoint</Application>
  <PresentationFormat>On-screen Show (4:3)</PresentationFormat>
  <Paragraphs>147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Symptomatology of Mental Illness</vt:lpstr>
      <vt:lpstr>Continuous or discrete?</vt:lpstr>
      <vt:lpstr>Discrete model</vt:lpstr>
      <vt:lpstr>Who has mental health?</vt:lpstr>
      <vt:lpstr>What is mental illness?</vt:lpstr>
      <vt:lpstr>Definition of  Mental Disorder</vt:lpstr>
      <vt:lpstr>Defining Mental Illness</vt:lpstr>
      <vt:lpstr>PowerPoint Presentation</vt:lpstr>
      <vt:lpstr>Why should I care?</vt:lpstr>
      <vt:lpstr>What is mental illness like?</vt:lpstr>
      <vt:lpstr>PowerPoint Presentation</vt:lpstr>
      <vt:lpstr>Myths of Mental Illness</vt:lpstr>
      <vt:lpstr>Mental Illnesses  in our Community</vt:lpstr>
      <vt:lpstr>Depression</vt:lpstr>
      <vt:lpstr>Mania (bipolar disorder)</vt:lpstr>
      <vt:lpstr>Schizophrenia</vt:lpstr>
      <vt:lpstr>So what is the difference between symptoms and signs??</vt:lpstr>
      <vt:lpstr>Symptoms of mental illness. (what they report!)</vt:lpstr>
      <vt:lpstr>Signs of mental illness. (on mental state examination)</vt:lpstr>
      <vt:lpstr>Signs of mental illness. (on mental state examination)</vt:lpstr>
      <vt:lpstr>Signs of mental illness. (on mental state examination)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Gabriel</dc:creator>
  <cp:lastModifiedBy>COMP</cp:lastModifiedBy>
  <cp:revision>16</cp:revision>
  <dcterms:created xsi:type="dcterms:W3CDTF">2013-09-10T06:59:22Z</dcterms:created>
  <dcterms:modified xsi:type="dcterms:W3CDTF">2016-04-25T22:22:05Z</dcterms:modified>
</cp:coreProperties>
</file>