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7" r:id="rId3"/>
    <p:sldId id="258" r:id="rId4"/>
    <p:sldId id="264" r:id="rId5"/>
    <p:sldId id="265" r:id="rId6"/>
    <p:sldId id="259" r:id="rId7"/>
    <p:sldId id="261" r:id="rId8"/>
    <p:sldId id="262" r:id="rId9"/>
    <p:sldId id="263"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2B52FF-81AF-4B22-9D75-4B85046E52B0}"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AA091-B2A5-422C-A391-64F1B344361D}" type="slidenum">
              <a:rPr lang="en-US" smtClean="0"/>
              <a:t>‹#›</a:t>
            </a:fld>
            <a:endParaRPr lang="en-US"/>
          </a:p>
        </p:txBody>
      </p:sp>
    </p:spTree>
    <p:extLst>
      <p:ext uri="{BB962C8B-B14F-4D97-AF65-F5344CB8AC3E}">
        <p14:creationId xmlns:p14="http://schemas.microsoft.com/office/powerpoint/2010/main" val="1530242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2B52FF-81AF-4B22-9D75-4B85046E52B0}"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AA091-B2A5-422C-A391-64F1B344361D}" type="slidenum">
              <a:rPr lang="en-US" smtClean="0"/>
              <a:t>‹#›</a:t>
            </a:fld>
            <a:endParaRPr lang="en-US"/>
          </a:p>
        </p:txBody>
      </p:sp>
    </p:spTree>
    <p:extLst>
      <p:ext uri="{BB962C8B-B14F-4D97-AF65-F5344CB8AC3E}">
        <p14:creationId xmlns:p14="http://schemas.microsoft.com/office/powerpoint/2010/main" val="1522482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2B52FF-81AF-4B22-9D75-4B85046E52B0}"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AA091-B2A5-422C-A391-64F1B344361D}" type="slidenum">
              <a:rPr lang="en-US" smtClean="0"/>
              <a:t>‹#›</a:t>
            </a:fld>
            <a:endParaRPr lang="en-US"/>
          </a:p>
        </p:txBody>
      </p:sp>
    </p:spTree>
    <p:extLst>
      <p:ext uri="{BB962C8B-B14F-4D97-AF65-F5344CB8AC3E}">
        <p14:creationId xmlns:p14="http://schemas.microsoft.com/office/powerpoint/2010/main" val="2729330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2B52FF-81AF-4B22-9D75-4B85046E52B0}"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AA091-B2A5-422C-A391-64F1B344361D}" type="slidenum">
              <a:rPr lang="en-US" smtClean="0"/>
              <a:t>‹#›</a:t>
            </a:fld>
            <a:endParaRPr lang="en-US"/>
          </a:p>
        </p:txBody>
      </p:sp>
    </p:spTree>
    <p:extLst>
      <p:ext uri="{BB962C8B-B14F-4D97-AF65-F5344CB8AC3E}">
        <p14:creationId xmlns:p14="http://schemas.microsoft.com/office/powerpoint/2010/main" val="47365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2B52FF-81AF-4B22-9D75-4B85046E52B0}"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AA091-B2A5-422C-A391-64F1B344361D}" type="slidenum">
              <a:rPr lang="en-US" smtClean="0"/>
              <a:t>‹#›</a:t>
            </a:fld>
            <a:endParaRPr lang="en-US"/>
          </a:p>
        </p:txBody>
      </p:sp>
    </p:spTree>
    <p:extLst>
      <p:ext uri="{BB962C8B-B14F-4D97-AF65-F5344CB8AC3E}">
        <p14:creationId xmlns:p14="http://schemas.microsoft.com/office/powerpoint/2010/main" val="341316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2B52FF-81AF-4B22-9D75-4B85046E52B0}"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AA091-B2A5-422C-A391-64F1B344361D}" type="slidenum">
              <a:rPr lang="en-US" smtClean="0"/>
              <a:t>‹#›</a:t>
            </a:fld>
            <a:endParaRPr lang="en-US"/>
          </a:p>
        </p:txBody>
      </p:sp>
    </p:spTree>
    <p:extLst>
      <p:ext uri="{BB962C8B-B14F-4D97-AF65-F5344CB8AC3E}">
        <p14:creationId xmlns:p14="http://schemas.microsoft.com/office/powerpoint/2010/main" val="278581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2B52FF-81AF-4B22-9D75-4B85046E52B0}" type="datetimeFigureOut">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0AA091-B2A5-422C-A391-64F1B344361D}" type="slidenum">
              <a:rPr lang="en-US" smtClean="0"/>
              <a:t>‹#›</a:t>
            </a:fld>
            <a:endParaRPr lang="en-US"/>
          </a:p>
        </p:txBody>
      </p:sp>
    </p:spTree>
    <p:extLst>
      <p:ext uri="{BB962C8B-B14F-4D97-AF65-F5344CB8AC3E}">
        <p14:creationId xmlns:p14="http://schemas.microsoft.com/office/powerpoint/2010/main" val="3334051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2B52FF-81AF-4B22-9D75-4B85046E52B0}" type="datetimeFigureOut">
              <a:rPr lang="en-US" smtClean="0"/>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0AA091-B2A5-422C-A391-64F1B344361D}" type="slidenum">
              <a:rPr lang="en-US" smtClean="0"/>
              <a:t>‹#›</a:t>
            </a:fld>
            <a:endParaRPr lang="en-US"/>
          </a:p>
        </p:txBody>
      </p:sp>
    </p:spTree>
    <p:extLst>
      <p:ext uri="{BB962C8B-B14F-4D97-AF65-F5344CB8AC3E}">
        <p14:creationId xmlns:p14="http://schemas.microsoft.com/office/powerpoint/2010/main" val="343621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2B52FF-81AF-4B22-9D75-4B85046E52B0}" type="datetimeFigureOut">
              <a:rPr lang="en-US" smtClean="0"/>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0AA091-B2A5-422C-A391-64F1B344361D}" type="slidenum">
              <a:rPr lang="en-US" smtClean="0"/>
              <a:t>‹#›</a:t>
            </a:fld>
            <a:endParaRPr lang="en-US"/>
          </a:p>
        </p:txBody>
      </p:sp>
    </p:spTree>
    <p:extLst>
      <p:ext uri="{BB962C8B-B14F-4D97-AF65-F5344CB8AC3E}">
        <p14:creationId xmlns:p14="http://schemas.microsoft.com/office/powerpoint/2010/main" val="70053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2B52FF-81AF-4B22-9D75-4B85046E52B0}"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AA091-B2A5-422C-A391-64F1B344361D}" type="slidenum">
              <a:rPr lang="en-US" smtClean="0"/>
              <a:t>‹#›</a:t>
            </a:fld>
            <a:endParaRPr lang="en-US"/>
          </a:p>
        </p:txBody>
      </p:sp>
    </p:spTree>
    <p:extLst>
      <p:ext uri="{BB962C8B-B14F-4D97-AF65-F5344CB8AC3E}">
        <p14:creationId xmlns:p14="http://schemas.microsoft.com/office/powerpoint/2010/main" val="979179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2B52FF-81AF-4B22-9D75-4B85046E52B0}"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AA091-B2A5-422C-A391-64F1B344361D}" type="slidenum">
              <a:rPr lang="en-US" smtClean="0"/>
              <a:t>‹#›</a:t>
            </a:fld>
            <a:endParaRPr lang="en-US"/>
          </a:p>
        </p:txBody>
      </p:sp>
    </p:spTree>
    <p:extLst>
      <p:ext uri="{BB962C8B-B14F-4D97-AF65-F5344CB8AC3E}">
        <p14:creationId xmlns:p14="http://schemas.microsoft.com/office/powerpoint/2010/main" val="1482353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2B52FF-81AF-4B22-9D75-4B85046E52B0}" type="datetimeFigureOut">
              <a:rPr lang="en-US" smtClean="0"/>
              <a:t>10/11/2021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AA091-B2A5-422C-A391-64F1B344361D}" type="slidenum">
              <a:rPr lang="en-US" smtClean="0"/>
              <a:t>‹#›</a:t>
            </a:fld>
            <a:endParaRPr lang="en-US"/>
          </a:p>
        </p:txBody>
      </p:sp>
    </p:spTree>
    <p:extLst>
      <p:ext uri="{BB962C8B-B14F-4D97-AF65-F5344CB8AC3E}">
        <p14:creationId xmlns:p14="http://schemas.microsoft.com/office/powerpoint/2010/main" val="635461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a:t>
            </a:r>
            <a:r>
              <a:rPr lang="en-US" b="1" dirty="0" smtClean="0"/>
              <a:t>              WOUND HEALING </a:t>
            </a:r>
            <a:br>
              <a:rPr lang="en-US" b="1" dirty="0" smtClean="0"/>
            </a:br>
            <a:r>
              <a:rPr lang="en-US" b="1" dirty="0"/>
              <a:t> </a:t>
            </a:r>
            <a:r>
              <a:rPr lang="en-US" b="1" dirty="0" smtClean="0"/>
              <a:t>              Dr.Kaduyu Dennis</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LEARNING OBJECTIVES</a:t>
            </a:r>
          </a:p>
          <a:p>
            <a:pPr marL="0" indent="0">
              <a:buNone/>
            </a:pPr>
            <a:endParaRPr lang="en-US" dirty="0" smtClean="0"/>
          </a:p>
          <a:p>
            <a:pPr marL="0" indent="0">
              <a:buNone/>
            </a:pPr>
            <a:r>
              <a:rPr lang="en-US" dirty="0"/>
              <a:t> </a:t>
            </a:r>
            <a:r>
              <a:rPr lang="en-US" dirty="0" smtClean="0"/>
              <a:t>                DEFINITION OF WOUND HEALING</a:t>
            </a:r>
          </a:p>
          <a:p>
            <a:pPr marL="0" indent="0">
              <a:buNone/>
            </a:pPr>
            <a:r>
              <a:rPr lang="en-US" dirty="0"/>
              <a:t> </a:t>
            </a:r>
            <a:r>
              <a:rPr lang="en-US" dirty="0" smtClean="0"/>
              <a:t>                TYPES OF CELLS IMPORTANT IN WOUND </a:t>
            </a:r>
            <a:r>
              <a:rPr lang="en-US" dirty="0" smtClean="0"/>
              <a:t>HEALING</a:t>
            </a:r>
          </a:p>
          <a:p>
            <a:pPr marL="0" indent="0">
              <a:buNone/>
            </a:pPr>
            <a:r>
              <a:rPr lang="en-US"/>
              <a:t> </a:t>
            </a:r>
            <a:r>
              <a:rPr lang="en-US" smtClean="0"/>
              <a:t>                 PROCESSES OF WOUND HEALING</a:t>
            </a:r>
            <a:endParaRPr lang="en-US" dirty="0" smtClean="0"/>
          </a:p>
          <a:p>
            <a:pPr marL="0" indent="0">
              <a:buNone/>
            </a:pPr>
            <a:r>
              <a:rPr lang="en-US" dirty="0"/>
              <a:t> </a:t>
            </a:r>
            <a:r>
              <a:rPr lang="en-US" dirty="0" smtClean="0"/>
              <a:t>                TYPES OF WOUND HEALING</a:t>
            </a:r>
          </a:p>
          <a:p>
            <a:pPr marL="0" indent="0">
              <a:buNone/>
            </a:pPr>
            <a:r>
              <a:rPr lang="en-US" dirty="0"/>
              <a:t> </a:t>
            </a:r>
            <a:r>
              <a:rPr lang="en-US" dirty="0" smtClean="0"/>
              <a:t>                PROCESS OF WOUND HEALING</a:t>
            </a:r>
          </a:p>
          <a:p>
            <a:pPr marL="0" indent="0">
              <a:buNone/>
            </a:pPr>
            <a:r>
              <a:rPr lang="en-US" dirty="0"/>
              <a:t> </a:t>
            </a:r>
            <a:r>
              <a:rPr lang="en-US" dirty="0" smtClean="0"/>
              <a:t>                 FACTORS AFFECTING WOUND HEALING </a:t>
            </a:r>
          </a:p>
          <a:p>
            <a:pPr marL="0" indent="0">
              <a:buNone/>
            </a:pPr>
            <a:r>
              <a:rPr lang="en-US" dirty="0"/>
              <a:t> </a:t>
            </a:r>
            <a:r>
              <a:rPr lang="en-US" dirty="0" smtClean="0"/>
              <a:t>                 COMPLICATIONS OF WOUND HEALING</a:t>
            </a:r>
          </a:p>
          <a:p>
            <a:pPr marL="0" indent="0">
              <a:buNone/>
            </a:pPr>
            <a:r>
              <a:rPr lang="en-US" dirty="0"/>
              <a:t> </a:t>
            </a:r>
            <a:r>
              <a:rPr lang="en-US" dirty="0" smtClean="0"/>
              <a:t>               </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525558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036" y="365126"/>
            <a:ext cx="10400763" cy="678064"/>
          </a:xfrm>
        </p:spPr>
        <p:txBody>
          <a:bodyPr>
            <a:normAutofit fontScale="90000"/>
          </a:bodyPr>
          <a:lstStyle/>
          <a:p>
            <a:r>
              <a:rPr lang="en-US" dirty="0" smtClean="0"/>
              <a:t>           </a:t>
            </a:r>
            <a:r>
              <a:rPr lang="en-US" b="1" dirty="0" smtClean="0"/>
              <a:t>TYPES OF WOUND HEALING</a:t>
            </a:r>
            <a:endParaRPr lang="en-US" b="1" dirty="0"/>
          </a:p>
        </p:txBody>
      </p:sp>
      <p:sp>
        <p:nvSpPr>
          <p:cNvPr id="3" name="Content Placeholder 2"/>
          <p:cNvSpPr>
            <a:spLocks noGrp="1"/>
          </p:cNvSpPr>
          <p:nvPr>
            <p:ph idx="1"/>
          </p:nvPr>
        </p:nvSpPr>
        <p:spPr>
          <a:xfrm>
            <a:off x="0" y="1043190"/>
            <a:ext cx="12192000" cy="5814810"/>
          </a:xfrm>
        </p:spPr>
        <p:txBody>
          <a:bodyPr>
            <a:normAutofit fontScale="77500" lnSpcReduction="20000"/>
          </a:bodyPr>
          <a:lstStyle/>
          <a:p>
            <a:pPr marL="0" indent="0">
              <a:buNone/>
            </a:pPr>
            <a:r>
              <a:rPr lang="en-US" dirty="0" smtClean="0"/>
              <a:t>There are 2 types of wound healing depending on the amount of tissue damage.</a:t>
            </a:r>
          </a:p>
          <a:p>
            <a:pPr marL="0" indent="0">
              <a:buNone/>
            </a:pPr>
            <a:r>
              <a:rPr lang="en-US" dirty="0" smtClean="0"/>
              <a:t>A wound can be accidental or surgical.</a:t>
            </a:r>
          </a:p>
          <a:p>
            <a:pPr marL="0" indent="0">
              <a:buNone/>
            </a:pPr>
            <a:endParaRPr lang="en-US" dirty="0"/>
          </a:p>
          <a:p>
            <a:pPr marL="0" indent="0">
              <a:buNone/>
            </a:pPr>
            <a:r>
              <a:rPr lang="en-US" dirty="0" smtClean="0"/>
              <a:t>   Healing by first intention (primary union)</a:t>
            </a:r>
          </a:p>
          <a:p>
            <a:pPr marL="0" indent="0">
              <a:buNone/>
            </a:pPr>
            <a:r>
              <a:rPr lang="en-US" dirty="0" smtClean="0"/>
              <a:t>   Healing by second intension(secondary union)</a:t>
            </a:r>
          </a:p>
          <a:p>
            <a:pPr marL="0" indent="0">
              <a:buNone/>
            </a:pPr>
            <a:r>
              <a:rPr lang="en-US" dirty="0"/>
              <a:t> </a:t>
            </a:r>
          </a:p>
          <a:p>
            <a:pPr marL="0" indent="0">
              <a:buNone/>
            </a:pPr>
            <a:r>
              <a:rPr lang="en-US" dirty="0" smtClean="0">
                <a:solidFill>
                  <a:schemeClr val="accent1"/>
                </a:solidFill>
              </a:rPr>
              <a:t>HEALING BY FIRST INTENTION (PRIMARY UNION</a:t>
            </a:r>
            <a:r>
              <a:rPr lang="en-US" dirty="0" smtClean="0"/>
              <a:t>)</a:t>
            </a:r>
          </a:p>
          <a:p>
            <a:pPr marL="0" indent="0">
              <a:buNone/>
            </a:pPr>
            <a:r>
              <a:rPr lang="en-US" dirty="0" smtClean="0"/>
              <a:t>This is defined as healing of a wound which has the following characteristics; </a:t>
            </a:r>
          </a:p>
          <a:p>
            <a:pPr marL="0" indent="0">
              <a:buNone/>
            </a:pPr>
            <a:r>
              <a:rPr lang="en-US" dirty="0"/>
              <a:t> </a:t>
            </a:r>
            <a:r>
              <a:rPr lang="en-US" dirty="0" smtClean="0"/>
              <a:t>                    clean and uninfected ,surgically incised without much loss of cells and tissue and edges of the wound are approximated by surgical sutures.  </a:t>
            </a:r>
          </a:p>
          <a:p>
            <a:pPr marL="0" indent="0">
              <a:buNone/>
            </a:pPr>
            <a:r>
              <a:rPr lang="en-US" dirty="0" smtClean="0">
                <a:solidFill>
                  <a:schemeClr val="accent1"/>
                </a:solidFill>
              </a:rPr>
              <a:t>HEALING BY SECOND INTENTION(SECONDARY UNION</a:t>
            </a:r>
            <a:r>
              <a:rPr lang="en-US" dirty="0" smtClean="0"/>
              <a:t>)</a:t>
            </a:r>
          </a:p>
          <a:p>
            <a:pPr marL="0" indent="0">
              <a:buNone/>
            </a:pPr>
            <a:r>
              <a:rPr lang="en-US" dirty="0" smtClean="0"/>
              <a:t>This is defined as healing of the wound having the following characteristics</a:t>
            </a:r>
          </a:p>
          <a:p>
            <a:pPr marL="0" indent="0">
              <a:buNone/>
            </a:pPr>
            <a:r>
              <a:rPr lang="en-US" dirty="0"/>
              <a:t> </a:t>
            </a:r>
            <a:r>
              <a:rPr lang="en-US" dirty="0" smtClean="0"/>
              <a:t>                      open with a  large tissue defect ,at times </a:t>
            </a:r>
            <a:r>
              <a:rPr lang="en-US" dirty="0" err="1" smtClean="0"/>
              <a:t>infected,having</a:t>
            </a:r>
            <a:r>
              <a:rPr lang="en-US" dirty="0" smtClean="0"/>
              <a:t> extensive loss of cells and tissues and the wound is not approximated by surgical sutures but is left open</a:t>
            </a:r>
          </a:p>
          <a:p>
            <a:pPr marL="0" indent="0">
              <a:buNone/>
            </a:pPr>
            <a:r>
              <a:rPr lang="en-US" dirty="0"/>
              <a:t> </a:t>
            </a:r>
            <a:r>
              <a:rPr lang="en-US" dirty="0" smtClean="0"/>
              <a:t>                         </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364149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US" sz="5400" dirty="0"/>
              <a:t> </a:t>
            </a:r>
            <a:r>
              <a:rPr lang="en-US" sz="5400" dirty="0" smtClean="0"/>
              <a:t>                   </a:t>
            </a:r>
            <a:r>
              <a:rPr lang="en-US" sz="5400" b="1" dirty="0" smtClean="0"/>
              <a:t>DIFFERENCES</a:t>
            </a:r>
            <a:endParaRPr lang="en-US" sz="5400" b="1"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76374113"/>
              </p:ext>
            </p:extLst>
          </p:nvPr>
        </p:nvGraphicFramePr>
        <p:xfrm>
          <a:off x="1532586" y="927280"/>
          <a:ext cx="8318322" cy="5774422"/>
        </p:xfrm>
        <a:graphic>
          <a:graphicData uri="http://schemas.openxmlformats.org/drawingml/2006/table">
            <a:tbl>
              <a:tblPr firstRow="1" bandRow="1">
                <a:tableStyleId>{5C22544A-7EE6-4342-B048-85BDC9FD1C3A}</a:tableStyleId>
              </a:tblPr>
              <a:tblGrid>
                <a:gridCol w="2772774"/>
                <a:gridCol w="2772774"/>
                <a:gridCol w="2772774"/>
              </a:tblGrid>
              <a:tr h="945162">
                <a:tc>
                  <a:txBody>
                    <a:bodyPr/>
                    <a:lstStyle/>
                    <a:p>
                      <a:r>
                        <a:rPr lang="en-US" dirty="0" smtClean="0"/>
                        <a:t>FEATURE </a:t>
                      </a:r>
                      <a:endParaRPr lang="en-US" dirty="0"/>
                    </a:p>
                  </a:txBody>
                  <a:tcPr/>
                </a:tc>
                <a:tc>
                  <a:txBody>
                    <a:bodyPr/>
                    <a:lstStyle/>
                    <a:p>
                      <a:r>
                        <a:rPr lang="en-US" dirty="0" smtClean="0"/>
                        <a:t>PRIMARY</a:t>
                      </a:r>
                      <a:r>
                        <a:rPr lang="en-US" baseline="0" dirty="0" smtClean="0"/>
                        <a:t> UNION</a:t>
                      </a:r>
                      <a:endParaRPr lang="en-US" dirty="0"/>
                    </a:p>
                  </a:txBody>
                  <a:tcPr/>
                </a:tc>
                <a:tc>
                  <a:txBody>
                    <a:bodyPr/>
                    <a:lstStyle/>
                    <a:p>
                      <a:r>
                        <a:rPr lang="en-US" dirty="0" smtClean="0"/>
                        <a:t>SECONDARY UNION</a:t>
                      </a:r>
                      <a:endParaRPr lang="en-US" dirty="0"/>
                    </a:p>
                  </a:txBody>
                  <a:tcPr/>
                </a:tc>
              </a:tr>
              <a:tr h="590095">
                <a:tc>
                  <a:txBody>
                    <a:bodyPr/>
                    <a:lstStyle/>
                    <a:p>
                      <a:r>
                        <a:rPr lang="en-US" dirty="0" smtClean="0"/>
                        <a:t>CLEANESS OF WOUND</a:t>
                      </a:r>
                      <a:endParaRPr lang="en-US" dirty="0"/>
                    </a:p>
                  </a:txBody>
                  <a:tcPr/>
                </a:tc>
                <a:tc>
                  <a:txBody>
                    <a:bodyPr/>
                    <a:lstStyle/>
                    <a:p>
                      <a:r>
                        <a:rPr lang="en-US" dirty="0" smtClean="0"/>
                        <a:t>CLEAN</a:t>
                      </a:r>
                      <a:endParaRPr lang="en-US" dirty="0"/>
                    </a:p>
                  </a:txBody>
                  <a:tcPr/>
                </a:tc>
                <a:tc>
                  <a:txBody>
                    <a:bodyPr/>
                    <a:lstStyle/>
                    <a:p>
                      <a:r>
                        <a:rPr lang="en-US" dirty="0" smtClean="0"/>
                        <a:t>UNCLEAN</a:t>
                      </a:r>
                      <a:endParaRPr lang="en-US" dirty="0"/>
                    </a:p>
                  </a:txBody>
                  <a:tcPr/>
                </a:tc>
              </a:tr>
              <a:tr h="590095">
                <a:tc>
                  <a:txBody>
                    <a:bodyPr/>
                    <a:lstStyle/>
                    <a:p>
                      <a:r>
                        <a:rPr lang="en-US" dirty="0" smtClean="0"/>
                        <a:t>INFECTION</a:t>
                      </a:r>
                      <a:endParaRPr lang="en-US" dirty="0"/>
                    </a:p>
                  </a:txBody>
                  <a:tcPr/>
                </a:tc>
                <a:tc>
                  <a:txBody>
                    <a:bodyPr/>
                    <a:lstStyle/>
                    <a:p>
                      <a:r>
                        <a:rPr lang="en-US" dirty="0" smtClean="0"/>
                        <a:t>GENERALLY UNINFECTED</a:t>
                      </a:r>
                      <a:endParaRPr lang="en-US" dirty="0"/>
                    </a:p>
                  </a:txBody>
                  <a:tcPr/>
                </a:tc>
                <a:tc>
                  <a:txBody>
                    <a:bodyPr/>
                    <a:lstStyle/>
                    <a:p>
                      <a:r>
                        <a:rPr lang="en-US" dirty="0" smtClean="0"/>
                        <a:t>MAY BE INFECTED</a:t>
                      </a:r>
                      <a:endParaRPr lang="en-US" dirty="0"/>
                    </a:p>
                  </a:txBody>
                  <a:tcPr/>
                </a:tc>
              </a:tr>
              <a:tr h="590095">
                <a:tc>
                  <a:txBody>
                    <a:bodyPr/>
                    <a:lstStyle/>
                    <a:p>
                      <a:r>
                        <a:rPr lang="en-US" dirty="0" smtClean="0"/>
                        <a:t>MARGINS</a:t>
                      </a:r>
                      <a:endParaRPr lang="en-US" dirty="0"/>
                    </a:p>
                  </a:txBody>
                  <a:tcPr/>
                </a:tc>
                <a:tc>
                  <a:txBody>
                    <a:bodyPr/>
                    <a:lstStyle/>
                    <a:p>
                      <a:r>
                        <a:rPr lang="en-US" dirty="0" smtClean="0"/>
                        <a:t>SURGICALLY CLEAN</a:t>
                      </a:r>
                      <a:endParaRPr lang="en-US" dirty="0"/>
                    </a:p>
                  </a:txBody>
                  <a:tcPr/>
                </a:tc>
                <a:tc>
                  <a:txBody>
                    <a:bodyPr/>
                    <a:lstStyle/>
                    <a:p>
                      <a:r>
                        <a:rPr lang="en-US" dirty="0" smtClean="0"/>
                        <a:t>IRREGULARLY</a:t>
                      </a:r>
                      <a:endParaRPr lang="en-US" dirty="0"/>
                    </a:p>
                  </a:txBody>
                  <a:tcPr/>
                </a:tc>
              </a:tr>
              <a:tr h="590095">
                <a:tc>
                  <a:txBody>
                    <a:bodyPr/>
                    <a:lstStyle/>
                    <a:p>
                      <a:r>
                        <a:rPr lang="en-US" dirty="0" smtClean="0"/>
                        <a:t>SUTURES</a:t>
                      </a:r>
                      <a:r>
                        <a:rPr lang="en-US" baseline="0" dirty="0" smtClean="0"/>
                        <a:t> </a:t>
                      </a:r>
                      <a:endParaRPr lang="en-US" dirty="0"/>
                    </a:p>
                  </a:txBody>
                  <a:tcPr/>
                </a:tc>
                <a:tc>
                  <a:txBody>
                    <a:bodyPr/>
                    <a:lstStyle/>
                    <a:p>
                      <a:r>
                        <a:rPr lang="en-US" dirty="0" smtClean="0"/>
                        <a:t>USED </a:t>
                      </a:r>
                      <a:endParaRPr lang="en-US" dirty="0"/>
                    </a:p>
                  </a:txBody>
                  <a:tcPr/>
                </a:tc>
                <a:tc>
                  <a:txBody>
                    <a:bodyPr/>
                    <a:lstStyle/>
                    <a:p>
                      <a:r>
                        <a:rPr lang="en-US" dirty="0" smtClean="0"/>
                        <a:t>NOT USED</a:t>
                      </a:r>
                      <a:endParaRPr lang="en-US" dirty="0"/>
                    </a:p>
                  </a:txBody>
                  <a:tcPr/>
                </a:tc>
              </a:tr>
              <a:tr h="590095">
                <a:tc>
                  <a:txBody>
                    <a:bodyPr/>
                    <a:lstStyle/>
                    <a:p>
                      <a:r>
                        <a:rPr lang="en-US" dirty="0" smtClean="0"/>
                        <a:t>HEALING</a:t>
                      </a:r>
                      <a:endParaRPr lang="en-US" dirty="0"/>
                    </a:p>
                  </a:txBody>
                  <a:tcPr/>
                </a:tc>
                <a:tc>
                  <a:txBody>
                    <a:bodyPr/>
                    <a:lstStyle/>
                    <a:p>
                      <a:r>
                        <a:rPr lang="en-US" dirty="0" smtClean="0"/>
                        <a:t>SCANTY GRANULATION TISSUE AT THE</a:t>
                      </a:r>
                      <a:r>
                        <a:rPr lang="en-US" baseline="0" dirty="0" smtClean="0"/>
                        <a:t> INCISED  GAP AND ALONG SUTURE TRACKS</a:t>
                      </a:r>
                      <a:endParaRPr lang="en-US" dirty="0"/>
                    </a:p>
                  </a:txBody>
                  <a:tcPr/>
                </a:tc>
                <a:tc>
                  <a:txBody>
                    <a:bodyPr/>
                    <a:lstStyle/>
                    <a:p>
                      <a:r>
                        <a:rPr lang="en-US" dirty="0" smtClean="0"/>
                        <a:t>EXUBERANT GRANULATION TISSUE TO FILL THE GAP</a:t>
                      </a:r>
                      <a:endParaRPr lang="en-US" dirty="0"/>
                    </a:p>
                  </a:txBody>
                  <a:tcPr/>
                </a:tc>
              </a:tr>
              <a:tr h="590095">
                <a:tc>
                  <a:txBody>
                    <a:bodyPr/>
                    <a:lstStyle/>
                    <a:p>
                      <a:r>
                        <a:rPr lang="en-US" dirty="0" smtClean="0"/>
                        <a:t>OUTCOME</a:t>
                      </a:r>
                      <a:endParaRPr lang="en-US" dirty="0"/>
                    </a:p>
                  </a:txBody>
                  <a:tcPr/>
                </a:tc>
                <a:tc>
                  <a:txBody>
                    <a:bodyPr/>
                    <a:lstStyle/>
                    <a:p>
                      <a:r>
                        <a:rPr lang="en-US" dirty="0" smtClean="0"/>
                        <a:t>NEAT LINEAR SCAR</a:t>
                      </a:r>
                      <a:endParaRPr lang="en-US" dirty="0"/>
                    </a:p>
                  </a:txBody>
                  <a:tcPr/>
                </a:tc>
                <a:tc>
                  <a:txBody>
                    <a:bodyPr/>
                    <a:lstStyle/>
                    <a:p>
                      <a:r>
                        <a:rPr lang="en-US" dirty="0" smtClean="0"/>
                        <a:t>CONTRACTED IRREGULAR</a:t>
                      </a:r>
                      <a:r>
                        <a:rPr lang="en-US" baseline="0" dirty="0" smtClean="0"/>
                        <a:t> WOUND</a:t>
                      </a:r>
                      <a:endParaRPr lang="en-US" dirty="0"/>
                    </a:p>
                  </a:txBody>
                  <a:tcPr/>
                </a:tc>
              </a:tr>
              <a:tr h="590095">
                <a:tc>
                  <a:txBody>
                    <a:bodyPr/>
                    <a:lstStyle/>
                    <a:p>
                      <a:r>
                        <a:rPr lang="en-US" dirty="0" smtClean="0"/>
                        <a:t>COMPLICATIONS</a:t>
                      </a:r>
                      <a:endParaRPr lang="en-US" dirty="0"/>
                    </a:p>
                  </a:txBody>
                  <a:tcPr/>
                </a:tc>
                <a:tc>
                  <a:txBody>
                    <a:bodyPr/>
                    <a:lstStyle/>
                    <a:p>
                      <a:r>
                        <a:rPr lang="en-US" dirty="0" smtClean="0"/>
                        <a:t>INFREQUENT</a:t>
                      </a:r>
                      <a:r>
                        <a:rPr lang="en-US" baseline="0" dirty="0" smtClean="0"/>
                        <a:t> </a:t>
                      </a:r>
                      <a:endParaRPr lang="en-US" dirty="0"/>
                    </a:p>
                  </a:txBody>
                  <a:tcPr/>
                </a:tc>
                <a:tc>
                  <a:txBody>
                    <a:bodyPr/>
                    <a:lstStyle/>
                    <a:p>
                      <a:r>
                        <a:rPr lang="en-US" dirty="0" smtClean="0"/>
                        <a:t>SUPPURATION , MAY REQUIRE  DEBRIDEMENT</a:t>
                      </a:r>
                      <a:endParaRPr lang="en-US" dirty="0"/>
                    </a:p>
                  </a:txBody>
                  <a:tcPr/>
                </a:tc>
              </a:tr>
            </a:tbl>
          </a:graphicData>
        </a:graphic>
      </p:graphicFrame>
    </p:spTree>
    <p:extLst>
      <p:ext uri="{BB962C8B-B14F-4D97-AF65-F5344CB8AC3E}">
        <p14:creationId xmlns:p14="http://schemas.microsoft.com/office/powerpoint/2010/main" val="414791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PROCESS OF WOUND HEALING </a:t>
            </a:r>
            <a:endParaRPr lang="en-US" b="1" dirty="0"/>
          </a:p>
        </p:txBody>
      </p:sp>
      <p:sp>
        <p:nvSpPr>
          <p:cNvPr id="3" name="Content Placeholder 2"/>
          <p:cNvSpPr>
            <a:spLocks noGrp="1"/>
          </p:cNvSpPr>
          <p:nvPr>
            <p:ph idx="1"/>
          </p:nvPr>
        </p:nvSpPr>
        <p:spPr/>
        <p:txBody>
          <a:bodyPr/>
          <a:lstStyle/>
          <a:p>
            <a:pPr>
              <a:lnSpc>
                <a:spcPct val="150000"/>
              </a:lnSpc>
              <a:defRPr/>
            </a:pPr>
            <a:r>
              <a:rPr lang="en-US" dirty="0"/>
              <a:t>Wound healing process can be divided into 4 distinct phases: </a:t>
            </a:r>
          </a:p>
          <a:p>
            <a:pPr>
              <a:lnSpc>
                <a:spcPct val="150000"/>
              </a:lnSpc>
              <a:defRPr/>
            </a:pPr>
            <a:r>
              <a:rPr lang="en-US" dirty="0" smtClean="0"/>
              <a:t>Homeostasis </a:t>
            </a:r>
            <a:r>
              <a:rPr lang="en-US" dirty="0"/>
              <a:t>phase</a:t>
            </a:r>
          </a:p>
          <a:p>
            <a:pPr>
              <a:lnSpc>
                <a:spcPct val="150000"/>
              </a:lnSpc>
              <a:defRPr/>
            </a:pPr>
            <a:r>
              <a:rPr lang="en-US" dirty="0"/>
              <a:t>The inflammatory phase </a:t>
            </a:r>
          </a:p>
          <a:p>
            <a:pPr>
              <a:lnSpc>
                <a:spcPct val="150000"/>
              </a:lnSpc>
              <a:defRPr/>
            </a:pPr>
            <a:r>
              <a:rPr lang="en-US" dirty="0"/>
              <a:t>Proliferative phase </a:t>
            </a:r>
          </a:p>
          <a:p>
            <a:pPr>
              <a:lnSpc>
                <a:spcPct val="150000"/>
              </a:lnSpc>
              <a:defRPr/>
            </a:pPr>
            <a:r>
              <a:rPr lang="en-US" dirty="0"/>
              <a:t>Remodeling phase. </a:t>
            </a:r>
          </a:p>
          <a:p>
            <a:endParaRPr lang="en-US" dirty="0"/>
          </a:p>
        </p:txBody>
      </p:sp>
    </p:spTree>
    <p:extLst>
      <p:ext uri="{BB962C8B-B14F-4D97-AF65-F5344CB8AC3E}">
        <p14:creationId xmlns:p14="http://schemas.microsoft.com/office/powerpoint/2010/main" val="670610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52" y="1313645"/>
            <a:ext cx="11384924" cy="5544354"/>
          </a:xfrm>
        </p:spPr>
        <p:txBody>
          <a:bodyPr/>
          <a:lstStyle/>
          <a:p>
            <a:pPr marL="0" indent="0">
              <a:buNone/>
            </a:pPr>
            <a:r>
              <a:rPr lang="en-US" dirty="0" smtClean="0"/>
              <a:t>HOMEOSTASIS PHASE</a:t>
            </a:r>
          </a:p>
          <a:p>
            <a:pPr marL="0" indent="0">
              <a:buNone/>
            </a:pPr>
            <a:r>
              <a:rPr lang="en-US" dirty="0" smtClean="0"/>
              <a:t>This process starts immediately after the injury and may continue for a few days</a:t>
            </a:r>
          </a:p>
          <a:p>
            <a:r>
              <a:rPr lang="en-US" dirty="0"/>
              <a:t> </a:t>
            </a:r>
            <a:r>
              <a:rPr lang="en-US" dirty="0" smtClean="0"/>
              <a:t>    Immediately after injury homeostasis begins with vasoconstriction</a:t>
            </a:r>
          </a:p>
          <a:p>
            <a:r>
              <a:rPr lang="en-US" dirty="0"/>
              <a:t> </a:t>
            </a:r>
            <a:r>
              <a:rPr lang="en-US" dirty="0" smtClean="0"/>
              <a:t>    Clotting/coagulation  cascade is activated involving activation ,adhesion and aggregation of platelets as well as deposition and maturation of fibrin</a:t>
            </a:r>
          </a:p>
          <a:p>
            <a:pPr marL="0" indent="0">
              <a:buNone/>
            </a:pPr>
            <a:r>
              <a:rPr lang="en-US" dirty="0" smtClean="0"/>
              <a:t>               platelet </a:t>
            </a:r>
            <a:r>
              <a:rPr lang="en-US" dirty="0" err="1" smtClean="0"/>
              <a:t>dischrges</a:t>
            </a:r>
            <a:r>
              <a:rPr lang="en-US" dirty="0" smtClean="0"/>
              <a:t> ADP(Adenosine </a:t>
            </a:r>
            <a:r>
              <a:rPr lang="en-US" dirty="0" err="1" smtClean="0"/>
              <a:t>disphosphate</a:t>
            </a:r>
            <a:r>
              <a:rPr lang="en-US" dirty="0" smtClean="0"/>
              <a:t> )which promotes thrombocyte clumping forming a platelet plug (incomplete clot-a net that traps RBCS) at the wound</a:t>
            </a:r>
          </a:p>
          <a:p>
            <a:pPr marL="0" indent="0">
              <a:buNone/>
            </a:pPr>
            <a:r>
              <a:rPr lang="en-US" dirty="0"/>
              <a:t> </a:t>
            </a:r>
            <a:r>
              <a:rPr lang="en-US" dirty="0" smtClean="0"/>
              <a:t>               Fibrinogen is cleaved into fibrin through the clotting cascade to complete framework for coagulation. fibrin provides structural support for cellular constituents of inflammation.</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54405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668" y="154546"/>
            <a:ext cx="11212132" cy="6022417"/>
          </a:xfrm>
        </p:spPr>
        <p:txBody>
          <a:bodyPr>
            <a:normAutofit lnSpcReduction="10000"/>
          </a:bodyPr>
          <a:lstStyle/>
          <a:p>
            <a:r>
              <a:rPr lang="en-US" dirty="0" smtClean="0"/>
              <a:t>INFLAMMATORY PHASE </a:t>
            </a:r>
          </a:p>
          <a:p>
            <a:pPr marL="0" indent="0">
              <a:buNone/>
            </a:pPr>
            <a:r>
              <a:rPr lang="en-US" dirty="0"/>
              <a:t> </a:t>
            </a:r>
            <a:r>
              <a:rPr lang="en-US" dirty="0" smtClean="0"/>
              <a:t>  This occurs within 24hrs</a:t>
            </a:r>
          </a:p>
          <a:p>
            <a:pPr marL="0" indent="0">
              <a:buNone/>
            </a:pPr>
            <a:r>
              <a:rPr lang="en-US" dirty="0"/>
              <a:t> </a:t>
            </a:r>
            <a:r>
              <a:rPr lang="en-US" dirty="0" smtClean="0"/>
              <a:t>  After homeostasis is achieved ,blood vessels dilate allowing WBC (Polymorphonuclear leucocytes) ,</a:t>
            </a:r>
            <a:r>
              <a:rPr lang="en-US" dirty="0" err="1" smtClean="0"/>
              <a:t>nutrients,antibiotics</a:t>
            </a:r>
            <a:r>
              <a:rPr lang="en-US" dirty="0" smtClean="0"/>
              <a:t> and other beneficial elements reach the affected are to accelerate wound healing</a:t>
            </a:r>
          </a:p>
          <a:p>
            <a:pPr marL="0" indent="0">
              <a:buNone/>
            </a:pPr>
            <a:r>
              <a:rPr lang="en-US" dirty="0"/>
              <a:t> </a:t>
            </a:r>
            <a:r>
              <a:rPr lang="en-US" dirty="0" smtClean="0"/>
              <a:t>  At this stage effects of inflammation such as heat ,pain ,swelling and redness are felt</a:t>
            </a:r>
          </a:p>
          <a:p>
            <a:pPr marL="0" indent="0">
              <a:buNone/>
            </a:pPr>
            <a:r>
              <a:rPr lang="en-US" dirty="0"/>
              <a:t> </a:t>
            </a:r>
            <a:r>
              <a:rPr lang="en-US" dirty="0" smtClean="0"/>
              <a:t>   polymorphonuclear leukocytes (neutrophils,eosinophils and basophils circulating in blood)  “cleanse” the wound  by the 3</a:t>
            </a:r>
            <a:r>
              <a:rPr lang="en-US" baseline="30000" dirty="0" smtClean="0"/>
              <a:t>rd</a:t>
            </a:r>
            <a:r>
              <a:rPr lang="en-US" dirty="0" smtClean="0"/>
              <a:t> day they are replaced by macrophages </a:t>
            </a:r>
          </a:p>
          <a:p>
            <a:pPr marL="0" indent="0">
              <a:buNone/>
            </a:pPr>
            <a:r>
              <a:rPr lang="en-US" dirty="0"/>
              <a:t> </a:t>
            </a:r>
            <a:r>
              <a:rPr lang="en-US" dirty="0" smtClean="0"/>
              <a:t>   Macrophages continue the cleansing process and manufacture various growth factors </a:t>
            </a:r>
            <a:r>
              <a:rPr lang="en-US" dirty="0" err="1" smtClean="0"/>
              <a:t>e.g</a:t>
            </a:r>
            <a:r>
              <a:rPr lang="en-US" dirty="0" smtClean="0"/>
              <a:t> cytokines, interleukin-1, tumor necrosis factor tumor(TNF)  etc.</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348052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6857999"/>
          </a:xfrm>
        </p:spPr>
        <p:txBody>
          <a:bodyPr>
            <a:normAutofit fontScale="25000" lnSpcReduction="20000"/>
          </a:bodyPr>
          <a:lstStyle/>
          <a:p>
            <a:r>
              <a:rPr lang="en-US" sz="9600" dirty="0" smtClean="0"/>
              <a:t>PROLIFERATIVE PHASE</a:t>
            </a:r>
          </a:p>
          <a:p>
            <a:pPr marL="0" indent="0">
              <a:buNone/>
            </a:pPr>
            <a:r>
              <a:rPr lang="en-US" sz="9600" dirty="0" smtClean="0"/>
              <a:t>     This phase is characterized by formation of granulation tissue in the wound .</a:t>
            </a:r>
          </a:p>
          <a:p>
            <a:pPr marL="0" indent="0">
              <a:buNone/>
            </a:pPr>
            <a:r>
              <a:rPr lang="en-US" sz="9600" dirty="0"/>
              <a:t> </a:t>
            </a:r>
            <a:r>
              <a:rPr lang="en-US" sz="9600" dirty="0" smtClean="0"/>
              <a:t>    ( Granulation tissue it is a fragile structure composed of an extracellular matrix of fibrin,fibronectin,gylycosaminoglycans,proliferating endothelial cells , new capillaries and fibroblasts mixed with inflammatory macrophages  and lymphocytes.)</a:t>
            </a:r>
          </a:p>
          <a:p>
            <a:pPr marL="0" indent="0">
              <a:buNone/>
            </a:pPr>
            <a:endParaRPr lang="en-US" sz="9600" dirty="0" smtClean="0"/>
          </a:p>
          <a:p>
            <a:pPr marL="0" indent="0">
              <a:buNone/>
            </a:pPr>
            <a:r>
              <a:rPr lang="en-US" sz="9600" dirty="0"/>
              <a:t> </a:t>
            </a:r>
            <a:r>
              <a:rPr lang="en-US" sz="9600" dirty="0" smtClean="0"/>
              <a:t>    Two key cells are present in this phase ; fibroblasts and endothelial cells.</a:t>
            </a:r>
          </a:p>
          <a:p>
            <a:pPr marL="0" indent="0">
              <a:buNone/>
            </a:pPr>
            <a:endParaRPr lang="en-US" sz="9600" dirty="0" smtClean="0"/>
          </a:p>
          <a:p>
            <a:pPr>
              <a:lnSpc>
                <a:spcPct val="150000"/>
              </a:lnSpc>
              <a:defRPr/>
            </a:pPr>
            <a:r>
              <a:rPr lang="en-US" sz="9600" dirty="0"/>
              <a:t>This phase consists of different subphases. </a:t>
            </a:r>
          </a:p>
          <a:p>
            <a:pPr>
              <a:lnSpc>
                <a:spcPct val="150000"/>
              </a:lnSpc>
              <a:defRPr/>
            </a:pPr>
            <a:r>
              <a:rPr lang="en-US" sz="9600" dirty="0" smtClean="0"/>
              <a:t>Fibroplasia , matrix deposition, angiogenesis and re-epithelialization</a:t>
            </a:r>
          </a:p>
          <a:p>
            <a:pPr>
              <a:lnSpc>
                <a:spcPct val="150000"/>
              </a:lnSpc>
              <a:defRPr/>
            </a:pPr>
            <a:r>
              <a:rPr lang="en-US" sz="9600" dirty="0" smtClean="0"/>
              <a:t>FIBROPLASIA</a:t>
            </a:r>
          </a:p>
          <a:p>
            <a:pPr marL="0" indent="0">
              <a:lnSpc>
                <a:spcPct val="150000"/>
              </a:lnSpc>
              <a:buNone/>
              <a:defRPr/>
            </a:pPr>
            <a:r>
              <a:rPr lang="en-US" sz="9600" dirty="0" smtClean="0"/>
              <a:t>      A combination of action of cytokines produced initially by platelets and subsequently by macrophages and lymphocytes stimulate fibroplasia which involves formation of fibroblasts  which migrate into the wound site laying down  new collagen of subtypes I and II . N.B  </a:t>
            </a:r>
            <a:r>
              <a:rPr lang="en-US" sz="9600" dirty="0" err="1" smtClean="0"/>
              <a:t>fibrolast</a:t>
            </a:r>
            <a:r>
              <a:rPr lang="en-US" sz="9600" dirty="0" smtClean="0"/>
              <a:t> production starts on 3</a:t>
            </a:r>
            <a:r>
              <a:rPr lang="en-US" sz="9600" baseline="30000" dirty="0" smtClean="0"/>
              <a:t>rd</a:t>
            </a:r>
            <a:r>
              <a:rPr lang="en-US" sz="9600" dirty="0" smtClean="0"/>
              <a:t> day achieves their peak number on 7</a:t>
            </a:r>
            <a:r>
              <a:rPr lang="en-US" sz="9600" baseline="30000" dirty="0" smtClean="0"/>
              <a:t>th</a:t>
            </a:r>
            <a:r>
              <a:rPr lang="en-US" sz="9600" dirty="0" smtClean="0"/>
              <a:t> day.</a:t>
            </a:r>
          </a:p>
          <a:p>
            <a:pPr>
              <a:lnSpc>
                <a:spcPct val="150000"/>
              </a:lnSpc>
              <a:defRPr/>
            </a:pPr>
            <a:endParaRPr lang="en-US" sz="8000" dirty="0"/>
          </a:p>
          <a:p>
            <a:pPr marL="0" indent="0">
              <a:buNone/>
            </a:pPr>
            <a:endParaRPr lang="en-US" sz="8000" dirty="0" smtClean="0"/>
          </a:p>
          <a:p>
            <a:pPr marL="0" indent="0">
              <a:buNone/>
            </a:pPr>
            <a:endParaRPr lang="en-US" sz="8000" dirty="0" smtClean="0"/>
          </a:p>
          <a:p>
            <a:endParaRPr lang="en-US" dirty="0" smtClean="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075294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AutoShape 4" descr="• Epithelial cells are active during this phage and&#10;are responsible for initial wound closure.&#10;• GTR procedures are based ..."/>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0" indent="0">
              <a:lnSpc>
                <a:spcPct val="150000"/>
              </a:lnSpc>
              <a:buNone/>
              <a:defRPr/>
            </a:pPr>
            <a:r>
              <a:rPr lang="en-US" dirty="0"/>
              <a:t>MATRIX  DEPOSITION </a:t>
            </a:r>
          </a:p>
          <a:p>
            <a:pPr marL="0" indent="0">
              <a:lnSpc>
                <a:spcPct val="150000"/>
              </a:lnSpc>
              <a:buNone/>
              <a:defRPr/>
            </a:pPr>
            <a:r>
              <a:rPr lang="en-US" dirty="0"/>
              <a:t>        The wound is suffused with GAGS  and fibronectin that are bonded covalently to protein core and contribute to matrix deposition </a:t>
            </a:r>
            <a:endParaRPr lang="en-US" dirty="0" smtClean="0"/>
          </a:p>
          <a:p>
            <a:r>
              <a:rPr lang="en-US" dirty="0" smtClean="0"/>
              <a:t>ANGIOGENESIS</a:t>
            </a:r>
          </a:p>
          <a:p>
            <a:pPr marL="0" indent="0">
              <a:buNone/>
            </a:pPr>
            <a:r>
              <a:rPr lang="en-US" dirty="0"/>
              <a:t> </a:t>
            </a:r>
            <a:r>
              <a:rPr lang="en-US" dirty="0" smtClean="0"/>
              <a:t>   Formation of new blood vessels at the site of injury takes place by proliferation of endothelial cells from margins of severed blood vessels</a:t>
            </a:r>
          </a:p>
          <a:p>
            <a:pPr marL="0" indent="0">
              <a:buNone/>
            </a:pPr>
            <a:r>
              <a:rPr lang="en-US" dirty="0"/>
              <a:t> </a:t>
            </a:r>
            <a:r>
              <a:rPr lang="en-US" dirty="0" smtClean="0"/>
              <a:t>   Newly formed blood vessels are more leaky accounting for the more edematous appearance of new granulation tissue.</a:t>
            </a:r>
          </a:p>
          <a:p>
            <a:pPr marL="0" indent="0">
              <a:buNone/>
            </a:pPr>
            <a:endParaRPr lang="en-US" dirty="0"/>
          </a:p>
        </p:txBody>
      </p:sp>
    </p:spTree>
    <p:extLst>
      <p:ext uri="{BB962C8B-B14F-4D97-AF65-F5344CB8AC3E}">
        <p14:creationId xmlns:p14="http://schemas.microsoft.com/office/powerpoint/2010/main" val="2127231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buNone/>
            </a:pPr>
            <a:r>
              <a:rPr lang="en-US" sz="4400" dirty="0" smtClean="0"/>
              <a:t> RE-EPITHELISATION</a:t>
            </a:r>
          </a:p>
          <a:p>
            <a:r>
              <a:rPr lang="en-US" sz="4400" dirty="0" smtClean="0"/>
              <a:t>Re-</a:t>
            </a:r>
            <a:r>
              <a:rPr lang="en-US" sz="4400" dirty="0" err="1" smtClean="0"/>
              <a:t>epithelization</a:t>
            </a:r>
            <a:r>
              <a:rPr lang="en-US" sz="4400" dirty="0" smtClean="0"/>
              <a:t> occurs with the migration of cells from the periphery of the wound and adnexal structures. </a:t>
            </a:r>
          </a:p>
          <a:p>
            <a:r>
              <a:rPr lang="en-US" sz="4400" dirty="0" smtClean="0"/>
              <a:t>This process commences with the spreading of cells within 24 hours. </a:t>
            </a:r>
          </a:p>
          <a:p>
            <a:r>
              <a:rPr lang="en-US" sz="4400" dirty="0" smtClean="0"/>
              <a:t>Division of peripheral cells occurs in hours 48-72, resulting in a thin epithelial cell layer, which bridges the wound. </a:t>
            </a:r>
          </a:p>
          <a:p>
            <a:r>
              <a:rPr lang="en-US" sz="4400" dirty="0" smtClean="0"/>
              <a:t>This succession of subphases can last up to 4 weeks in the clean and uncontaminated wound. </a:t>
            </a:r>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714690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smtClean="0"/>
              <a:t>RE-MODELING PHASE</a:t>
            </a:r>
          </a:p>
          <a:p>
            <a:pPr marL="0" indent="0">
              <a:buNone/>
            </a:pPr>
            <a:r>
              <a:rPr lang="en-US" dirty="0" smtClean="0"/>
              <a:t>    After 3 week the wound undergoes constant alterations known as remodeling .</a:t>
            </a:r>
          </a:p>
          <a:p>
            <a:pPr marL="0" indent="0">
              <a:buNone/>
            </a:pPr>
            <a:r>
              <a:rPr lang="en-US" dirty="0"/>
              <a:t> </a:t>
            </a:r>
            <a:r>
              <a:rPr lang="en-US" dirty="0" smtClean="0"/>
              <a:t>   This is the final phase of the wound healing process occurs concurrently with granulation tissue formation leading to formation of new epithelium and scar tissue .</a:t>
            </a:r>
          </a:p>
          <a:p>
            <a:pPr>
              <a:lnSpc>
                <a:spcPct val="150000"/>
              </a:lnSpc>
            </a:pPr>
            <a:r>
              <a:rPr lang="en-US" dirty="0"/>
              <a:t> </a:t>
            </a:r>
            <a:r>
              <a:rPr lang="en-US" dirty="0" smtClean="0"/>
              <a:t>   Contraction of the wound is an ongoing process resulting in part from the proliferation of the specialized fibroblasts (myofibroblasts).</a:t>
            </a:r>
          </a:p>
          <a:p>
            <a:pPr>
              <a:lnSpc>
                <a:spcPct val="150000"/>
              </a:lnSpc>
            </a:pPr>
            <a:endParaRPr lang="en-US" dirty="0" smtClean="0"/>
          </a:p>
          <a:p>
            <a:pPr marL="0" indent="0">
              <a:buNone/>
            </a:pPr>
            <a:endParaRPr lang="en-US" dirty="0"/>
          </a:p>
        </p:txBody>
      </p:sp>
    </p:spTree>
    <p:extLst>
      <p:ext uri="{BB962C8B-B14F-4D97-AF65-F5344CB8AC3E}">
        <p14:creationId xmlns:p14="http://schemas.microsoft.com/office/powerpoint/2010/main" val="1878091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basic events in secondary union  are similar to  primary union but differ in having a larger tissue defect which has to be bridged .</a:t>
            </a:r>
          </a:p>
          <a:p>
            <a:r>
              <a:rPr lang="en-US" dirty="0" smtClean="0"/>
              <a:t>The healing by secondary union is slow and results in a large at times ugly scar compared to rapidly healing and neat scar of primary union.</a:t>
            </a:r>
          </a:p>
          <a:p>
            <a:pPr marL="0" indent="0">
              <a:buNone/>
            </a:pPr>
            <a:r>
              <a:rPr lang="en-US" dirty="0" smtClean="0"/>
              <a:t>N.B Compare the sequential  process of wound healing in primary union and </a:t>
            </a:r>
            <a:r>
              <a:rPr lang="en-US" smtClean="0"/>
              <a:t>secondary union</a:t>
            </a:r>
            <a:endParaRPr lang="en-US"/>
          </a:p>
        </p:txBody>
      </p:sp>
    </p:spTree>
    <p:extLst>
      <p:ext uri="{BB962C8B-B14F-4D97-AF65-F5344CB8AC3E}">
        <p14:creationId xmlns:p14="http://schemas.microsoft.com/office/powerpoint/2010/main" val="1153801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INTRODUCTION TO WOUND         </a:t>
            </a:r>
            <a:br>
              <a:rPr lang="en-US" b="1" dirty="0" smtClean="0"/>
            </a:br>
            <a:r>
              <a:rPr lang="en-US" b="1" dirty="0"/>
              <a:t> </a:t>
            </a:r>
            <a:r>
              <a:rPr lang="en-US" b="1" dirty="0" smtClean="0"/>
              <a:t>                              HEALING</a:t>
            </a:r>
            <a:endParaRPr lang="en-US" b="1" dirty="0"/>
          </a:p>
        </p:txBody>
      </p:sp>
      <p:sp>
        <p:nvSpPr>
          <p:cNvPr id="3" name="Content Placeholder 2"/>
          <p:cNvSpPr>
            <a:spLocks noGrp="1"/>
          </p:cNvSpPr>
          <p:nvPr>
            <p:ph idx="1"/>
          </p:nvPr>
        </p:nvSpPr>
        <p:spPr/>
        <p:txBody>
          <a:bodyPr>
            <a:normAutofit/>
          </a:bodyPr>
          <a:lstStyle/>
          <a:p>
            <a:r>
              <a:rPr lang="en-US" sz="4400" dirty="0" smtClean="0"/>
              <a:t>Injury to tissue may result in cell death or tissue destruction hence tissue destruction needs repair/healing</a:t>
            </a:r>
          </a:p>
          <a:p>
            <a:r>
              <a:rPr lang="en-US" sz="4400" dirty="0" smtClean="0"/>
              <a:t>A wound is a break in the continuity of a tissue or skin often which may be associated with disruption of the structure and </a:t>
            </a:r>
            <a:r>
              <a:rPr lang="en-US" sz="4400" dirty="0" err="1" smtClean="0"/>
              <a:t>fuction</a:t>
            </a:r>
            <a:r>
              <a:rPr lang="en-US" sz="4400" dirty="0" smtClean="0"/>
              <a:t> </a:t>
            </a:r>
            <a:endParaRPr lang="en-US" sz="4400" dirty="0"/>
          </a:p>
        </p:txBody>
      </p:sp>
    </p:spTree>
    <p:extLst>
      <p:ext uri="{BB962C8B-B14F-4D97-AF65-F5344CB8AC3E}">
        <p14:creationId xmlns:p14="http://schemas.microsoft.com/office/powerpoint/2010/main" val="1182539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FACTORS THAT AFFECT WOUND HEALING</a:t>
            </a:r>
            <a:endParaRPr lang="en-US" b="1" dirty="0"/>
          </a:p>
        </p:txBody>
      </p:sp>
      <p:sp>
        <p:nvSpPr>
          <p:cNvPr id="3" name="Content Placeholder 2"/>
          <p:cNvSpPr>
            <a:spLocks noGrp="1"/>
          </p:cNvSpPr>
          <p:nvPr>
            <p:ph idx="1"/>
          </p:nvPr>
        </p:nvSpPr>
        <p:spPr/>
        <p:txBody>
          <a:bodyPr/>
          <a:lstStyle/>
          <a:p>
            <a:pPr marL="0" indent="0">
              <a:buNone/>
            </a:pPr>
            <a:r>
              <a:rPr lang="en-US" dirty="0" smtClean="0"/>
              <a:t>LOCAL FACTORS</a:t>
            </a:r>
          </a:p>
          <a:p>
            <a:pPr marL="0" indent="0">
              <a:buNone/>
            </a:pPr>
            <a:r>
              <a:rPr lang="en-US" dirty="0"/>
              <a:t> </a:t>
            </a:r>
            <a:r>
              <a:rPr lang="en-US" dirty="0" smtClean="0"/>
              <a:t>                 Type, size and location of the wound</a:t>
            </a:r>
          </a:p>
          <a:p>
            <a:pPr marL="0" indent="0">
              <a:buNone/>
            </a:pPr>
            <a:r>
              <a:rPr lang="en-US" dirty="0"/>
              <a:t> </a:t>
            </a:r>
            <a:r>
              <a:rPr lang="en-US" dirty="0" smtClean="0"/>
              <a:t>                  vascular supply</a:t>
            </a:r>
          </a:p>
          <a:p>
            <a:pPr marL="0" indent="0">
              <a:buNone/>
            </a:pPr>
            <a:r>
              <a:rPr lang="en-US" dirty="0"/>
              <a:t> </a:t>
            </a:r>
            <a:r>
              <a:rPr lang="en-US" dirty="0" smtClean="0"/>
              <a:t>                  Infection</a:t>
            </a:r>
          </a:p>
          <a:p>
            <a:pPr marL="0" indent="0">
              <a:buNone/>
            </a:pPr>
            <a:r>
              <a:rPr lang="en-US" dirty="0"/>
              <a:t> </a:t>
            </a:r>
            <a:r>
              <a:rPr lang="en-US" dirty="0" smtClean="0"/>
              <a:t>                  Movement </a:t>
            </a:r>
          </a:p>
          <a:p>
            <a:pPr marL="0" indent="0">
              <a:buNone/>
            </a:pPr>
            <a:endParaRPr lang="en-US" dirty="0" smtClean="0"/>
          </a:p>
        </p:txBody>
      </p:sp>
    </p:spTree>
    <p:extLst>
      <p:ext uri="{BB962C8B-B14F-4D97-AF65-F5344CB8AC3E}">
        <p14:creationId xmlns:p14="http://schemas.microsoft.com/office/powerpoint/2010/main" val="6473182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smtClean="0"/>
              <a:t>SYSTEMIC FACTORS</a:t>
            </a:r>
          </a:p>
          <a:p>
            <a:pPr marL="0" indent="0">
              <a:buNone/>
            </a:pPr>
            <a:r>
              <a:rPr lang="en-US" dirty="0"/>
              <a:t> </a:t>
            </a:r>
            <a:endParaRPr lang="en-US" dirty="0" smtClean="0"/>
          </a:p>
          <a:p>
            <a:pPr marL="0" indent="0">
              <a:buNone/>
            </a:pPr>
            <a:r>
              <a:rPr lang="en-US" dirty="0" smtClean="0"/>
              <a:t>Circulatory status</a:t>
            </a:r>
          </a:p>
          <a:p>
            <a:pPr marL="0" indent="0">
              <a:buNone/>
            </a:pPr>
            <a:r>
              <a:rPr lang="en-US" dirty="0"/>
              <a:t> </a:t>
            </a:r>
            <a:r>
              <a:rPr lang="en-US" dirty="0" smtClean="0"/>
              <a:t>                cardiovascular status determines the blood supply to injured </a:t>
            </a:r>
            <a:r>
              <a:rPr lang="en-US" dirty="0" err="1" smtClean="0"/>
              <a:t>area.poor</a:t>
            </a:r>
            <a:r>
              <a:rPr lang="en-US" dirty="0" smtClean="0"/>
              <a:t> healing in old age is often largely  attributed to impaired circulation </a:t>
            </a:r>
          </a:p>
          <a:p>
            <a:pPr marL="0" indent="0">
              <a:buNone/>
            </a:pPr>
            <a:r>
              <a:rPr lang="en-US" dirty="0" smtClean="0"/>
              <a:t>Infection </a:t>
            </a:r>
          </a:p>
          <a:p>
            <a:pPr marL="0" indent="0">
              <a:buNone/>
            </a:pPr>
            <a:r>
              <a:rPr lang="en-US" dirty="0"/>
              <a:t> </a:t>
            </a:r>
            <a:r>
              <a:rPr lang="en-US" dirty="0" smtClean="0"/>
              <a:t>               systemic infection delay wound healing</a:t>
            </a:r>
          </a:p>
          <a:p>
            <a:pPr marL="0" indent="0">
              <a:buNone/>
            </a:pPr>
            <a:r>
              <a:rPr lang="en-US" dirty="0" smtClean="0"/>
              <a:t>Metabolic status</a:t>
            </a:r>
          </a:p>
          <a:p>
            <a:pPr marL="0" indent="0">
              <a:buNone/>
            </a:pPr>
            <a:r>
              <a:rPr lang="en-US" dirty="0"/>
              <a:t> </a:t>
            </a:r>
            <a:r>
              <a:rPr lang="en-US" dirty="0" smtClean="0"/>
              <a:t>                poorly controlled diabetes is associated  long term complication of Atherosclerosis which is associated  with delayed wound healing.</a:t>
            </a:r>
          </a:p>
          <a:p>
            <a:pPr marL="0" indent="0">
              <a:buNone/>
            </a:pPr>
            <a:r>
              <a:rPr lang="en-US" dirty="0" smtClean="0"/>
              <a:t>Nutritional deficiencies</a:t>
            </a:r>
          </a:p>
          <a:p>
            <a:pPr marL="0" indent="0">
              <a:buNone/>
            </a:pPr>
            <a:r>
              <a:rPr lang="en-US" dirty="0"/>
              <a:t> </a:t>
            </a:r>
            <a:r>
              <a:rPr lang="en-US" dirty="0" smtClean="0"/>
              <a:t>            protein deficiency ;proteins are  important in granulation tissue and collagen formation</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483082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smtClean="0"/>
              <a:t>                 Vitamin deficiency ;is required in collagen synthesis and </a:t>
            </a:r>
            <a:r>
              <a:rPr lang="en-US" dirty="0" err="1" smtClean="0"/>
              <a:t>and</a:t>
            </a:r>
            <a:r>
              <a:rPr lang="en-US" dirty="0" smtClean="0"/>
              <a:t> secretion important in wound healing</a:t>
            </a:r>
          </a:p>
          <a:p>
            <a:pPr marL="0" indent="0">
              <a:buNone/>
            </a:pPr>
            <a:r>
              <a:rPr lang="en-US" dirty="0" smtClean="0"/>
              <a:t>Hormones </a:t>
            </a:r>
          </a:p>
          <a:p>
            <a:pPr marL="0" indent="0">
              <a:buNone/>
            </a:pPr>
            <a:r>
              <a:rPr lang="en-US" dirty="0"/>
              <a:t> </a:t>
            </a:r>
            <a:r>
              <a:rPr lang="en-US" dirty="0" smtClean="0"/>
              <a:t>                corticosteroids impair wound healing due to inhibition of collagen synthesis, anti-inflammatory actions .corticosteroids inhibit fibroplasia and neovascularization.</a:t>
            </a:r>
          </a:p>
          <a:p>
            <a:pPr marL="0" indent="0">
              <a:buNone/>
            </a:pPr>
            <a:r>
              <a:rPr lang="en-US" dirty="0"/>
              <a:t> </a:t>
            </a:r>
            <a:r>
              <a:rPr lang="en-US" dirty="0" smtClean="0"/>
              <a:t>                 Thyroid hormones ,</a:t>
            </a:r>
            <a:r>
              <a:rPr lang="en-US" dirty="0" err="1" smtClean="0"/>
              <a:t>Androgens,and</a:t>
            </a:r>
            <a:r>
              <a:rPr lang="en-US" dirty="0" smtClean="0"/>
              <a:t> growth hormones also influence healing may be due to their regulation in metabolism</a:t>
            </a:r>
          </a:p>
          <a:p>
            <a:pPr marL="0" indent="0">
              <a:buNone/>
            </a:pPr>
            <a:r>
              <a:rPr lang="en-US" dirty="0" smtClean="0"/>
              <a:t>Anti-inflammatory drugs</a:t>
            </a:r>
          </a:p>
          <a:p>
            <a:pPr marL="0" indent="0">
              <a:buNone/>
            </a:pPr>
            <a:r>
              <a:rPr lang="en-US" dirty="0"/>
              <a:t> </a:t>
            </a:r>
            <a:r>
              <a:rPr lang="en-US" dirty="0" smtClean="0"/>
              <a:t>                 These do not interfere with wound healing when administered at the usual daily dosages.</a:t>
            </a:r>
          </a:p>
          <a:p>
            <a:pPr marL="0" indent="0">
              <a:buNone/>
            </a:pPr>
            <a:r>
              <a:rPr lang="en-US" dirty="0"/>
              <a:t> </a:t>
            </a:r>
            <a:r>
              <a:rPr lang="en-US" dirty="0" smtClean="0"/>
              <a:t>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132726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COMPLICATIONS OF WOUND HEALING</a:t>
            </a:r>
            <a:endParaRPr lang="en-US" b="1" dirty="0"/>
          </a:p>
        </p:txBody>
      </p:sp>
      <p:sp>
        <p:nvSpPr>
          <p:cNvPr id="3" name="Content Placeholder 2"/>
          <p:cNvSpPr>
            <a:spLocks noGrp="1"/>
          </p:cNvSpPr>
          <p:nvPr>
            <p:ph idx="1"/>
          </p:nvPr>
        </p:nvSpPr>
        <p:spPr>
          <a:xfrm>
            <a:off x="0" y="1287887"/>
            <a:ext cx="12191999" cy="5570112"/>
          </a:xfrm>
        </p:spPr>
        <p:txBody>
          <a:bodyPr>
            <a:normAutofit/>
          </a:bodyPr>
          <a:lstStyle/>
          <a:p>
            <a:pPr marL="0" indent="0">
              <a:buNone/>
            </a:pPr>
            <a:r>
              <a:rPr lang="en-US" dirty="0" smtClean="0"/>
              <a:t>INFECTION</a:t>
            </a:r>
          </a:p>
          <a:p>
            <a:pPr marL="0" indent="0">
              <a:buNone/>
            </a:pPr>
            <a:r>
              <a:rPr lang="en-US" dirty="0"/>
              <a:t> </a:t>
            </a:r>
            <a:r>
              <a:rPr lang="en-US" dirty="0" smtClean="0"/>
              <a:t>           A wound may provide a portal for entry for many organisms.</a:t>
            </a:r>
          </a:p>
          <a:p>
            <a:pPr marL="0" indent="0">
              <a:buNone/>
            </a:pPr>
            <a:r>
              <a:rPr lang="en-US" dirty="0" smtClean="0"/>
              <a:t>DEFICIENT SCAR FORMATION </a:t>
            </a:r>
          </a:p>
          <a:p>
            <a:pPr marL="0" indent="0">
              <a:buNone/>
            </a:pPr>
            <a:r>
              <a:rPr lang="en-US" dirty="0"/>
              <a:t> </a:t>
            </a:r>
            <a:r>
              <a:rPr lang="en-US" dirty="0" smtClean="0"/>
              <a:t>            Usually due to inadequate formation of granulation tissue</a:t>
            </a:r>
          </a:p>
          <a:p>
            <a:pPr marL="0" indent="0">
              <a:buNone/>
            </a:pPr>
            <a:r>
              <a:rPr lang="en-US" dirty="0" smtClean="0"/>
              <a:t>INCISIONAL HERNIA</a:t>
            </a:r>
          </a:p>
          <a:p>
            <a:pPr marL="0" indent="0">
              <a:buNone/>
            </a:pPr>
            <a:r>
              <a:rPr lang="en-US" dirty="0"/>
              <a:t> </a:t>
            </a:r>
            <a:r>
              <a:rPr lang="en-US" dirty="0" smtClean="0"/>
              <a:t>            A weak scar especially after laparotomy may result into wound dehiscence(bursting of a wound ) or an incisional hernia .</a:t>
            </a:r>
          </a:p>
          <a:p>
            <a:pPr marL="0" indent="0">
              <a:buNone/>
            </a:pPr>
            <a:r>
              <a:rPr lang="en-US" dirty="0" smtClean="0"/>
              <a:t>EXCESSSIVE SCAR FORMATION</a:t>
            </a:r>
          </a:p>
          <a:p>
            <a:pPr marL="0" indent="0">
              <a:buNone/>
            </a:pPr>
            <a:r>
              <a:rPr lang="en-US" dirty="0"/>
              <a:t> </a:t>
            </a:r>
            <a:r>
              <a:rPr lang="en-US" dirty="0" smtClean="0"/>
              <a:t>          Excessive formation of collagen in healing may result into;</a:t>
            </a:r>
          </a:p>
          <a:p>
            <a:pPr marL="0" indent="0">
              <a:buNone/>
            </a:pPr>
            <a:r>
              <a:rPr lang="en-US" dirty="0"/>
              <a:t> </a:t>
            </a:r>
            <a:r>
              <a:rPr lang="en-US" dirty="0" smtClean="0"/>
              <a:t>          Keloid, scar margin not confined to the borders of initial wound </a:t>
            </a:r>
          </a:p>
          <a:p>
            <a:pPr marL="0" indent="0">
              <a:buNone/>
            </a:pPr>
            <a:r>
              <a:rPr lang="en-US" dirty="0"/>
              <a:t> </a:t>
            </a:r>
            <a:r>
              <a:rPr lang="en-US" dirty="0" smtClean="0"/>
              <a:t>          hypertrophied scar , scar margins confined to borders of initial wound</a:t>
            </a:r>
            <a:endParaRPr lang="en-US" dirty="0"/>
          </a:p>
        </p:txBody>
      </p:sp>
    </p:spTree>
    <p:extLst>
      <p:ext uri="{BB962C8B-B14F-4D97-AF65-F5344CB8AC3E}">
        <p14:creationId xmlns:p14="http://schemas.microsoft.com/office/powerpoint/2010/main" val="16006557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US" dirty="0" smtClean="0"/>
              <a:t>ULCERATION</a:t>
            </a:r>
          </a:p>
          <a:p>
            <a:pPr marL="0" indent="0">
              <a:buNone/>
            </a:pPr>
            <a:r>
              <a:rPr lang="en-US" dirty="0"/>
              <a:t> </a:t>
            </a:r>
            <a:r>
              <a:rPr lang="en-US" dirty="0" smtClean="0"/>
              <a:t>                   Wounds ulcerate because of inadequate intrinsic blood supply or insufficient vascularization during healing ( when does a wound become an ulcer)</a:t>
            </a:r>
          </a:p>
          <a:p>
            <a:pPr marL="0" indent="0">
              <a:buNone/>
            </a:pPr>
            <a:r>
              <a:rPr lang="en-US" dirty="0" smtClean="0"/>
              <a:t>PIGMENTATION</a:t>
            </a:r>
          </a:p>
          <a:p>
            <a:pPr marL="0" indent="0">
              <a:buNone/>
            </a:pPr>
            <a:r>
              <a:rPr lang="en-US" dirty="0"/>
              <a:t> </a:t>
            </a:r>
            <a:r>
              <a:rPr lang="en-US" dirty="0" smtClean="0"/>
              <a:t>                  Healed wound may at times have rust-like </a:t>
            </a:r>
            <a:r>
              <a:rPr lang="en-US" dirty="0" err="1" smtClean="0"/>
              <a:t>colour</a:t>
            </a:r>
            <a:r>
              <a:rPr lang="en-US" dirty="0" smtClean="0"/>
              <a:t> due to staining with hemosiderin (protein compound that stores iron in tissues)</a:t>
            </a:r>
          </a:p>
          <a:p>
            <a:pPr marL="0" indent="0">
              <a:buNone/>
            </a:pPr>
            <a:r>
              <a:rPr lang="en-US" dirty="0" smtClean="0"/>
              <a:t>EXCESSIVE CONTRACTION</a:t>
            </a:r>
          </a:p>
          <a:p>
            <a:pPr marL="0" indent="0">
              <a:buNone/>
            </a:pPr>
            <a:r>
              <a:rPr lang="en-US" dirty="0"/>
              <a:t> </a:t>
            </a:r>
            <a:r>
              <a:rPr lang="en-US" dirty="0" smtClean="0"/>
              <a:t>                Exaggeration of wound contraction may result into formation of contractures(permanent tightening of muscles, tendons ,skin and near by tissue causing the joints to shorten and become stiff.)</a:t>
            </a:r>
          </a:p>
          <a:p>
            <a:pPr marL="0" indent="0">
              <a:buNone/>
            </a:pPr>
            <a:r>
              <a:rPr lang="en-US" dirty="0" smtClean="0"/>
              <a:t>NEOPLASM </a:t>
            </a:r>
          </a:p>
          <a:p>
            <a:pPr marL="0" indent="0">
              <a:buNone/>
            </a:pPr>
            <a:r>
              <a:rPr lang="en-US" dirty="0"/>
              <a:t> </a:t>
            </a:r>
            <a:r>
              <a:rPr lang="en-US" dirty="0" smtClean="0"/>
              <a:t>                Rarely chronic wounds or scars develop in carcinoma of the skin </a:t>
            </a:r>
            <a:r>
              <a:rPr lang="en-US" dirty="0" err="1" smtClean="0"/>
              <a:t>e.g</a:t>
            </a:r>
            <a:r>
              <a:rPr lang="en-US" dirty="0" smtClean="0"/>
              <a:t> squamous cell carcinoma in marjolins ulcer ( is a cutaneous malignancy that arises from chronic wounds, long standing scars)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5739471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ASPECTS </a:t>
            </a:r>
            <a:endParaRPr lang="en-US" dirty="0"/>
          </a:p>
        </p:txBody>
      </p:sp>
      <p:sp>
        <p:nvSpPr>
          <p:cNvPr id="3" name="Content Placeholder 2"/>
          <p:cNvSpPr>
            <a:spLocks noGrp="1"/>
          </p:cNvSpPr>
          <p:nvPr>
            <p:ph idx="1"/>
          </p:nvPr>
        </p:nvSpPr>
        <p:spPr/>
        <p:txBody>
          <a:bodyPr/>
          <a:lstStyle/>
          <a:p>
            <a:pPr marL="0" indent="0">
              <a:buNone/>
            </a:pPr>
            <a:r>
              <a:rPr lang="en-US" dirty="0" smtClean="0"/>
              <a:t>Wound </a:t>
            </a:r>
            <a:r>
              <a:rPr lang="en-US" dirty="0" err="1" smtClean="0"/>
              <a:t>vs</a:t>
            </a:r>
            <a:r>
              <a:rPr lang="en-US" dirty="0" smtClean="0"/>
              <a:t> </a:t>
            </a:r>
            <a:r>
              <a:rPr lang="en-US" dirty="0" smtClean="0"/>
              <a:t>ulcer</a:t>
            </a:r>
            <a:endParaRPr lang="en-US" dirty="0" smtClean="0"/>
          </a:p>
          <a:p>
            <a:pPr marL="0" indent="0">
              <a:buNone/>
            </a:pPr>
            <a:r>
              <a:rPr lang="en-US" dirty="0" smtClean="0"/>
              <a:t>Marjolins ulcer</a:t>
            </a:r>
          </a:p>
          <a:p>
            <a:pPr marL="0" indent="0">
              <a:buNone/>
            </a:pPr>
            <a:r>
              <a:rPr lang="en-US" dirty="0" smtClean="0"/>
              <a:t>Contractures</a:t>
            </a:r>
          </a:p>
          <a:p>
            <a:pPr marL="0" indent="0">
              <a:buNone/>
            </a:pPr>
            <a:r>
              <a:rPr lang="en-US" dirty="0" smtClean="0"/>
              <a:t>Wound dehiscence</a:t>
            </a:r>
          </a:p>
          <a:p>
            <a:pPr marL="0" indent="0">
              <a:buNone/>
            </a:pPr>
            <a:r>
              <a:rPr lang="en-US" dirty="0" smtClean="0"/>
              <a:t>Incisional hernia</a:t>
            </a:r>
          </a:p>
          <a:p>
            <a:pPr marL="0" indent="0">
              <a:buNone/>
            </a:pPr>
            <a:r>
              <a:rPr lang="en-US" dirty="0" smtClean="0"/>
              <a:t>Keloids and hypertrophied scars</a:t>
            </a:r>
          </a:p>
        </p:txBody>
      </p:sp>
    </p:spTree>
    <p:extLst>
      <p:ext uri="{BB962C8B-B14F-4D97-AF65-F5344CB8AC3E}">
        <p14:creationId xmlns:p14="http://schemas.microsoft.com/office/powerpoint/2010/main" val="15886407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pPr marL="0" indent="0">
              <a:buNone/>
            </a:pPr>
            <a:r>
              <a:rPr lang="en-US" dirty="0" smtClean="0"/>
              <a:t>1Compare and contrast wound healing by primary and secondary union</a:t>
            </a:r>
          </a:p>
          <a:p>
            <a:pPr marL="0" indent="0">
              <a:buNone/>
            </a:pPr>
            <a:r>
              <a:rPr lang="en-US" dirty="0" smtClean="0"/>
              <a:t>2Discuss the complications of wound healing</a:t>
            </a:r>
          </a:p>
          <a:p>
            <a:pPr marL="0" indent="0">
              <a:buNone/>
            </a:pPr>
            <a:r>
              <a:rPr lang="en-US" dirty="0" smtClean="0"/>
              <a:t>3What are the two basic processes of healing ? What factors determine which of these occurs.</a:t>
            </a:r>
          </a:p>
          <a:p>
            <a:pPr marL="0" indent="0">
              <a:buNone/>
            </a:pPr>
            <a:r>
              <a:rPr lang="en-US" dirty="0" smtClean="0"/>
              <a:t>4Understand fracture healing</a:t>
            </a:r>
            <a:endParaRPr lang="en-US" dirty="0"/>
          </a:p>
        </p:txBody>
      </p:sp>
    </p:spTree>
    <p:extLst>
      <p:ext uri="{BB962C8B-B14F-4D97-AF65-F5344CB8AC3E}">
        <p14:creationId xmlns:p14="http://schemas.microsoft.com/office/powerpoint/2010/main" val="1789071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DEFINITION </a:t>
            </a:r>
            <a:endParaRPr lang="en-US" b="1" dirty="0"/>
          </a:p>
        </p:txBody>
      </p:sp>
      <p:sp>
        <p:nvSpPr>
          <p:cNvPr id="3" name="Content Placeholder 2"/>
          <p:cNvSpPr>
            <a:spLocks noGrp="1"/>
          </p:cNvSpPr>
          <p:nvPr>
            <p:ph idx="1"/>
          </p:nvPr>
        </p:nvSpPr>
        <p:spPr/>
        <p:txBody>
          <a:bodyPr/>
          <a:lstStyle/>
          <a:p>
            <a:pPr marL="0" indent="0">
              <a:buNone/>
            </a:pPr>
            <a:r>
              <a:rPr lang="en-US" dirty="0"/>
              <a:t> </a:t>
            </a:r>
            <a:r>
              <a:rPr lang="en-US" dirty="0" smtClean="0"/>
              <a:t>          Wound healing  is the body response to injury in an attempt to restore normal structure and function.</a:t>
            </a:r>
          </a:p>
          <a:p>
            <a:pPr marL="0" indent="0">
              <a:buNone/>
            </a:pPr>
            <a:endParaRPr lang="en-US" dirty="0" smtClean="0"/>
          </a:p>
          <a:p>
            <a:pPr marL="0" indent="0">
              <a:buNone/>
            </a:pPr>
            <a:r>
              <a:rPr lang="en-US" dirty="0" smtClean="0"/>
              <a:t>N.B By convention, the term repair is often used for parenchymal and connective tissues and healing for surface epithelia hence  often we use the terms interchangeably.</a:t>
            </a:r>
          </a:p>
        </p:txBody>
      </p:sp>
    </p:spTree>
    <p:extLst>
      <p:ext uri="{BB962C8B-B14F-4D97-AF65-F5344CB8AC3E}">
        <p14:creationId xmlns:p14="http://schemas.microsoft.com/office/powerpoint/2010/main" val="3658385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CELLS IMPORTANT IN WOUND </a:t>
            </a:r>
            <a:br>
              <a:rPr lang="en-US" b="1" dirty="0" smtClean="0"/>
            </a:br>
            <a:r>
              <a:rPr lang="en-US" b="1" dirty="0" smtClean="0"/>
              <a:t>                        HEALING     </a:t>
            </a:r>
            <a:endParaRPr lang="en-US" b="1" dirty="0"/>
          </a:p>
        </p:txBody>
      </p:sp>
      <p:sp>
        <p:nvSpPr>
          <p:cNvPr id="3" name="Content Placeholder 2"/>
          <p:cNvSpPr>
            <a:spLocks noGrp="1"/>
          </p:cNvSpPr>
          <p:nvPr>
            <p:ph idx="1"/>
          </p:nvPr>
        </p:nvSpPr>
        <p:spPr>
          <a:xfrm>
            <a:off x="0" y="1516531"/>
            <a:ext cx="11353800" cy="5341469"/>
          </a:xfrm>
        </p:spPr>
        <p:txBody>
          <a:bodyPr>
            <a:normAutofit fontScale="92500"/>
          </a:bodyPr>
          <a:lstStyle/>
          <a:p>
            <a:r>
              <a:rPr lang="en-US" dirty="0" smtClean="0"/>
              <a:t>These are divided into 3 groups depending upon their capacity to divide</a:t>
            </a:r>
          </a:p>
          <a:p>
            <a:pPr marL="0" indent="0">
              <a:buNone/>
            </a:pPr>
            <a:r>
              <a:rPr lang="en-US" dirty="0" smtClean="0">
                <a:solidFill>
                  <a:schemeClr val="accent1"/>
                </a:solidFill>
              </a:rPr>
              <a:t>LABILE CELLS </a:t>
            </a:r>
          </a:p>
          <a:p>
            <a:pPr marL="0" indent="0">
              <a:buNone/>
            </a:pPr>
            <a:r>
              <a:rPr lang="en-US" dirty="0"/>
              <a:t> </a:t>
            </a:r>
            <a:r>
              <a:rPr lang="en-US" dirty="0" smtClean="0"/>
              <a:t>          These cells continue to multiply throughout life under normal physiologic conditions.</a:t>
            </a:r>
          </a:p>
          <a:p>
            <a:pPr marL="0" indent="0">
              <a:buNone/>
            </a:pPr>
            <a:r>
              <a:rPr lang="en-US" dirty="0" smtClean="0"/>
              <a:t>    N.B These tissues readily regenerate after injury as long as the pool of stem cells is preserved</a:t>
            </a:r>
          </a:p>
          <a:p>
            <a:pPr marL="0" indent="0">
              <a:buNone/>
            </a:pPr>
            <a:r>
              <a:rPr lang="en-US" dirty="0"/>
              <a:t> </a:t>
            </a:r>
            <a:r>
              <a:rPr lang="en-US" dirty="0" smtClean="0"/>
              <a:t>         Examples</a:t>
            </a:r>
          </a:p>
          <a:p>
            <a:pPr marL="0" indent="0">
              <a:buNone/>
            </a:pPr>
            <a:r>
              <a:rPr lang="en-US" dirty="0"/>
              <a:t> </a:t>
            </a:r>
            <a:r>
              <a:rPr lang="en-US" dirty="0" smtClean="0"/>
              <a:t>                         Surface epithelial cells of the epidermis ,respiratory tract alimentary tract ,urinary tract ,vagina , cervix, uterine endometrium, hematopoietic cells of the bone marrow and cells of lymph nodes and spleen. </a:t>
            </a:r>
          </a:p>
          <a:p>
            <a:pPr marL="0" indent="0">
              <a:buNone/>
            </a:pPr>
            <a:r>
              <a:rPr lang="en-US" dirty="0"/>
              <a:t> </a:t>
            </a:r>
            <a:r>
              <a:rPr lang="en-US" dirty="0" smtClean="0"/>
              <a:t>                        </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014787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7999"/>
          </a:xfrm>
        </p:spPr>
        <p:txBody>
          <a:bodyPr>
            <a:normAutofit fontScale="92500" lnSpcReduction="10000"/>
          </a:bodyPr>
          <a:lstStyle/>
          <a:p>
            <a:r>
              <a:rPr lang="en-US" dirty="0" smtClean="0">
                <a:solidFill>
                  <a:schemeClr val="accent1"/>
                </a:solidFill>
              </a:rPr>
              <a:t>STABLE CELLS </a:t>
            </a:r>
          </a:p>
          <a:p>
            <a:pPr marL="0" indent="0">
              <a:buNone/>
            </a:pPr>
            <a:r>
              <a:rPr lang="en-US" dirty="0"/>
              <a:t> </a:t>
            </a:r>
            <a:r>
              <a:rPr lang="en-US" dirty="0" smtClean="0"/>
              <a:t>     These are cells which are in a state of inactivity/dormant/quiescent or have only minimal proliferative activity in their normal state however  are capable of dividing in response to injury or loss of tissue mass.</a:t>
            </a:r>
          </a:p>
          <a:p>
            <a:pPr marL="0" indent="0">
              <a:buNone/>
            </a:pPr>
            <a:r>
              <a:rPr lang="en-US" dirty="0"/>
              <a:t> </a:t>
            </a:r>
            <a:r>
              <a:rPr lang="en-US" dirty="0" smtClean="0"/>
              <a:t>N.B</a:t>
            </a:r>
          </a:p>
          <a:p>
            <a:pPr marL="0" indent="0">
              <a:buNone/>
            </a:pPr>
            <a:r>
              <a:rPr lang="en-US" dirty="0" smtClean="0"/>
              <a:t> These cells enter state of inactivity or minimal proliferation after  adolescence</a:t>
            </a:r>
          </a:p>
          <a:p>
            <a:pPr marL="0" indent="0">
              <a:buNone/>
            </a:pPr>
            <a:r>
              <a:rPr lang="en-US" dirty="0" smtClean="0"/>
              <a:t>Examples ( these constitute the cells of most solid tissues)</a:t>
            </a:r>
          </a:p>
          <a:p>
            <a:pPr marL="0" indent="0">
              <a:buNone/>
            </a:pPr>
            <a:r>
              <a:rPr lang="en-US" dirty="0"/>
              <a:t> </a:t>
            </a:r>
            <a:r>
              <a:rPr lang="en-US" dirty="0" smtClean="0"/>
              <a:t>                   liver, pancreas, kidney ,smooth muscle cells, bone and cartilage cells, fibroblasts, vascular endothelial cells .</a:t>
            </a:r>
          </a:p>
          <a:p>
            <a:pPr marL="0" indent="0">
              <a:buNone/>
            </a:pPr>
            <a:r>
              <a:rPr lang="en-US" dirty="0" smtClean="0">
                <a:solidFill>
                  <a:schemeClr val="accent1"/>
                </a:solidFill>
              </a:rPr>
              <a:t>PERMANENT CELLS</a:t>
            </a:r>
          </a:p>
          <a:p>
            <a:pPr marL="0" indent="0">
              <a:buNone/>
            </a:pPr>
            <a:r>
              <a:rPr lang="en-US" dirty="0"/>
              <a:t> </a:t>
            </a:r>
            <a:r>
              <a:rPr lang="en-US" dirty="0" smtClean="0"/>
              <a:t>       These cells lose the ability to proliferate around the time of birth</a:t>
            </a:r>
          </a:p>
          <a:p>
            <a:pPr marL="0" indent="0">
              <a:buNone/>
            </a:pPr>
            <a:r>
              <a:rPr lang="en-US" dirty="0" smtClean="0"/>
              <a:t>Examples; </a:t>
            </a:r>
          </a:p>
          <a:p>
            <a:pPr marL="0" indent="0">
              <a:buNone/>
            </a:pPr>
            <a:r>
              <a:rPr lang="en-US" dirty="0"/>
              <a:t> </a:t>
            </a:r>
            <a:r>
              <a:rPr lang="en-US" dirty="0" smtClean="0"/>
              <a:t>     Neurons of nervous system ,skeletal muscle and cardiac muscle cells</a:t>
            </a:r>
          </a:p>
          <a:p>
            <a:pPr marL="0" indent="0">
              <a:buNone/>
            </a:pPr>
            <a:r>
              <a:rPr lang="en-US" dirty="0" smtClean="0"/>
              <a:t>N.B </a:t>
            </a:r>
          </a:p>
          <a:p>
            <a:pPr marL="0" indent="0">
              <a:buNone/>
            </a:pPr>
            <a:r>
              <a:rPr lang="en-US" dirty="0"/>
              <a:t> </a:t>
            </a:r>
            <a:r>
              <a:rPr lang="en-US" dirty="0" smtClean="0"/>
              <a:t>     In permanent tissues repair is typically dominated by scar formation.</a:t>
            </a:r>
          </a:p>
          <a:p>
            <a:pPr marL="0" indent="0">
              <a:buNone/>
            </a:pPr>
            <a:r>
              <a:rPr lang="en-US" dirty="0"/>
              <a:t> </a:t>
            </a:r>
            <a:r>
              <a:rPr lang="en-US" dirty="0" smtClean="0"/>
              <a:t>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46849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552" y="365126"/>
            <a:ext cx="10349248" cy="626548"/>
          </a:xfrm>
        </p:spPr>
        <p:txBody>
          <a:bodyPr>
            <a:normAutofit fontScale="90000"/>
          </a:bodyPr>
          <a:lstStyle/>
          <a:p>
            <a:r>
              <a:rPr lang="en-US" b="1" dirty="0" smtClean="0"/>
              <a:t>       PROCESSES OF WOUND HEALING</a:t>
            </a:r>
            <a:endParaRPr lang="en-US" b="1" dirty="0"/>
          </a:p>
        </p:txBody>
      </p:sp>
      <p:sp>
        <p:nvSpPr>
          <p:cNvPr id="3" name="Content Placeholder 2"/>
          <p:cNvSpPr>
            <a:spLocks noGrp="1"/>
          </p:cNvSpPr>
          <p:nvPr>
            <p:ph idx="1"/>
          </p:nvPr>
        </p:nvSpPr>
        <p:spPr>
          <a:xfrm>
            <a:off x="682580" y="991674"/>
            <a:ext cx="10671220" cy="5185289"/>
          </a:xfrm>
        </p:spPr>
        <p:txBody>
          <a:bodyPr>
            <a:normAutofit fontScale="92500" lnSpcReduction="20000"/>
          </a:bodyPr>
          <a:lstStyle/>
          <a:p>
            <a:r>
              <a:rPr lang="en-US" dirty="0" smtClean="0">
                <a:solidFill>
                  <a:schemeClr val="accent1"/>
                </a:solidFill>
              </a:rPr>
              <a:t>REGENERATION PROCESS</a:t>
            </a:r>
          </a:p>
          <a:p>
            <a:pPr marL="0" indent="0">
              <a:buNone/>
            </a:pPr>
            <a:r>
              <a:rPr lang="en-US" dirty="0"/>
              <a:t> </a:t>
            </a:r>
            <a:r>
              <a:rPr lang="en-US" dirty="0" smtClean="0"/>
              <a:t>    This is when healing takes place by proliferation of parenchymal cells and usually results in complete restoration of the original tissues.</a:t>
            </a:r>
          </a:p>
          <a:p>
            <a:pPr marL="0" indent="0">
              <a:buNone/>
            </a:pPr>
            <a:r>
              <a:rPr lang="en-US" dirty="0"/>
              <a:t> </a:t>
            </a:r>
            <a:r>
              <a:rPr lang="en-US" dirty="0" smtClean="0"/>
              <a:t>     this occurs incase of small damages involving labile cells and stable cells</a:t>
            </a:r>
          </a:p>
          <a:p>
            <a:pPr marL="0" indent="0">
              <a:buNone/>
            </a:pPr>
            <a:r>
              <a:rPr lang="en-US" dirty="0" smtClean="0"/>
              <a:t>E.g. liver cirrhosis (reversible </a:t>
            </a:r>
            <a:r>
              <a:rPr lang="en-US" dirty="0" err="1" smtClean="0"/>
              <a:t>vs</a:t>
            </a:r>
            <a:r>
              <a:rPr lang="en-US" dirty="0" smtClean="0"/>
              <a:t> irreversible) and bone fractures</a:t>
            </a:r>
          </a:p>
          <a:p>
            <a:pPr marL="0" indent="0">
              <a:buNone/>
            </a:pPr>
            <a:r>
              <a:rPr lang="en-US" dirty="0" smtClean="0"/>
              <a:t>    Regeneration process  involves</a:t>
            </a:r>
          </a:p>
          <a:p>
            <a:pPr marL="0" indent="0">
              <a:buNone/>
            </a:pPr>
            <a:r>
              <a:rPr lang="en-US" dirty="0" smtClean="0"/>
              <a:t>Proliferation of cells </a:t>
            </a:r>
          </a:p>
          <a:p>
            <a:pPr marL="0" indent="0">
              <a:buNone/>
            </a:pPr>
            <a:r>
              <a:rPr lang="en-US" dirty="0"/>
              <a:t> </a:t>
            </a:r>
            <a:r>
              <a:rPr lang="en-US" dirty="0" smtClean="0"/>
              <a:t>      Cells  that survive the injury (injured cells)and  retain the capacity to proliferate  e.g. in rapidly dividing epithelial cells of the skin ,intestines and liver .may take between 16-24 </a:t>
            </a:r>
            <a:r>
              <a:rPr lang="en-US" dirty="0" err="1" smtClean="0"/>
              <a:t>hrs</a:t>
            </a:r>
            <a:endParaRPr lang="en-US" dirty="0" smtClean="0"/>
          </a:p>
          <a:p>
            <a:pPr marL="0" indent="0">
              <a:buNone/>
            </a:pPr>
            <a:r>
              <a:rPr lang="en-US" dirty="0" smtClean="0"/>
              <a:t>Differentiation and maturation of stem cells </a:t>
            </a:r>
          </a:p>
          <a:p>
            <a:pPr marL="0" indent="0">
              <a:buNone/>
            </a:pPr>
            <a:r>
              <a:rPr lang="en-US" dirty="0"/>
              <a:t> </a:t>
            </a:r>
            <a:r>
              <a:rPr lang="en-US" dirty="0" smtClean="0"/>
              <a:t>        in other cases tissue stem cells may contribute to restoration of damaged tissue incase the mature injured cells are incapable of dividing(permanent cells)</a:t>
            </a:r>
          </a:p>
          <a:p>
            <a:pPr marL="0" indent="0">
              <a:buNone/>
            </a:pPr>
            <a:endParaRPr lang="en-US" dirty="0"/>
          </a:p>
        </p:txBody>
      </p:sp>
    </p:spTree>
    <p:extLst>
      <p:ext uri="{BB962C8B-B14F-4D97-AF65-F5344CB8AC3E}">
        <p14:creationId xmlns:p14="http://schemas.microsoft.com/office/powerpoint/2010/main" val="3878642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353801" cy="6684135"/>
          </a:xfrm>
        </p:spPr>
        <p:txBody>
          <a:bodyPr>
            <a:normAutofit/>
          </a:bodyPr>
          <a:lstStyle/>
          <a:p>
            <a:r>
              <a:rPr lang="en-US" dirty="0" smtClean="0">
                <a:solidFill>
                  <a:schemeClr val="accent1"/>
                </a:solidFill>
              </a:rPr>
              <a:t>REPAIR PROCESS </a:t>
            </a:r>
            <a:endParaRPr lang="en-US" dirty="0" smtClean="0">
              <a:solidFill>
                <a:schemeClr val="accent1"/>
              </a:solidFill>
            </a:endParaRPr>
          </a:p>
          <a:p>
            <a:pPr marL="0" indent="0">
              <a:buNone/>
            </a:pPr>
            <a:r>
              <a:rPr lang="en-US" dirty="0"/>
              <a:t> </a:t>
            </a:r>
            <a:r>
              <a:rPr lang="en-US" dirty="0" smtClean="0"/>
              <a:t>     Repair is the replacement of injured tissue by fibrous tissue. </a:t>
            </a:r>
          </a:p>
          <a:p>
            <a:pPr marL="0" indent="0">
              <a:buNone/>
            </a:pPr>
            <a:r>
              <a:rPr lang="en-US" dirty="0"/>
              <a:t> </a:t>
            </a:r>
            <a:r>
              <a:rPr lang="en-US" dirty="0" smtClean="0"/>
              <a:t>     This may lead to scar formation</a:t>
            </a:r>
          </a:p>
          <a:p>
            <a:pPr marL="0" indent="0">
              <a:buNone/>
            </a:pPr>
            <a:r>
              <a:rPr lang="en-US" dirty="0"/>
              <a:t> </a:t>
            </a:r>
            <a:r>
              <a:rPr lang="en-US" dirty="0" smtClean="0"/>
              <a:t>      fibrosis is the extensive deposition of collagen. </a:t>
            </a:r>
            <a:r>
              <a:rPr lang="en-US" dirty="0" err="1" smtClean="0"/>
              <a:t>E.g</a:t>
            </a:r>
            <a:r>
              <a:rPr lang="en-US" dirty="0" smtClean="0"/>
              <a:t> occurs in lungs ,liver, kidney as a consequence of chronic inflammation.</a:t>
            </a:r>
          </a:p>
          <a:p>
            <a:pPr marL="0" indent="0">
              <a:buNone/>
            </a:pPr>
            <a:r>
              <a:rPr lang="en-US" dirty="0"/>
              <a:t> </a:t>
            </a:r>
            <a:r>
              <a:rPr lang="en-US" dirty="0" smtClean="0"/>
              <a:t>      occurs in healing processes of permanent cells and stable cells with extensive  damage e.g. myocardial infarction and extensive wounds.</a:t>
            </a:r>
          </a:p>
          <a:p>
            <a:pPr marL="0" indent="0">
              <a:buNone/>
            </a:pPr>
            <a:r>
              <a:rPr lang="en-US" dirty="0" smtClean="0"/>
              <a:t>N.B Mammals have limited capacity to regenerate damage tissues hence damage to parenchymal cells leads to a situation where repair cannot be accomplished by parenchymal regeneration alone hence REPAIR process comes in.</a:t>
            </a:r>
          </a:p>
          <a:p>
            <a:pPr marL="0" indent="0">
              <a:buNone/>
            </a:pPr>
            <a:r>
              <a:rPr lang="en-US" dirty="0"/>
              <a:t> </a:t>
            </a:r>
            <a:r>
              <a:rPr lang="en-US" dirty="0" smtClean="0"/>
              <a:t>   </a:t>
            </a:r>
            <a:r>
              <a:rPr lang="en-US" dirty="0" smtClean="0">
                <a:solidFill>
                  <a:schemeClr val="accent1"/>
                </a:solidFill>
              </a:rPr>
              <a:t>PROCESSES INVOLVED IN REPAIR</a:t>
            </a:r>
          </a:p>
          <a:p>
            <a:pPr marL="0" indent="0">
              <a:buNone/>
            </a:pPr>
            <a:r>
              <a:rPr lang="en-US" dirty="0" smtClean="0"/>
              <a:t>Granulation tissue formation</a:t>
            </a:r>
          </a:p>
          <a:p>
            <a:pPr marL="0" indent="0">
              <a:buNone/>
            </a:pPr>
            <a:r>
              <a:rPr lang="en-US" dirty="0" smtClean="0"/>
              <a:t>Contraction of wounds</a:t>
            </a:r>
          </a:p>
        </p:txBody>
      </p:sp>
    </p:spTree>
    <p:extLst>
      <p:ext uri="{BB962C8B-B14F-4D97-AF65-F5344CB8AC3E}">
        <p14:creationId xmlns:p14="http://schemas.microsoft.com/office/powerpoint/2010/main" val="1058522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423561" cy="7070501"/>
          </a:xfrm>
        </p:spPr>
        <p:txBody>
          <a:bodyPr/>
          <a:lstStyle/>
          <a:p>
            <a:pPr marL="0" indent="0">
              <a:buNone/>
            </a:pPr>
            <a:r>
              <a:rPr lang="en-US" b="1" dirty="0" smtClean="0"/>
              <a:t>Granulation tissue formation</a:t>
            </a:r>
          </a:p>
          <a:p>
            <a:pPr marL="0" indent="0">
              <a:buNone/>
            </a:pPr>
            <a:r>
              <a:rPr lang="en-US" dirty="0" smtClean="0"/>
              <a:t>        derives its name from the slightly granular and pink appearance of the tissue. Consists of proliferating fibroblasts in loose extracellular matrix often mixed with inflammatory cells mainly macrophages</a:t>
            </a:r>
          </a:p>
          <a:p>
            <a:pPr marL="0" indent="0">
              <a:buNone/>
            </a:pPr>
            <a:r>
              <a:rPr lang="en-US" b="1" dirty="0" smtClean="0"/>
              <a:t>3 phases are observed in the formation of granulation tissue</a:t>
            </a:r>
          </a:p>
          <a:p>
            <a:pPr marL="0" indent="0">
              <a:buNone/>
            </a:pPr>
            <a:r>
              <a:rPr lang="en-US" dirty="0" smtClean="0">
                <a:solidFill>
                  <a:srgbClr val="FF0000"/>
                </a:solidFill>
              </a:rPr>
              <a:t>Phase of inflammation </a:t>
            </a:r>
          </a:p>
          <a:p>
            <a:pPr marL="0" indent="0">
              <a:buNone/>
            </a:pPr>
            <a:r>
              <a:rPr lang="en-US" dirty="0"/>
              <a:t> </a:t>
            </a:r>
            <a:r>
              <a:rPr lang="en-US" dirty="0" smtClean="0"/>
              <a:t>following trauma there is acute inflammatory response with exudation of plasma, neutrophils and some monocytes within 24hrs leading to formation of  blood clots at the site of entry.</a:t>
            </a:r>
          </a:p>
          <a:p>
            <a:pPr marL="0" indent="0">
              <a:buNone/>
            </a:pPr>
            <a:r>
              <a:rPr lang="en-US" dirty="0" smtClean="0">
                <a:solidFill>
                  <a:srgbClr val="FF0000"/>
                </a:solidFill>
              </a:rPr>
              <a:t>Phase of clearance</a:t>
            </a:r>
          </a:p>
          <a:p>
            <a:pPr marL="0" indent="0">
              <a:buNone/>
            </a:pPr>
            <a:r>
              <a:rPr lang="en-US" dirty="0" smtClean="0"/>
              <a:t>Combination of </a:t>
            </a:r>
            <a:r>
              <a:rPr lang="en-US" dirty="0" err="1" smtClean="0"/>
              <a:t>proteolytic</a:t>
            </a:r>
            <a:r>
              <a:rPr lang="en-US" dirty="0" smtClean="0"/>
              <a:t> enzymes from neutrophils , autolytic enzymes from dead tissue cells and phagocytic activity of macrophages clear off the necrotic tissue and debris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530817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353800" cy="6176963"/>
          </a:xfrm>
        </p:spPr>
        <p:txBody>
          <a:bodyPr/>
          <a:lstStyle/>
          <a:p>
            <a:pPr marL="0" indent="0">
              <a:buNone/>
            </a:pPr>
            <a:r>
              <a:rPr lang="en-US" dirty="0" smtClean="0">
                <a:solidFill>
                  <a:srgbClr val="FF0000"/>
                </a:solidFill>
              </a:rPr>
              <a:t>Phase of ingrowth of granulation tissue</a:t>
            </a:r>
          </a:p>
          <a:p>
            <a:pPr marL="0" indent="0">
              <a:buNone/>
            </a:pPr>
            <a:r>
              <a:rPr lang="en-US" dirty="0" smtClean="0"/>
              <a:t>Two main processes involved</a:t>
            </a:r>
          </a:p>
          <a:p>
            <a:pPr marL="0" indent="0">
              <a:buNone/>
            </a:pPr>
            <a:r>
              <a:rPr lang="en-US" dirty="0" smtClean="0"/>
              <a:t>Angiogenesis/ </a:t>
            </a:r>
            <a:r>
              <a:rPr lang="en-US" dirty="0" err="1" smtClean="0"/>
              <a:t>neovasculisation</a:t>
            </a:r>
            <a:endParaRPr lang="en-US" dirty="0" smtClean="0"/>
          </a:p>
          <a:p>
            <a:pPr marL="0" indent="0">
              <a:buNone/>
            </a:pPr>
            <a:r>
              <a:rPr lang="en-US" dirty="0" smtClean="0"/>
              <a:t>fibrogenesis </a:t>
            </a:r>
          </a:p>
          <a:p>
            <a:pPr marL="0" indent="0">
              <a:buNone/>
            </a:pPr>
            <a:r>
              <a:rPr lang="en-US" dirty="0"/>
              <a:t> </a:t>
            </a:r>
            <a:endParaRPr lang="en-US" dirty="0" smtClean="0"/>
          </a:p>
          <a:p>
            <a:pPr marL="0" indent="0">
              <a:buNone/>
            </a:pPr>
            <a:r>
              <a:rPr lang="en-US" b="1" dirty="0" smtClean="0"/>
              <a:t>Contraction of wounds</a:t>
            </a:r>
          </a:p>
          <a:p>
            <a:pPr marL="0" indent="0">
              <a:buNone/>
            </a:pPr>
            <a:r>
              <a:rPr lang="en-US" dirty="0" smtClean="0"/>
              <a:t>Movement of the edges of a wound towards the </a:t>
            </a:r>
            <a:r>
              <a:rPr lang="en-US" dirty="0" err="1" smtClean="0"/>
              <a:t>centre</a:t>
            </a:r>
            <a:r>
              <a:rPr lang="en-US" dirty="0" smtClean="0"/>
              <a:t> to close it after maturation stage of healing </a:t>
            </a:r>
          </a:p>
          <a:p>
            <a:pPr marL="0" indent="0">
              <a:buNone/>
            </a:pPr>
            <a:r>
              <a:rPr lang="en-US" dirty="0" smtClean="0"/>
              <a:t>It starts after 2-3 days and the process is completed by the 14</a:t>
            </a:r>
            <a:r>
              <a:rPr lang="en-US" baseline="30000" dirty="0" smtClean="0"/>
              <a:t>th</a:t>
            </a:r>
            <a:r>
              <a:rPr lang="en-US" dirty="0" smtClean="0"/>
              <a:t> day.</a:t>
            </a:r>
          </a:p>
          <a:p>
            <a:pPr marL="0" indent="0">
              <a:buNone/>
            </a:pPr>
            <a:endParaRPr lang="en-US" b="1" dirty="0" smtClean="0"/>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582484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3252</TotalTime>
  <Words>2011</Words>
  <Application>Microsoft Office PowerPoint</Application>
  <PresentationFormat>Widescreen</PresentationFormat>
  <Paragraphs>226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               WOUND HEALING                 Dr.Kaduyu Dennis</vt:lpstr>
      <vt:lpstr>                    INTRODUCTION TO WOUND                                         HEALING</vt:lpstr>
      <vt:lpstr>                          DEFINITION </vt:lpstr>
      <vt:lpstr>TYPES OF CELLS IMPORTANT IN WOUND                          HEALING     </vt:lpstr>
      <vt:lpstr>PowerPoint Presentation</vt:lpstr>
      <vt:lpstr>       PROCESSES OF WOUND HEALING</vt:lpstr>
      <vt:lpstr>PowerPoint Presentation</vt:lpstr>
      <vt:lpstr>PowerPoint Presentation</vt:lpstr>
      <vt:lpstr>PowerPoint Presentation</vt:lpstr>
      <vt:lpstr>           TYPES OF WOUND HEALING</vt:lpstr>
      <vt:lpstr>                    DIFFERENCES</vt:lpstr>
      <vt:lpstr>        PROCESS OF WOUND HEALING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FACTORS THAT AFFECT WOUND HEALING</vt:lpstr>
      <vt:lpstr>PowerPoint Presentation</vt:lpstr>
      <vt:lpstr>PowerPoint Presentation</vt:lpstr>
      <vt:lpstr>    COMPLICATIONS OF WOUND HEALING</vt:lpstr>
      <vt:lpstr>PowerPoint Presentation</vt:lpstr>
      <vt:lpstr>CLINICAL ASPECTS </vt:lpstr>
      <vt:lpstr>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DENIS</dc:creator>
  <cp:lastModifiedBy>DENIS</cp:lastModifiedBy>
  <cp:revision>81</cp:revision>
  <dcterms:created xsi:type="dcterms:W3CDTF">2021-09-02T01:35:13Z</dcterms:created>
  <dcterms:modified xsi:type="dcterms:W3CDTF">2021-10-11T11:32:26Z</dcterms:modified>
</cp:coreProperties>
</file>