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59" r:id="rId6"/>
    <p:sldId id="260" r:id="rId7"/>
    <p:sldId id="261" r:id="rId8"/>
    <p:sldId id="262" r:id="rId9"/>
    <p:sldId id="263"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7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3BC561-C6A7-41A4-A1B5-ED1946F31FDF}"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C661CD-F9D3-452E-942F-963BD5636B0E}" type="slidenum">
              <a:rPr lang="en-US" smtClean="0"/>
              <a:t>‹#›</a:t>
            </a:fld>
            <a:endParaRPr lang="en-US"/>
          </a:p>
        </p:txBody>
      </p:sp>
    </p:spTree>
    <p:extLst>
      <p:ext uri="{BB962C8B-B14F-4D97-AF65-F5344CB8AC3E}">
        <p14:creationId xmlns:p14="http://schemas.microsoft.com/office/powerpoint/2010/main" val="4043574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BC561-C6A7-41A4-A1B5-ED1946F31FDF}"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C661CD-F9D3-452E-942F-963BD5636B0E}" type="slidenum">
              <a:rPr lang="en-US" smtClean="0"/>
              <a:t>‹#›</a:t>
            </a:fld>
            <a:endParaRPr lang="en-US"/>
          </a:p>
        </p:txBody>
      </p:sp>
    </p:spTree>
    <p:extLst>
      <p:ext uri="{BB962C8B-B14F-4D97-AF65-F5344CB8AC3E}">
        <p14:creationId xmlns:p14="http://schemas.microsoft.com/office/powerpoint/2010/main" val="2890884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BC561-C6A7-41A4-A1B5-ED1946F31FDF}"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C661CD-F9D3-452E-942F-963BD5636B0E}" type="slidenum">
              <a:rPr lang="en-US" smtClean="0"/>
              <a:t>‹#›</a:t>
            </a:fld>
            <a:endParaRPr lang="en-US"/>
          </a:p>
        </p:txBody>
      </p:sp>
    </p:spTree>
    <p:extLst>
      <p:ext uri="{BB962C8B-B14F-4D97-AF65-F5344CB8AC3E}">
        <p14:creationId xmlns:p14="http://schemas.microsoft.com/office/powerpoint/2010/main" val="2925590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BC561-C6A7-41A4-A1B5-ED1946F31FDF}"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C661CD-F9D3-452E-942F-963BD5636B0E}" type="slidenum">
              <a:rPr lang="en-US" smtClean="0"/>
              <a:t>‹#›</a:t>
            </a:fld>
            <a:endParaRPr lang="en-US"/>
          </a:p>
        </p:txBody>
      </p:sp>
    </p:spTree>
    <p:extLst>
      <p:ext uri="{BB962C8B-B14F-4D97-AF65-F5344CB8AC3E}">
        <p14:creationId xmlns:p14="http://schemas.microsoft.com/office/powerpoint/2010/main" val="2659982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3BC561-C6A7-41A4-A1B5-ED1946F31FDF}"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C661CD-F9D3-452E-942F-963BD5636B0E}" type="slidenum">
              <a:rPr lang="en-US" smtClean="0"/>
              <a:t>‹#›</a:t>
            </a:fld>
            <a:endParaRPr lang="en-US"/>
          </a:p>
        </p:txBody>
      </p:sp>
    </p:spTree>
    <p:extLst>
      <p:ext uri="{BB962C8B-B14F-4D97-AF65-F5344CB8AC3E}">
        <p14:creationId xmlns:p14="http://schemas.microsoft.com/office/powerpoint/2010/main" val="3087149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3BC561-C6A7-41A4-A1B5-ED1946F31FDF}" type="datetimeFigureOut">
              <a:rPr lang="en-US" smtClean="0"/>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C661CD-F9D3-452E-942F-963BD5636B0E}" type="slidenum">
              <a:rPr lang="en-US" smtClean="0"/>
              <a:t>‹#›</a:t>
            </a:fld>
            <a:endParaRPr lang="en-US"/>
          </a:p>
        </p:txBody>
      </p:sp>
    </p:spTree>
    <p:extLst>
      <p:ext uri="{BB962C8B-B14F-4D97-AF65-F5344CB8AC3E}">
        <p14:creationId xmlns:p14="http://schemas.microsoft.com/office/powerpoint/2010/main" val="487413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3BC561-C6A7-41A4-A1B5-ED1946F31FDF}" type="datetimeFigureOut">
              <a:rPr lang="en-US" smtClean="0"/>
              <a:t>9/20/2021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C661CD-F9D3-452E-942F-963BD5636B0E}" type="slidenum">
              <a:rPr lang="en-US" smtClean="0"/>
              <a:t>‹#›</a:t>
            </a:fld>
            <a:endParaRPr lang="en-US"/>
          </a:p>
        </p:txBody>
      </p:sp>
    </p:spTree>
    <p:extLst>
      <p:ext uri="{BB962C8B-B14F-4D97-AF65-F5344CB8AC3E}">
        <p14:creationId xmlns:p14="http://schemas.microsoft.com/office/powerpoint/2010/main" val="284161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3BC561-C6A7-41A4-A1B5-ED1946F31FDF}" type="datetimeFigureOut">
              <a:rPr lang="en-US" smtClean="0"/>
              <a:t>9/20/2021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C661CD-F9D3-452E-942F-963BD5636B0E}" type="slidenum">
              <a:rPr lang="en-US" smtClean="0"/>
              <a:t>‹#›</a:t>
            </a:fld>
            <a:endParaRPr lang="en-US"/>
          </a:p>
        </p:txBody>
      </p:sp>
    </p:spTree>
    <p:extLst>
      <p:ext uri="{BB962C8B-B14F-4D97-AF65-F5344CB8AC3E}">
        <p14:creationId xmlns:p14="http://schemas.microsoft.com/office/powerpoint/2010/main" val="2652046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3BC561-C6A7-41A4-A1B5-ED1946F31FDF}" type="datetimeFigureOut">
              <a:rPr lang="en-US" smtClean="0"/>
              <a:t>9/20/2021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C661CD-F9D3-452E-942F-963BD5636B0E}" type="slidenum">
              <a:rPr lang="en-US" smtClean="0"/>
              <a:t>‹#›</a:t>
            </a:fld>
            <a:endParaRPr lang="en-US"/>
          </a:p>
        </p:txBody>
      </p:sp>
    </p:spTree>
    <p:extLst>
      <p:ext uri="{BB962C8B-B14F-4D97-AF65-F5344CB8AC3E}">
        <p14:creationId xmlns:p14="http://schemas.microsoft.com/office/powerpoint/2010/main" val="3227034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3BC561-C6A7-41A4-A1B5-ED1946F31FDF}" type="datetimeFigureOut">
              <a:rPr lang="en-US" smtClean="0"/>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C661CD-F9D3-452E-942F-963BD5636B0E}" type="slidenum">
              <a:rPr lang="en-US" smtClean="0"/>
              <a:t>‹#›</a:t>
            </a:fld>
            <a:endParaRPr lang="en-US"/>
          </a:p>
        </p:txBody>
      </p:sp>
    </p:spTree>
    <p:extLst>
      <p:ext uri="{BB962C8B-B14F-4D97-AF65-F5344CB8AC3E}">
        <p14:creationId xmlns:p14="http://schemas.microsoft.com/office/powerpoint/2010/main" val="3041786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3BC561-C6A7-41A4-A1B5-ED1946F31FDF}" type="datetimeFigureOut">
              <a:rPr lang="en-US" smtClean="0"/>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C661CD-F9D3-452E-942F-963BD5636B0E}" type="slidenum">
              <a:rPr lang="en-US" smtClean="0"/>
              <a:t>‹#›</a:t>
            </a:fld>
            <a:endParaRPr lang="en-US"/>
          </a:p>
        </p:txBody>
      </p:sp>
    </p:spTree>
    <p:extLst>
      <p:ext uri="{BB962C8B-B14F-4D97-AF65-F5344CB8AC3E}">
        <p14:creationId xmlns:p14="http://schemas.microsoft.com/office/powerpoint/2010/main" val="2717568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3BC561-C6A7-41A4-A1B5-ED1946F31FDF}" type="datetimeFigureOut">
              <a:rPr lang="en-US" smtClean="0"/>
              <a:t>9/20/2021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C661CD-F9D3-452E-942F-963BD5636B0E}" type="slidenum">
              <a:rPr lang="en-US" smtClean="0"/>
              <a:t>‹#›</a:t>
            </a:fld>
            <a:endParaRPr lang="en-US"/>
          </a:p>
        </p:txBody>
      </p:sp>
    </p:spTree>
    <p:extLst>
      <p:ext uri="{BB962C8B-B14F-4D97-AF65-F5344CB8AC3E}">
        <p14:creationId xmlns:p14="http://schemas.microsoft.com/office/powerpoint/2010/main" val="2877717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environmental health</a:t>
            </a:r>
            <a:endParaRPr lang="en-US" dirty="0"/>
          </a:p>
        </p:txBody>
      </p:sp>
      <p:sp>
        <p:nvSpPr>
          <p:cNvPr id="3" name="Subtitle 2"/>
          <p:cNvSpPr>
            <a:spLocks noGrp="1"/>
          </p:cNvSpPr>
          <p:nvPr>
            <p:ph type="subTitle" idx="1"/>
          </p:nvPr>
        </p:nvSpPr>
        <p:spPr/>
        <p:txBody>
          <a:bodyPr/>
          <a:lstStyle/>
          <a:p>
            <a:r>
              <a:rPr lang="en-US" dirty="0" smtClean="0"/>
              <a:t>Laban Sabiti</a:t>
            </a:r>
          </a:p>
          <a:p>
            <a:r>
              <a:rPr lang="en-US" dirty="0" smtClean="0"/>
              <a:t>MPH, </a:t>
            </a:r>
            <a:r>
              <a:rPr lang="en-US" dirty="0" err="1" smtClean="0"/>
              <a:t>BScN</a:t>
            </a:r>
            <a:r>
              <a:rPr lang="en-US" dirty="0" smtClean="0"/>
              <a:t>, </a:t>
            </a:r>
            <a:r>
              <a:rPr lang="en-US" dirty="0" err="1" smtClean="0"/>
              <a:t>DCN,DES</a:t>
            </a:r>
            <a:endParaRPr lang="en-US" dirty="0"/>
          </a:p>
        </p:txBody>
      </p:sp>
    </p:spTree>
    <p:extLst>
      <p:ext uri="{BB962C8B-B14F-4D97-AF65-F5344CB8AC3E}">
        <p14:creationId xmlns:p14="http://schemas.microsoft.com/office/powerpoint/2010/main" val="4068040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a:t>
            </a:r>
            <a:endParaRPr lang="en-US"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US" b="1" dirty="0" smtClean="0"/>
              <a:t>Environmental Justice </a:t>
            </a:r>
            <a:r>
              <a:rPr lang="en-US" dirty="0" smtClean="0"/>
              <a:t>(</a:t>
            </a:r>
            <a:r>
              <a:rPr lang="en-US" dirty="0" err="1" smtClean="0"/>
              <a:t>EJ</a:t>
            </a:r>
            <a:r>
              <a:rPr lang="en-US" dirty="0" smtClean="0"/>
              <a:t>):  </a:t>
            </a:r>
            <a:r>
              <a:rPr lang="en-US" dirty="0" smtClean="0"/>
              <a:t>means that everyone has a right to live in an environment that doesn’t make them sick, regardless of their race, culture, or income.</a:t>
            </a:r>
          </a:p>
          <a:p>
            <a:pPr algn="just"/>
            <a:r>
              <a:rPr lang="en-US" dirty="0" smtClean="0"/>
              <a:t>Unfortunately, some neighborhoods or communities are exposed to more environmental hazards than others, and may suffer higher rates of health</a:t>
            </a:r>
          </a:p>
          <a:p>
            <a:pPr algn="just"/>
            <a:r>
              <a:rPr lang="en-US" dirty="0" smtClean="0"/>
              <a:t>problems. </a:t>
            </a:r>
          </a:p>
          <a:p>
            <a:pPr algn="just"/>
            <a:r>
              <a:rPr lang="en-US" dirty="0" smtClean="0"/>
              <a:t>These communities often have less economic or political power in society when decisions are made. </a:t>
            </a:r>
          </a:p>
          <a:p>
            <a:pPr algn="just"/>
            <a:r>
              <a:rPr lang="en-US" dirty="0" smtClean="0"/>
              <a:t>For example, toxic waste dumps, polluting factories, and busy highways are often built in lower-income neighborhoods or communities of color. Communities recognize this as an environmental health issue and work to seek environmental justice</a:t>
            </a:r>
            <a:endParaRPr lang="en-US" dirty="0"/>
          </a:p>
        </p:txBody>
      </p:sp>
    </p:spTree>
    <p:extLst>
      <p:ext uri="{BB962C8B-B14F-4D97-AF65-F5344CB8AC3E}">
        <p14:creationId xmlns:p14="http://schemas.microsoft.com/office/powerpoint/2010/main" val="883190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2330" y="365125"/>
            <a:ext cx="10411099" cy="5682978"/>
          </a:xfrm>
        </p:spPr>
      </p:pic>
    </p:spTree>
    <p:extLst>
      <p:ext uri="{BB962C8B-B14F-4D97-AF65-F5344CB8AC3E}">
        <p14:creationId xmlns:p14="http://schemas.microsoft.com/office/powerpoint/2010/main" val="4111495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eco system concept</a:t>
            </a:r>
            <a:endParaRPr lang="en-US" dirty="0"/>
          </a:p>
        </p:txBody>
      </p:sp>
      <p:sp>
        <p:nvSpPr>
          <p:cNvPr id="3" name="Content Placeholder 2"/>
          <p:cNvSpPr>
            <a:spLocks noGrp="1"/>
          </p:cNvSpPr>
          <p:nvPr>
            <p:ph idx="1"/>
          </p:nvPr>
        </p:nvSpPr>
        <p:spPr/>
        <p:txBody>
          <a:bodyPr>
            <a:normAutofit fontScale="92500" lnSpcReduction="10000"/>
          </a:bodyPr>
          <a:lstStyle/>
          <a:p>
            <a:pPr>
              <a:lnSpc>
                <a:spcPct val="150000"/>
              </a:lnSpc>
            </a:pPr>
            <a:r>
              <a:rPr lang="en-US" dirty="0" smtClean="0"/>
              <a:t>An ecosystem refers to all of the organisms that live in a region and interact with each other and their surroundings</a:t>
            </a:r>
          </a:p>
          <a:p>
            <a:pPr>
              <a:lnSpc>
                <a:spcPct val="150000"/>
              </a:lnSpc>
            </a:pPr>
            <a:r>
              <a:rPr lang="en-US" dirty="0" smtClean="0"/>
              <a:t>Its an integrated unit consisting of interacting plants, animals and microorganisms whose survival depends upon the maintenance and regulation of their biotic and biotic structures and functions. </a:t>
            </a:r>
          </a:p>
          <a:p>
            <a:pPr>
              <a:lnSpc>
                <a:spcPct val="150000"/>
              </a:lnSpc>
            </a:pPr>
            <a:r>
              <a:rPr lang="en-US" dirty="0" smtClean="0"/>
              <a:t>With in an ecosystem are living and non living organisms </a:t>
            </a:r>
            <a:r>
              <a:rPr lang="en-US" dirty="0" err="1" smtClean="0"/>
              <a:t>ie</a:t>
            </a:r>
            <a:r>
              <a:rPr lang="en-US" dirty="0" smtClean="0"/>
              <a:t> the biotic and the abiotic structures</a:t>
            </a:r>
          </a:p>
          <a:p>
            <a:pPr marL="0" indent="0">
              <a:buNone/>
            </a:pPr>
            <a:endParaRPr lang="en-US" dirty="0"/>
          </a:p>
        </p:txBody>
      </p:sp>
    </p:spTree>
    <p:extLst>
      <p:ext uri="{BB962C8B-B14F-4D97-AF65-F5344CB8AC3E}">
        <p14:creationId xmlns:p14="http://schemas.microsoft.com/office/powerpoint/2010/main" val="2057472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Biotic structures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These include plants, animals and microorganisms that have different nutritional behavior and status in the ecosystem and are accordingly known as producers and consumers based on how they get their food.</a:t>
            </a:r>
          </a:p>
          <a:p>
            <a:pPr marL="0" indent="0">
              <a:buNone/>
            </a:pPr>
            <a:r>
              <a:rPr lang="en-US" b="1" dirty="0" smtClean="0"/>
              <a:t>Producers</a:t>
            </a:r>
          </a:p>
          <a:p>
            <a:r>
              <a:rPr lang="en-US" dirty="0"/>
              <a:t>G</a:t>
            </a:r>
            <a:r>
              <a:rPr lang="en-US" dirty="0" smtClean="0"/>
              <a:t>reen plants which can synthesize their food themselves by making uses of co2 present in the air and water in the present of sunlight by involving chlorophyll, the green pigment present in the leaves through the process of photosynthesis. </a:t>
            </a:r>
          </a:p>
          <a:p>
            <a:r>
              <a:rPr lang="en-US" dirty="0" smtClean="0"/>
              <a:t>Organic matter produced through oxidation of certain chemicals in the absence of sunlight. Chemosynthetic organisms present in the earth’s core and released in the ocean’s depths.</a:t>
            </a:r>
            <a:endParaRPr lang="en-US" dirty="0"/>
          </a:p>
        </p:txBody>
      </p:sp>
    </p:spTree>
    <p:extLst>
      <p:ext uri="{BB962C8B-B14F-4D97-AF65-F5344CB8AC3E}">
        <p14:creationId xmlns:p14="http://schemas.microsoft.com/office/powerpoint/2010/main" val="4261406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470263"/>
            <a:ext cx="10515600" cy="5706700"/>
          </a:xfrm>
        </p:spPr>
        <p:txBody>
          <a:bodyPr>
            <a:normAutofit/>
          </a:bodyPr>
          <a:lstStyle/>
          <a:p>
            <a:pPr marL="0" indent="0">
              <a:buNone/>
            </a:pPr>
            <a:r>
              <a:rPr lang="en-US" b="1" dirty="0" smtClean="0"/>
              <a:t>Consumers: </a:t>
            </a:r>
          </a:p>
          <a:p>
            <a:r>
              <a:rPr lang="en-US" dirty="0" smtClean="0"/>
              <a:t>All organisms which get their food by feeding upon other organisms</a:t>
            </a:r>
          </a:p>
          <a:p>
            <a:r>
              <a:rPr lang="en-US" dirty="0" smtClean="0"/>
              <a:t>Herbivores: plant eaters  </a:t>
            </a:r>
            <a:endParaRPr lang="en-US" dirty="0"/>
          </a:p>
          <a:p>
            <a:r>
              <a:rPr lang="en-US" dirty="0" smtClean="0"/>
              <a:t>Carnivores: meat eagers </a:t>
            </a:r>
          </a:p>
          <a:p>
            <a:r>
              <a:rPr lang="en-US" dirty="0" smtClean="0"/>
              <a:t>Omnivores : eat both meat and plants </a:t>
            </a:r>
          </a:p>
          <a:p>
            <a:r>
              <a:rPr lang="en-US" dirty="0" err="1" smtClean="0"/>
              <a:t>Detritivores</a:t>
            </a:r>
            <a:r>
              <a:rPr lang="en-US" dirty="0" smtClean="0"/>
              <a:t> : feed on parts of dead organisms</a:t>
            </a:r>
          </a:p>
          <a:p>
            <a:pPr marL="0" indent="0">
              <a:buNone/>
            </a:pPr>
            <a:r>
              <a:rPr lang="en-US" dirty="0" smtClean="0"/>
              <a:t> </a:t>
            </a:r>
            <a:r>
              <a:rPr lang="en-US" b="1" dirty="0" smtClean="0"/>
              <a:t>Decomposers</a:t>
            </a:r>
            <a:r>
              <a:rPr lang="en-US" dirty="0" smtClean="0"/>
              <a:t> </a:t>
            </a:r>
          </a:p>
          <a:p>
            <a:pPr marL="0" indent="0">
              <a:buNone/>
            </a:pPr>
            <a:r>
              <a:rPr lang="en-US" dirty="0" smtClean="0"/>
              <a:t> Derive their nutrition by breaking down the complex organic molecules to simpler organic compounds and ultimately into organic nutrients – fungi and bacterial </a:t>
            </a:r>
          </a:p>
          <a:p>
            <a:endParaRPr lang="en-US" dirty="0"/>
          </a:p>
        </p:txBody>
      </p:sp>
    </p:spTree>
    <p:extLst>
      <p:ext uri="{BB962C8B-B14F-4D97-AF65-F5344CB8AC3E}">
        <p14:creationId xmlns:p14="http://schemas.microsoft.com/office/powerpoint/2010/main" val="3591105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dirty="0" smtClean="0"/>
              <a:t> </a:t>
            </a:r>
            <a:r>
              <a:rPr lang="en-US" altLang="en-US" dirty="0" smtClean="0"/>
              <a:t>Abiotic </a:t>
            </a:r>
            <a:r>
              <a:rPr lang="en-US" altLang="en-US" dirty="0" smtClean="0"/>
              <a:t>Structures </a:t>
            </a:r>
            <a:endParaRPr lang="en-US" altLang="en-US" dirty="0" smtClean="0"/>
          </a:p>
        </p:txBody>
      </p:sp>
      <p:sp>
        <p:nvSpPr>
          <p:cNvPr id="3" name="Content Placeholder 2"/>
          <p:cNvSpPr>
            <a:spLocks noGrp="1"/>
          </p:cNvSpPr>
          <p:nvPr>
            <p:ph idx="1"/>
          </p:nvPr>
        </p:nvSpPr>
        <p:spPr/>
        <p:txBody>
          <a:bodyPr>
            <a:normAutofit/>
          </a:bodyPr>
          <a:lstStyle/>
          <a:p>
            <a:pPr marL="274320" indent="-274320">
              <a:buClr>
                <a:schemeClr val="accent3"/>
              </a:buClr>
              <a:buNone/>
              <a:defRPr/>
            </a:pPr>
            <a:r>
              <a:rPr lang="en-US" dirty="0" smtClean="0"/>
              <a:t>These are the physical and chemical components of an ecosystems </a:t>
            </a:r>
            <a:r>
              <a:rPr lang="en-US" dirty="0" err="1" smtClean="0"/>
              <a:t>eg</a:t>
            </a:r>
            <a:r>
              <a:rPr lang="en-US" dirty="0" smtClean="0"/>
              <a:t> climate, geographical factors, energy, nutrients and toxic substances </a:t>
            </a:r>
          </a:p>
          <a:p>
            <a:pPr marL="514350" indent="-514350">
              <a:buClr>
                <a:schemeClr val="accent3"/>
              </a:buClr>
              <a:buFont typeface="+mj-lt"/>
              <a:buAutoNum type="alphaLcParenR"/>
              <a:defRPr/>
            </a:pPr>
            <a:r>
              <a:rPr lang="en-US" b="1" dirty="0" smtClean="0"/>
              <a:t>Physical factors – </a:t>
            </a:r>
            <a:r>
              <a:rPr lang="en-US" dirty="0" smtClean="0"/>
              <a:t>the sunlight and shade, intensity of solar flux, duration of the sun, average temperatures, annual rainfall, wind, latitude, soil type, water</a:t>
            </a:r>
          </a:p>
          <a:p>
            <a:pPr marL="514350" indent="-514350">
              <a:buClr>
                <a:schemeClr val="accent3"/>
              </a:buClr>
              <a:buFont typeface="+mj-lt"/>
              <a:buAutoNum type="alphaLcParenR"/>
              <a:defRPr/>
            </a:pPr>
            <a:r>
              <a:rPr lang="en-US" dirty="0" smtClean="0"/>
              <a:t> </a:t>
            </a:r>
            <a:r>
              <a:rPr lang="en-US" b="1" dirty="0" smtClean="0"/>
              <a:t>chemical factors – </a:t>
            </a:r>
            <a:r>
              <a:rPr lang="en-US" dirty="0" smtClean="0"/>
              <a:t>availability of essential nutrients such as carbon, nitrogen, phosphorus, potassium, hydrogen, oxygen, and </a:t>
            </a:r>
            <a:r>
              <a:rPr lang="en-US" dirty="0" err="1" smtClean="0"/>
              <a:t>sulphur</a:t>
            </a:r>
            <a:r>
              <a:rPr lang="en-US" dirty="0" smtClean="0"/>
              <a:t>. </a:t>
            </a:r>
            <a:endParaRPr lang="en-US" dirty="0"/>
          </a:p>
        </p:txBody>
      </p:sp>
    </p:spTree>
    <p:extLst>
      <p:ext uri="{BB962C8B-B14F-4D97-AF65-F5344CB8AC3E}">
        <p14:creationId xmlns:p14="http://schemas.microsoft.com/office/powerpoint/2010/main" val="30910964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dirty="0" smtClean="0"/>
              <a:t>Functional </a:t>
            </a:r>
            <a:r>
              <a:rPr lang="en-US" altLang="en-US" dirty="0" smtClean="0"/>
              <a:t>attributes of an ecosystem </a:t>
            </a:r>
            <a:endParaRPr lang="en-US" altLang="en-US" dirty="0" smtClean="0"/>
          </a:p>
        </p:txBody>
      </p:sp>
      <p:sp>
        <p:nvSpPr>
          <p:cNvPr id="12291" name="Content Placeholder 2"/>
          <p:cNvSpPr>
            <a:spLocks noGrp="1"/>
          </p:cNvSpPr>
          <p:nvPr>
            <p:ph idx="1"/>
          </p:nvPr>
        </p:nvSpPr>
        <p:spPr/>
        <p:txBody>
          <a:bodyPr/>
          <a:lstStyle/>
          <a:p>
            <a:pPr eaLnBrk="1" hangingPunct="1"/>
            <a:r>
              <a:rPr lang="en-US" altLang="en-US" b="1" dirty="0" smtClean="0"/>
              <a:t>Food chain – </a:t>
            </a:r>
            <a:r>
              <a:rPr lang="en-US" altLang="en-US" dirty="0" smtClean="0"/>
              <a:t>the sequence of eating and being eaten </a:t>
            </a:r>
            <a:endParaRPr lang="en-US" altLang="en-US" dirty="0"/>
          </a:p>
          <a:p>
            <a:pPr eaLnBrk="1" hangingPunct="1"/>
            <a:r>
              <a:rPr lang="en-US" altLang="en-US" dirty="0" smtClean="0"/>
              <a:t>all </a:t>
            </a:r>
            <a:r>
              <a:rPr lang="en-US" altLang="en-US" dirty="0" smtClean="0"/>
              <a:t>organisms whether dead or alive </a:t>
            </a:r>
            <a:r>
              <a:rPr lang="en-US" altLang="en-US" dirty="0" smtClean="0"/>
              <a:t>are </a:t>
            </a:r>
            <a:r>
              <a:rPr lang="en-US" altLang="en-US" dirty="0" smtClean="0"/>
              <a:t>potential </a:t>
            </a:r>
            <a:r>
              <a:rPr lang="en-US" altLang="en-US" dirty="0" smtClean="0"/>
              <a:t>food for </a:t>
            </a:r>
            <a:r>
              <a:rPr lang="en-US" altLang="en-US" dirty="0" smtClean="0"/>
              <a:t>some other organisms and thus there is no waste in a functional ecosystem</a:t>
            </a:r>
          </a:p>
          <a:p>
            <a:pPr eaLnBrk="1" hangingPunct="1"/>
            <a:r>
              <a:rPr lang="en-US" altLang="en-US" b="1" dirty="0" smtClean="0"/>
              <a:t>Food web – </a:t>
            </a:r>
            <a:r>
              <a:rPr lang="en-US" altLang="en-US" dirty="0" smtClean="0"/>
              <a:t>network of food chains where different types of organisms are connected at different trophic levels so that there are a number of options of eating and being eaten at each trophic level </a:t>
            </a:r>
          </a:p>
        </p:txBody>
      </p:sp>
    </p:spTree>
    <p:extLst>
      <p:ext uri="{BB962C8B-B14F-4D97-AF65-F5344CB8AC3E}">
        <p14:creationId xmlns:p14="http://schemas.microsoft.com/office/powerpoint/2010/main" val="9595496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t>Significant of food chains and food webs </a:t>
            </a:r>
            <a:endParaRPr lang="en-US" dirty="0"/>
          </a:p>
        </p:txBody>
      </p:sp>
      <p:sp>
        <p:nvSpPr>
          <p:cNvPr id="13315" name="Content Placeholder 2"/>
          <p:cNvSpPr>
            <a:spLocks noGrp="1"/>
          </p:cNvSpPr>
          <p:nvPr>
            <p:ph idx="1"/>
          </p:nvPr>
        </p:nvSpPr>
        <p:spPr/>
        <p:txBody>
          <a:bodyPr/>
          <a:lstStyle/>
          <a:p>
            <a:pPr eaLnBrk="1" hangingPunct="1"/>
            <a:r>
              <a:rPr lang="en-US" altLang="en-US" smtClean="0"/>
              <a:t>Energy flow and nutrient cycling takes place through food web and food chains </a:t>
            </a:r>
          </a:p>
          <a:p>
            <a:pPr eaLnBrk="1" hangingPunct="1"/>
            <a:r>
              <a:rPr lang="en-US" altLang="en-US" smtClean="0"/>
              <a:t>The ecological balance – population size</a:t>
            </a:r>
          </a:p>
          <a:p>
            <a:pPr eaLnBrk="1" hangingPunct="1"/>
            <a:r>
              <a:rPr lang="en-US" altLang="en-US" smtClean="0"/>
              <a:t>Biological magnification – pestcides and heavy metals that are non biodegradable, they can not decompose by microorganisms and they keep passing from one trophic level to another. </a:t>
            </a:r>
          </a:p>
        </p:txBody>
      </p:sp>
    </p:spTree>
    <p:extLst>
      <p:ext uri="{BB962C8B-B14F-4D97-AF65-F5344CB8AC3E}">
        <p14:creationId xmlns:p14="http://schemas.microsoft.com/office/powerpoint/2010/main" val="2715926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smtClean="0"/>
              <a:t>Energy flow in ecosystems </a:t>
            </a:r>
          </a:p>
        </p:txBody>
      </p:sp>
      <p:sp>
        <p:nvSpPr>
          <p:cNvPr id="3" name="Content Placeholder 2"/>
          <p:cNvSpPr>
            <a:spLocks noGrp="1"/>
          </p:cNvSpPr>
          <p:nvPr>
            <p:ph idx="1"/>
          </p:nvPr>
        </p:nvSpPr>
        <p:spPr/>
        <p:txBody>
          <a:bodyPr>
            <a:normAutofit/>
          </a:bodyPr>
          <a:lstStyle/>
          <a:p>
            <a:pPr marL="274320" indent="-274320">
              <a:buClr>
                <a:schemeClr val="accent3"/>
              </a:buClr>
              <a:buNone/>
              <a:defRPr/>
            </a:pPr>
            <a:r>
              <a:rPr lang="en-US" dirty="0" smtClean="0"/>
              <a:t>Energy follows two laws of thermodynamics </a:t>
            </a:r>
          </a:p>
          <a:p>
            <a:pPr algn="just">
              <a:buClr>
                <a:schemeClr val="accent3"/>
              </a:buClr>
              <a:defRPr/>
            </a:pPr>
            <a:r>
              <a:rPr lang="en-US" b="1" dirty="0" smtClean="0"/>
              <a:t>1</a:t>
            </a:r>
            <a:r>
              <a:rPr lang="en-US" b="1" baseline="30000" dirty="0" smtClean="0"/>
              <a:t>st</a:t>
            </a:r>
            <a:r>
              <a:rPr lang="en-US" b="1" dirty="0" smtClean="0"/>
              <a:t> Law of thermodynamics – </a:t>
            </a:r>
            <a:r>
              <a:rPr lang="en-US" dirty="0" smtClean="0"/>
              <a:t>energy can neither be created nor destroyed </a:t>
            </a:r>
            <a:r>
              <a:rPr lang="en-US" dirty="0" smtClean="0"/>
              <a:t>but </a:t>
            </a:r>
            <a:r>
              <a:rPr lang="en-US" dirty="0" smtClean="0"/>
              <a:t>can be transformed from one form to another – the solar energy captured by green plants gets converted into biochemical energy of plants and later into that of consumers </a:t>
            </a:r>
          </a:p>
          <a:p>
            <a:pPr>
              <a:buClr>
                <a:schemeClr val="accent3"/>
              </a:buClr>
              <a:defRPr/>
            </a:pPr>
            <a:r>
              <a:rPr lang="en-US" b="1" dirty="0" smtClean="0"/>
              <a:t>2</a:t>
            </a:r>
            <a:r>
              <a:rPr lang="en-US" b="1" baseline="30000" dirty="0" smtClean="0"/>
              <a:t>nd</a:t>
            </a:r>
            <a:r>
              <a:rPr lang="en-US" b="1" dirty="0" smtClean="0"/>
              <a:t> law of thermodynamics </a:t>
            </a:r>
            <a:r>
              <a:rPr lang="en-US" dirty="0" smtClean="0"/>
              <a:t>– it states that energy dissipates as it is used – gets converted from a more core concentrated to a dispersed form – thru respiration, locomotion, running, hunting etc </a:t>
            </a:r>
            <a:endParaRPr lang="en-US" dirty="0"/>
          </a:p>
        </p:txBody>
      </p:sp>
    </p:spTree>
    <p:extLst>
      <p:ext uri="{BB962C8B-B14F-4D97-AF65-F5344CB8AC3E}">
        <p14:creationId xmlns:p14="http://schemas.microsoft.com/office/powerpoint/2010/main" val="39601191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smtClean="0"/>
              <a:t>Major Ecosystem types </a:t>
            </a:r>
          </a:p>
        </p:txBody>
      </p:sp>
      <p:sp>
        <p:nvSpPr>
          <p:cNvPr id="17411" name="Content Placeholder 2"/>
          <p:cNvSpPr>
            <a:spLocks noGrp="1"/>
          </p:cNvSpPr>
          <p:nvPr>
            <p:ph idx="1"/>
          </p:nvPr>
        </p:nvSpPr>
        <p:spPr/>
        <p:txBody>
          <a:bodyPr/>
          <a:lstStyle/>
          <a:p>
            <a:pPr eaLnBrk="1" hangingPunct="1">
              <a:buFont typeface="Wingdings 2" panose="05020102010507070707" pitchFamily="18" charset="2"/>
              <a:buNone/>
            </a:pPr>
            <a:r>
              <a:rPr lang="en-US" altLang="en-US" dirty="0" smtClean="0"/>
              <a:t>Here we consider types, characteristics, features, structure and function of some major ecosystems </a:t>
            </a:r>
          </a:p>
        </p:txBody>
      </p:sp>
    </p:spTree>
    <p:extLst>
      <p:ext uri="{BB962C8B-B14F-4D97-AF65-F5344CB8AC3E}">
        <p14:creationId xmlns:p14="http://schemas.microsoft.com/office/powerpoint/2010/main" val="610641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concepts in environmental health</a:t>
            </a:r>
            <a:endParaRPr lang="en-US" dirty="0"/>
          </a:p>
        </p:txBody>
      </p:sp>
      <p:sp>
        <p:nvSpPr>
          <p:cNvPr id="3" name="Content Placeholder 2"/>
          <p:cNvSpPr>
            <a:spLocks noGrp="1"/>
          </p:cNvSpPr>
          <p:nvPr>
            <p:ph idx="1"/>
          </p:nvPr>
        </p:nvSpPr>
        <p:spPr/>
        <p:txBody>
          <a:bodyPr/>
          <a:lstStyle/>
          <a:p>
            <a:r>
              <a:rPr lang="en-US" b="1" dirty="0" smtClean="0"/>
              <a:t>Health: </a:t>
            </a:r>
            <a:r>
              <a:rPr lang="en-US" dirty="0" smtClean="0"/>
              <a:t>state of complete physical, social, emotional and psychological wellbeing of an individual and not a mare absence of disease</a:t>
            </a:r>
          </a:p>
          <a:p>
            <a:r>
              <a:rPr lang="en-US" b="1" dirty="0" smtClean="0"/>
              <a:t>Environmental health</a:t>
            </a:r>
            <a:r>
              <a:rPr lang="en-US" dirty="0" smtClean="0"/>
              <a:t>: is the study of how the environment affects human health.</a:t>
            </a:r>
            <a:endParaRPr lang="en-US" dirty="0"/>
          </a:p>
        </p:txBody>
      </p:sp>
    </p:spTree>
    <p:extLst>
      <p:ext uri="{BB962C8B-B14F-4D97-AF65-F5344CB8AC3E}">
        <p14:creationId xmlns:p14="http://schemas.microsoft.com/office/powerpoint/2010/main" val="2166001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en-US" smtClean="0"/>
              <a:t> Forest ecosystems </a:t>
            </a:r>
          </a:p>
        </p:txBody>
      </p:sp>
      <p:sp>
        <p:nvSpPr>
          <p:cNvPr id="18435" name="Content Placeholder 2"/>
          <p:cNvSpPr>
            <a:spLocks noGrp="1"/>
          </p:cNvSpPr>
          <p:nvPr>
            <p:ph idx="1"/>
          </p:nvPr>
        </p:nvSpPr>
        <p:spPr/>
        <p:txBody>
          <a:bodyPr/>
          <a:lstStyle/>
          <a:p>
            <a:pPr marL="571500" indent="-571500">
              <a:buFont typeface="Calibri" panose="020F0502020204030204" pitchFamily="34" charset="0"/>
              <a:buAutoNum type="romanUcPeriod"/>
            </a:pPr>
            <a:r>
              <a:rPr lang="en-US" altLang="en-US" b="1" smtClean="0"/>
              <a:t>Tropical rain forest - </a:t>
            </a:r>
            <a:r>
              <a:rPr lang="en-US" altLang="en-US" smtClean="0"/>
              <a:t>Predominantly trees found near the equator; characterized by high temperature, humidity and rainfall all of which favour the growth of trees.</a:t>
            </a:r>
          </a:p>
          <a:p>
            <a:pPr marL="571500" indent="-571500">
              <a:buFont typeface="Calibri" panose="020F0502020204030204" pitchFamily="34" charset="0"/>
              <a:buAutoNum type="romanUcPeriod"/>
            </a:pPr>
            <a:r>
              <a:rPr lang="en-US" altLang="en-US" b="1" smtClean="0"/>
              <a:t>Tropical decidous forests -  </a:t>
            </a:r>
            <a:r>
              <a:rPr lang="en-US" altLang="en-US" smtClean="0"/>
              <a:t>these are located far away from the equator, characterized by warm climate the year round. Rains occur only during monsoon, a large part of the year remains dry , trees loose their leaves during the dry spell</a:t>
            </a:r>
          </a:p>
        </p:txBody>
      </p:sp>
    </p:spTree>
    <p:extLst>
      <p:ext uri="{BB962C8B-B14F-4D97-AF65-F5344CB8AC3E}">
        <p14:creationId xmlns:p14="http://schemas.microsoft.com/office/powerpoint/2010/main" val="9357110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2"/>
          <p:cNvSpPr>
            <a:spLocks noGrp="1"/>
          </p:cNvSpPr>
          <p:nvPr>
            <p:ph idx="4294967295"/>
          </p:nvPr>
        </p:nvSpPr>
        <p:spPr>
          <a:xfrm>
            <a:off x="0" y="966651"/>
            <a:ext cx="10489474" cy="5357949"/>
          </a:xfrm>
        </p:spPr>
        <p:txBody>
          <a:bodyPr/>
          <a:lstStyle/>
          <a:p>
            <a:pPr marL="571500" indent="-571500">
              <a:lnSpc>
                <a:spcPct val="150000"/>
              </a:lnSpc>
              <a:buFont typeface="Calibri" panose="020F0502020204030204" pitchFamily="34" charset="0"/>
              <a:buAutoNum type="romanUcPeriod" startAt="3"/>
            </a:pPr>
            <a:r>
              <a:rPr lang="en-US" altLang="en-US" b="1" dirty="0" smtClean="0"/>
              <a:t>Tropical shrubs – </a:t>
            </a:r>
            <a:r>
              <a:rPr lang="en-US" altLang="en-US" dirty="0" smtClean="0"/>
              <a:t>found in arid and semi arid areas </a:t>
            </a:r>
          </a:p>
          <a:p>
            <a:pPr marL="571500" indent="-571500">
              <a:lnSpc>
                <a:spcPct val="150000"/>
              </a:lnSpc>
              <a:buFont typeface="Calibri" panose="020F0502020204030204" pitchFamily="34" charset="0"/>
              <a:buAutoNum type="romanUcPeriod" startAt="3"/>
            </a:pPr>
            <a:r>
              <a:rPr lang="en-US" altLang="en-US" b="1" dirty="0" smtClean="0"/>
              <a:t>Temperate rain forests – </a:t>
            </a:r>
            <a:r>
              <a:rPr lang="en-US" altLang="en-US" dirty="0" smtClean="0"/>
              <a:t>characterized with adequate rainfalls, dominated ever green broad leaved trees </a:t>
            </a:r>
          </a:p>
          <a:p>
            <a:pPr marL="571500" indent="-571500" algn="just">
              <a:lnSpc>
                <a:spcPct val="150000"/>
              </a:lnSpc>
              <a:buFont typeface="Calibri" panose="020F0502020204030204" pitchFamily="34" charset="0"/>
              <a:buAutoNum type="romanUcPeriod" startAt="3"/>
            </a:pPr>
            <a:r>
              <a:rPr lang="en-US" altLang="en-US" b="1" dirty="0" smtClean="0"/>
              <a:t>Temperature </a:t>
            </a:r>
            <a:r>
              <a:rPr lang="en-US" altLang="en-US" b="1" dirty="0" err="1" smtClean="0"/>
              <a:t>decidous</a:t>
            </a:r>
            <a:r>
              <a:rPr lang="en-US" altLang="en-US" b="1" dirty="0" smtClean="0"/>
              <a:t> forests </a:t>
            </a:r>
            <a:r>
              <a:rPr lang="en-US" altLang="en-US" dirty="0" smtClean="0"/>
              <a:t>– found in areas with moderate temperatures, cold but not to severe winters and abundant rainfall throughout the year</a:t>
            </a:r>
          </a:p>
        </p:txBody>
      </p:sp>
    </p:spTree>
    <p:extLst>
      <p:ext uri="{BB962C8B-B14F-4D97-AF65-F5344CB8AC3E}">
        <p14:creationId xmlns:p14="http://schemas.microsoft.com/office/powerpoint/2010/main" val="10829019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b="1" smtClean="0"/>
              <a:t>Grasslands ecosystems </a:t>
            </a:r>
          </a:p>
        </p:txBody>
      </p:sp>
      <p:sp>
        <p:nvSpPr>
          <p:cNvPr id="3" name="Content Placeholder 2"/>
          <p:cNvSpPr>
            <a:spLocks noGrp="1"/>
          </p:cNvSpPr>
          <p:nvPr>
            <p:ph idx="1"/>
          </p:nvPr>
        </p:nvSpPr>
        <p:spPr/>
        <p:txBody>
          <a:bodyPr>
            <a:normAutofit/>
          </a:bodyPr>
          <a:lstStyle/>
          <a:p>
            <a:pPr marL="274320" indent="-274320">
              <a:buClr>
                <a:schemeClr val="accent3"/>
              </a:buClr>
              <a:buNone/>
              <a:defRPr/>
            </a:pPr>
            <a:r>
              <a:rPr lang="en-US" dirty="0" smtClean="0"/>
              <a:t>Grasslands are dominated by grass species but sometimes also allow the growth of a few trees and shrubs. Rainfall is average but erratic, limited grazing helps to improve net primary production while over grazing leads to degradation</a:t>
            </a:r>
          </a:p>
          <a:p>
            <a:pPr marL="514350" indent="-514350">
              <a:buClr>
                <a:schemeClr val="accent3"/>
              </a:buClr>
              <a:buFont typeface="+mj-lt"/>
              <a:buAutoNum type="alphaLcPeriod"/>
              <a:defRPr/>
            </a:pPr>
            <a:endParaRPr lang="en-US" b="1" dirty="0"/>
          </a:p>
        </p:txBody>
      </p:sp>
    </p:spTree>
    <p:extLst>
      <p:ext uri="{BB962C8B-B14F-4D97-AF65-F5344CB8AC3E}">
        <p14:creationId xmlns:p14="http://schemas.microsoft.com/office/powerpoint/2010/main" val="24596314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04850"/>
            <a:ext cx="8229600" cy="819150"/>
          </a:xfrm>
        </p:spPr>
        <p:txBody>
          <a:bodyPr>
            <a:normAutofit fontScale="90000"/>
          </a:bodyPr>
          <a:lstStyle/>
          <a:p>
            <a:pPr>
              <a:defRPr/>
            </a:pPr>
            <a:r>
              <a:rPr lang="en-US" b="1" dirty="0" smtClean="0"/>
              <a:t>Types </a:t>
            </a:r>
            <a:br>
              <a:rPr lang="en-US" b="1" dirty="0" smtClean="0"/>
            </a:br>
            <a:endParaRPr lang="en-US" dirty="0"/>
          </a:p>
        </p:txBody>
      </p:sp>
      <p:sp>
        <p:nvSpPr>
          <p:cNvPr id="3" name="Content Placeholder 2"/>
          <p:cNvSpPr>
            <a:spLocks noGrp="1"/>
          </p:cNvSpPr>
          <p:nvPr>
            <p:ph idx="1"/>
          </p:nvPr>
        </p:nvSpPr>
        <p:spPr>
          <a:xfrm>
            <a:off x="1981200" y="1066800"/>
            <a:ext cx="8229600" cy="5257800"/>
          </a:xfrm>
        </p:spPr>
        <p:txBody>
          <a:bodyPr>
            <a:normAutofit/>
          </a:bodyPr>
          <a:lstStyle/>
          <a:p>
            <a:pPr marL="514350" indent="-514350" algn="just">
              <a:buClr>
                <a:schemeClr val="accent3"/>
              </a:buClr>
              <a:buFont typeface="+mj-lt"/>
              <a:buAutoNum type="alphaLcPeriod"/>
              <a:defRPr/>
            </a:pPr>
            <a:r>
              <a:rPr lang="en-US" b="1" dirty="0" smtClean="0"/>
              <a:t>Tropical grasslands </a:t>
            </a:r>
            <a:r>
              <a:rPr lang="en-US" dirty="0" smtClean="0"/>
              <a:t>– They occur near the boarder</a:t>
            </a:r>
            <a:r>
              <a:rPr lang="en-US" b="1" dirty="0" smtClean="0"/>
              <a:t> </a:t>
            </a:r>
            <a:r>
              <a:rPr lang="en-US" dirty="0" smtClean="0"/>
              <a:t>Savannas with tropical rain forests in regions of high temperatures and low to moderate rainfall.  characterized by tall trees with scattered scrubs and stunted trees</a:t>
            </a:r>
          </a:p>
          <a:p>
            <a:pPr marL="514350" indent="-514350" algn="just">
              <a:buClr>
                <a:schemeClr val="accent3"/>
              </a:buClr>
              <a:buFont typeface="+mj-lt"/>
              <a:buAutoNum type="alphaLcPeriod"/>
              <a:defRPr/>
            </a:pPr>
            <a:r>
              <a:rPr lang="en-US" b="1" dirty="0" smtClean="0"/>
              <a:t>Temperate grasslands </a:t>
            </a:r>
            <a:r>
              <a:rPr lang="en-US" dirty="0" smtClean="0"/>
              <a:t>– usually found on flat, gentle sloped hills, intense grazing and summer fires do not allow shrubs or trees to grow </a:t>
            </a:r>
          </a:p>
          <a:p>
            <a:pPr marL="514350" indent="-514350" algn="just">
              <a:buClr>
                <a:schemeClr val="accent3"/>
              </a:buClr>
              <a:buFont typeface="+mj-lt"/>
              <a:buAutoNum type="alphaLcPeriod"/>
              <a:defRPr/>
            </a:pPr>
            <a:r>
              <a:rPr lang="en-US" b="1" dirty="0" smtClean="0"/>
              <a:t>Polar grasslands ( </a:t>
            </a:r>
            <a:r>
              <a:rPr lang="en-US" b="1" dirty="0" err="1" smtClean="0"/>
              <a:t>Artic</a:t>
            </a:r>
            <a:r>
              <a:rPr lang="en-US" b="1" dirty="0" smtClean="0"/>
              <a:t> Tundra)- </a:t>
            </a:r>
            <a:r>
              <a:rPr lang="en-US" dirty="0" smtClean="0"/>
              <a:t>found in Arctic polar region where severe cold and strong winds along with ice and snow create hash climatic conditions for trees to grow </a:t>
            </a:r>
          </a:p>
          <a:p>
            <a:pPr marL="274320" indent="-274320">
              <a:buClr>
                <a:schemeClr val="accent3"/>
              </a:buClr>
              <a:buFont typeface="Wingdings 2"/>
              <a:buChar char=""/>
              <a:defRPr/>
            </a:pPr>
            <a:endParaRPr lang="en-US" dirty="0"/>
          </a:p>
        </p:txBody>
      </p:sp>
    </p:spTree>
    <p:extLst>
      <p:ext uri="{BB962C8B-B14F-4D97-AF65-F5344CB8AC3E}">
        <p14:creationId xmlns:p14="http://schemas.microsoft.com/office/powerpoint/2010/main" val="13811058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smtClean="0"/>
              <a:t>Desert Ecosystem </a:t>
            </a:r>
          </a:p>
        </p:txBody>
      </p:sp>
      <p:sp>
        <p:nvSpPr>
          <p:cNvPr id="22531" name="Content Placeholder 2"/>
          <p:cNvSpPr>
            <a:spLocks noGrp="1"/>
          </p:cNvSpPr>
          <p:nvPr>
            <p:ph idx="1"/>
          </p:nvPr>
        </p:nvSpPr>
        <p:spPr/>
        <p:txBody>
          <a:bodyPr/>
          <a:lstStyle/>
          <a:p>
            <a:pPr eaLnBrk="1" hangingPunct="1">
              <a:buFont typeface="Wingdings 2" panose="05020102010507070707" pitchFamily="18" charset="2"/>
              <a:buNone/>
            </a:pPr>
            <a:r>
              <a:rPr lang="en-US" altLang="en-US" smtClean="0"/>
              <a:t>Occur in regions where evaporations exceeds precipitation (rainfall, snow etc) precipitation is less than 25cm per year (1/3 of the world land area is covered by deserts.</a:t>
            </a:r>
          </a:p>
          <a:p>
            <a:pPr eaLnBrk="1" hangingPunct="1">
              <a:buFont typeface="Wingdings 2" panose="05020102010507070707" pitchFamily="18" charset="2"/>
              <a:buNone/>
            </a:pPr>
            <a:r>
              <a:rPr lang="en-US" altLang="en-US" b="1" smtClean="0"/>
              <a:t>Tropical desserts </a:t>
            </a:r>
            <a:r>
              <a:rPr lang="en-US" altLang="en-US" smtClean="0"/>
              <a:t>– Namibia, </a:t>
            </a:r>
          </a:p>
          <a:p>
            <a:pPr eaLnBrk="1" hangingPunct="1">
              <a:buFont typeface="Wingdings 2" panose="05020102010507070707" pitchFamily="18" charset="2"/>
              <a:buNone/>
            </a:pPr>
            <a:r>
              <a:rPr lang="en-US" altLang="en-US" b="1" smtClean="0"/>
              <a:t>Temperate deserts – </a:t>
            </a:r>
            <a:r>
              <a:rPr lang="en-US" altLang="en-US" smtClean="0"/>
              <a:t>day time temperatures are very hot in the summer but cool in the winder </a:t>
            </a:r>
          </a:p>
          <a:p>
            <a:pPr eaLnBrk="1" hangingPunct="1">
              <a:buFont typeface="Wingdings 2" panose="05020102010507070707" pitchFamily="18" charset="2"/>
              <a:buNone/>
            </a:pPr>
            <a:r>
              <a:rPr lang="en-US" altLang="en-US" b="1" smtClean="0"/>
              <a:t>Cold deserts – </a:t>
            </a:r>
            <a:r>
              <a:rPr lang="en-US" altLang="en-US" smtClean="0"/>
              <a:t>eg Gobi in China </a:t>
            </a:r>
          </a:p>
          <a:p>
            <a:pPr eaLnBrk="1" hangingPunct="1">
              <a:buFont typeface="Wingdings 2" panose="05020102010507070707" pitchFamily="18" charset="2"/>
              <a:buNone/>
            </a:pPr>
            <a:endParaRPr lang="en-US" altLang="en-US" smtClean="0"/>
          </a:p>
        </p:txBody>
      </p:sp>
    </p:spTree>
    <p:extLst>
      <p:ext uri="{BB962C8B-B14F-4D97-AF65-F5344CB8AC3E}">
        <p14:creationId xmlns:p14="http://schemas.microsoft.com/office/powerpoint/2010/main" val="33600993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tLang="en-US" smtClean="0"/>
              <a:t>Aquatic ecosystems </a:t>
            </a:r>
          </a:p>
        </p:txBody>
      </p:sp>
      <p:sp>
        <p:nvSpPr>
          <p:cNvPr id="3" name="Content Placeholder 2"/>
          <p:cNvSpPr>
            <a:spLocks noGrp="1"/>
          </p:cNvSpPr>
          <p:nvPr>
            <p:ph idx="1"/>
          </p:nvPr>
        </p:nvSpPr>
        <p:spPr/>
        <p:txBody>
          <a:bodyPr>
            <a:normAutofit/>
          </a:bodyPr>
          <a:lstStyle/>
          <a:p>
            <a:pPr marL="274320" indent="-274320">
              <a:buClr>
                <a:schemeClr val="accent3"/>
              </a:buClr>
              <a:buFont typeface="Wingdings 2"/>
              <a:buChar char=""/>
              <a:defRPr/>
            </a:pPr>
            <a:r>
              <a:rPr lang="en-US" dirty="0" smtClean="0"/>
              <a:t>Waters bodies and all their biotic communities present in them are either marine or fresh water </a:t>
            </a:r>
          </a:p>
          <a:p>
            <a:pPr marL="514350" indent="-514350">
              <a:buClr>
                <a:schemeClr val="accent3"/>
              </a:buClr>
              <a:buFont typeface="+mj-lt"/>
              <a:buAutoNum type="arabicPeriod"/>
              <a:defRPr/>
            </a:pPr>
            <a:r>
              <a:rPr lang="en-US" b="1" dirty="0" smtClean="0"/>
              <a:t>Pond ecosystem – </a:t>
            </a:r>
            <a:r>
              <a:rPr lang="en-US" dirty="0" smtClean="0"/>
              <a:t>small ecosystems where water is stagnant, usually shallow bodies, </a:t>
            </a:r>
          </a:p>
          <a:p>
            <a:pPr marL="514350" indent="-514350">
              <a:buClr>
                <a:schemeClr val="accent3"/>
              </a:buClr>
              <a:buFont typeface="+mj-lt"/>
              <a:buAutoNum type="arabicPeriod"/>
              <a:defRPr/>
            </a:pPr>
            <a:r>
              <a:rPr lang="en-US" b="1" dirty="0" smtClean="0"/>
              <a:t>Lake ecosystem – </a:t>
            </a:r>
            <a:r>
              <a:rPr lang="en-US" dirty="0" smtClean="0"/>
              <a:t>big fresh waters </a:t>
            </a:r>
            <a:endParaRPr lang="en-US" dirty="0"/>
          </a:p>
        </p:txBody>
      </p:sp>
    </p:spTree>
    <p:extLst>
      <p:ext uri="{BB962C8B-B14F-4D97-AF65-F5344CB8AC3E}">
        <p14:creationId xmlns:p14="http://schemas.microsoft.com/office/powerpoint/2010/main" val="6755594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25625"/>
            <a:ext cx="10515600" cy="4351338"/>
          </a:xfrm>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r>
              <a:rPr lang="en-US" dirty="0" smtClean="0"/>
              <a:t>Thank you very much</a:t>
            </a:r>
            <a:endParaRPr lang="en-US" dirty="0"/>
          </a:p>
        </p:txBody>
      </p:sp>
    </p:spTree>
    <p:extLst>
      <p:ext uri="{BB962C8B-B14F-4D97-AF65-F5344CB8AC3E}">
        <p14:creationId xmlns:p14="http://schemas.microsoft.com/office/powerpoint/2010/main" val="3488500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Definition of Environmental Health</a:t>
            </a:r>
            <a:endParaRPr lang="en-US" dirty="0"/>
          </a:p>
        </p:txBody>
      </p:sp>
      <p:sp>
        <p:nvSpPr>
          <p:cNvPr id="3" name="Content Placeholder 2"/>
          <p:cNvSpPr>
            <a:spLocks noGrp="1"/>
          </p:cNvSpPr>
          <p:nvPr>
            <p:ph idx="1"/>
          </p:nvPr>
        </p:nvSpPr>
        <p:spPr/>
        <p:txBody>
          <a:bodyPr>
            <a:normAutofit fontScale="92500"/>
          </a:bodyPr>
          <a:lstStyle/>
          <a:p>
            <a:pPr algn="just">
              <a:lnSpc>
                <a:spcPct val="150000"/>
              </a:lnSpc>
            </a:pPr>
            <a:r>
              <a:rPr lang="en-US" dirty="0" smtClean="0"/>
              <a:t>Environmental health comprises those aspects of human health, including quality of life, that are determined by physical, biological, social, and psychosocial factors in the environment. </a:t>
            </a:r>
          </a:p>
          <a:p>
            <a:pPr algn="just">
              <a:lnSpc>
                <a:spcPct val="150000"/>
              </a:lnSpc>
            </a:pPr>
            <a:r>
              <a:rPr lang="en-US" dirty="0" smtClean="0"/>
              <a:t>It also refers to the theory and practice of assessing, correcting, controlling, and preventing those factors in the environment that can potentially affect adversely the health of present and future generations.</a:t>
            </a:r>
            <a:endParaRPr lang="en-US" dirty="0"/>
          </a:p>
        </p:txBody>
      </p:sp>
    </p:spTree>
    <p:extLst>
      <p:ext uri="{BB962C8B-B14F-4D97-AF65-F5344CB8AC3E}">
        <p14:creationId xmlns:p14="http://schemas.microsoft.com/office/powerpoint/2010/main" val="1616016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 and environmental health</a:t>
            </a:r>
            <a:endParaRPr lang="en-US" dirty="0"/>
          </a:p>
        </p:txBody>
      </p:sp>
      <p:pic>
        <p:nvPicPr>
          <p:cNvPr id="6" name="Content Placeholder 5" descr="Screen Clipping"/>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25625"/>
            <a:ext cx="5181600" cy="3823543"/>
          </a:xfrm>
        </p:spPr>
      </p:pic>
      <p:pic>
        <p:nvPicPr>
          <p:cNvPr id="7" name="Content Placeholder 6" descr="Screen Clipping"/>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825625"/>
            <a:ext cx="5181600" cy="4117975"/>
          </a:xfrm>
        </p:spPr>
      </p:pic>
    </p:spTree>
    <p:extLst>
      <p:ext uri="{BB962C8B-B14F-4D97-AF65-F5344CB8AC3E}">
        <p14:creationId xmlns:p14="http://schemas.microsoft.com/office/powerpoint/2010/main" val="3834203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Concepts …..</a:t>
            </a:r>
            <a:endParaRPr lang="en-US" dirty="0"/>
          </a:p>
        </p:txBody>
      </p:sp>
      <p:sp>
        <p:nvSpPr>
          <p:cNvPr id="6" name="Content Placeholder 5"/>
          <p:cNvSpPr>
            <a:spLocks noGrp="1"/>
          </p:cNvSpPr>
          <p:nvPr>
            <p:ph sz="half" idx="1"/>
          </p:nvPr>
        </p:nvSpPr>
        <p:spPr/>
        <p:txBody>
          <a:bodyPr>
            <a:normAutofit lnSpcReduction="10000"/>
          </a:bodyPr>
          <a:lstStyle/>
          <a:p>
            <a:r>
              <a:rPr lang="en-US" b="1" dirty="0" smtClean="0"/>
              <a:t>Hazard</a:t>
            </a:r>
            <a:r>
              <a:rPr lang="en-US" dirty="0" smtClean="0"/>
              <a:t>: any thing in the environment that  has potential to cause harm</a:t>
            </a:r>
          </a:p>
          <a:p>
            <a:r>
              <a:rPr lang="en-US" dirty="0"/>
              <a:t>Things in </a:t>
            </a:r>
            <a:r>
              <a:rPr lang="en-US" dirty="0" smtClean="0"/>
              <a:t>the environment </a:t>
            </a:r>
            <a:r>
              <a:rPr lang="en-US" dirty="0"/>
              <a:t>that are harmful are called </a:t>
            </a:r>
            <a:r>
              <a:rPr lang="en-US" b="1" dirty="0"/>
              <a:t>hazards </a:t>
            </a:r>
            <a:endParaRPr lang="en-US" dirty="0"/>
          </a:p>
          <a:p>
            <a:r>
              <a:rPr lang="en-US" dirty="0" smtClean="0"/>
              <a:t>They include </a:t>
            </a:r>
            <a:r>
              <a:rPr lang="en-US" dirty="0"/>
              <a:t>things </a:t>
            </a:r>
            <a:r>
              <a:rPr lang="en-US" dirty="0" smtClean="0"/>
              <a:t>like </a:t>
            </a:r>
            <a:r>
              <a:rPr lang="en-US" b="1" dirty="0" smtClean="0"/>
              <a:t>chemicals</a:t>
            </a:r>
            <a:r>
              <a:rPr lang="en-US" b="1" dirty="0"/>
              <a:t>, </a:t>
            </a:r>
            <a:r>
              <a:rPr lang="en-US" dirty="0"/>
              <a:t>disease-causing bacteria, loud noises and even stress. </a:t>
            </a:r>
            <a:endParaRPr lang="en-US" dirty="0" smtClean="0"/>
          </a:p>
          <a:p>
            <a:r>
              <a:rPr lang="en-US" dirty="0" smtClean="0"/>
              <a:t>Hazards can </a:t>
            </a:r>
            <a:r>
              <a:rPr lang="en-US" dirty="0"/>
              <a:t>be natural or human-made.”</a:t>
            </a:r>
          </a:p>
        </p:txBody>
      </p:sp>
      <p:pic>
        <p:nvPicPr>
          <p:cNvPr id="8" name="Content Placeholder 7" descr="Screen Clipping"/>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19800" y="1690688"/>
            <a:ext cx="5181600" cy="3466628"/>
          </a:xfrm>
        </p:spPr>
      </p:pic>
    </p:spTree>
    <p:extLst>
      <p:ext uri="{BB962C8B-B14F-4D97-AF65-F5344CB8AC3E}">
        <p14:creationId xmlns:p14="http://schemas.microsoft.com/office/powerpoint/2010/main" val="3554832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a:t>
            </a:r>
            <a:endParaRPr lang="en-US" dirty="0"/>
          </a:p>
        </p:txBody>
      </p:sp>
      <p:sp>
        <p:nvSpPr>
          <p:cNvPr id="3" name="Content Placeholder 2"/>
          <p:cNvSpPr>
            <a:spLocks noGrp="1"/>
          </p:cNvSpPr>
          <p:nvPr>
            <p:ph sz="half" idx="1"/>
          </p:nvPr>
        </p:nvSpPr>
        <p:spPr>
          <a:xfrm>
            <a:off x="838200" y="2194559"/>
            <a:ext cx="5181600" cy="3982403"/>
          </a:xfrm>
        </p:spPr>
        <p:txBody>
          <a:bodyPr/>
          <a:lstStyle/>
          <a:p>
            <a:r>
              <a:rPr lang="en-US" b="1" dirty="0" smtClean="0"/>
              <a:t>Toxicity:  </a:t>
            </a:r>
            <a:r>
              <a:rPr lang="en-US" dirty="0" smtClean="0"/>
              <a:t>is a measure of how dangerous a chemical is.</a:t>
            </a:r>
            <a:endParaRPr lang="en-US" dirty="0"/>
          </a:p>
          <a:p>
            <a:r>
              <a:rPr lang="en-US" dirty="0" smtClean="0"/>
              <a:t>Toxicology is the study of how environmental hazards, such as natural and human-made chemicals, can enter our bodies and make us sick.</a:t>
            </a:r>
            <a:endParaRPr lang="en-US" dirty="0"/>
          </a:p>
        </p:txBody>
      </p:sp>
      <p:pic>
        <p:nvPicPr>
          <p:cNvPr id="5" name="Content Placeholder 4" descr="Screen Clipping"/>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48049" y="1825626"/>
            <a:ext cx="5029902" cy="4235540"/>
          </a:xfrm>
        </p:spPr>
      </p:pic>
    </p:spTree>
    <p:extLst>
      <p:ext uri="{BB962C8B-B14F-4D97-AF65-F5344CB8AC3E}">
        <p14:creationId xmlns:p14="http://schemas.microsoft.com/office/powerpoint/2010/main" val="3942050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a:t>
            </a:r>
            <a:endParaRPr lang="en-US" dirty="0"/>
          </a:p>
        </p:txBody>
      </p:sp>
      <p:sp>
        <p:nvSpPr>
          <p:cNvPr id="3" name="Content Placeholder 2"/>
          <p:cNvSpPr>
            <a:spLocks noGrp="1"/>
          </p:cNvSpPr>
          <p:nvPr>
            <p:ph sz="half" idx="1"/>
          </p:nvPr>
        </p:nvSpPr>
        <p:spPr/>
        <p:txBody>
          <a:bodyPr/>
          <a:lstStyle/>
          <a:p>
            <a:r>
              <a:rPr lang="en-US" b="1" dirty="0" smtClean="0"/>
              <a:t>Exposure: </a:t>
            </a:r>
            <a:r>
              <a:rPr lang="en-US" dirty="0" smtClean="0"/>
              <a:t>The total amount of a hazard that comes in direct contact with your body.</a:t>
            </a:r>
          </a:p>
          <a:p>
            <a:r>
              <a:rPr lang="en-US" dirty="0" smtClean="0"/>
              <a:t>Exposure to a particular contact can take three forms/routes </a:t>
            </a:r>
            <a:r>
              <a:rPr lang="en-US" dirty="0" err="1" smtClean="0"/>
              <a:t>ie</a:t>
            </a:r>
            <a:endParaRPr lang="en-US" dirty="0" smtClean="0"/>
          </a:p>
          <a:p>
            <a:r>
              <a:rPr lang="en-US" dirty="0" smtClean="0"/>
              <a:t>Inhalation</a:t>
            </a:r>
          </a:p>
          <a:p>
            <a:r>
              <a:rPr lang="en-US" dirty="0" smtClean="0"/>
              <a:t>Ingestion</a:t>
            </a:r>
          </a:p>
          <a:p>
            <a:r>
              <a:rPr lang="en-US" dirty="0" smtClean="0"/>
              <a:t>Dermal absorption</a:t>
            </a:r>
            <a:endParaRPr lang="en-US" dirty="0"/>
          </a:p>
        </p:txBody>
      </p:sp>
      <p:pic>
        <p:nvPicPr>
          <p:cNvPr id="5" name="Content Placeholder 4" descr="Screen Clipping"/>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825625"/>
            <a:ext cx="5181600" cy="3853957"/>
          </a:xfrm>
        </p:spPr>
      </p:pic>
    </p:spTree>
    <p:extLst>
      <p:ext uri="{BB962C8B-B14F-4D97-AF65-F5344CB8AC3E}">
        <p14:creationId xmlns:p14="http://schemas.microsoft.com/office/powerpoint/2010/main" val="3128989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a:t>
            </a:r>
            <a:endParaRPr lang="en-US" dirty="0"/>
          </a:p>
        </p:txBody>
      </p:sp>
      <p:sp>
        <p:nvSpPr>
          <p:cNvPr id="3" name="Content Placeholder 2"/>
          <p:cNvSpPr>
            <a:spLocks noGrp="1"/>
          </p:cNvSpPr>
          <p:nvPr>
            <p:ph sz="half" idx="1"/>
          </p:nvPr>
        </p:nvSpPr>
        <p:spPr/>
        <p:txBody>
          <a:bodyPr/>
          <a:lstStyle/>
          <a:p>
            <a:r>
              <a:rPr lang="en-US" b="1" dirty="0" smtClean="0"/>
              <a:t>Dose </a:t>
            </a:r>
            <a:r>
              <a:rPr lang="en-US" dirty="0" smtClean="0"/>
              <a:t>is the amount of a hazard that actually enters your body.</a:t>
            </a:r>
            <a:endParaRPr lang="en-US" dirty="0"/>
          </a:p>
          <a:p>
            <a:r>
              <a:rPr lang="en-US" dirty="0" smtClean="0"/>
              <a:t>Dose is dependent on:</a:t>
            </a:r>
          </a:p>
          <a:p>
            <a:pPr lvl="1"/>
            <a:r>
              <a:rPr lang="en-US" dirty="0" smtClean="0"/>
              <a:t>Duration of exposure</a:t>
            </a:r>
          </a:p>
          <a:p>
            <a:pPr lvl="1"/>
            <a:r>
              <a:rPr lang="en-US" dirty="0" smtClean="0"/>
              <a:t>Frequency of exposure</a:t>
            </a:r>
          </a:p>
          <a:p>
            <a:pPr lvl="1"/>
            <a:r>
              <a:rPr lang="en-US" dirty="0" smtClean="0"/>
              <a:t>Body size/ total surface area </a:t>
            </a:r>
            <a:endParaRPr lang="en-US" dirty="0"/>
          </a:p>
        </p:txBody>
      </p:sp>
      <p:pic>
        <p:nvPicPr>
          <p:cNvPr id="5" name="Content Placeholder 4" descr="Screen Clipping"/>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690688"/>
            <a:ext cx="5181600" cy="4027011"/>
          </a:xfrm>
        </p:spPr>
      </p:pic>
    </p:spTree>
    <p:extLst>
      <p:ext uri="{BB962C8B-B14F-4D97-AF65-F5344CB8AC3E}">
        <p14:creationId xmlns:p14="http://schemas.microsoft.com/office/powerpoint/2010/main" val="974492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a:t>
            </a:r>
            <a:endParaRPr lang="en-US" dirty="0"/>
          </a:p>
        </p:txBody>
      </p:sp>
      <p:sp>
        <p:nvSpPr>
          <p:cNvPr id="5" name="Content Placeholder 4"/>
          <p:cNvSpPr>
            <a:spLocks noGrp="1"/>
          </p:cNvSpPr>
          <p:nvPr>
            <p:ph idx="1"/>
          </p:nvPr>
        </p:nvSpPr>
        <p:spPr/>
        <p:txBody>
          <a:bodyPr>
            <a:normAutofit lnSpcReduction="10000"/>
          </a:bodyPr>
          <a:lstStyle/>
          <a:p>
            <a:pPr marL="0" indent="0">
              <a:buNone/>
            </a:pPr>
            <a:r>
              <a:rPr lang="en-US" b="1" dirty="0" smtClean="0"/>
              <a:t>Individual susceptibility:</a:t>
            </a:r>
          </a:p>
          <a:p>
            <a:r>
              <a:rPr lang="en-US" dirty="0" smtClean="0"/>
              <a:t>Some people are more likely than others to get sick when they are exposed to environmental hazards. </a:t>
            </a:r>
          </a:p>
          <a:p>
            <a:r>
              <a:rPr lang="en-US" dirty="0" smtClean="0"/>
              <a:t>This might be because of their genetics, body size, age, gender or general health.</a:t>
            </a:r>
          </a:p>
          <a:p>
            <a:r>
              <a:rPr lang="en-US" dirty="0" smtClean="0"/>
              <a:t>Examples of individuals who are more susceptible than others may include;</a:t>
            </a:r>
          </a:p>
          <a:p>
            <a:pPr lvl="1"/>
            <a:r>
              <a:rPr lang="en-US" dirty="0"/>
              <a:t>Pregnant </a:t>
            </a:r>
            <a:r>
              <a:rPr lang="en-US" dirty="0" smtClean="0"/>
              <a:t>women and their developing babies</a:t>
            </a:r>
          </a:p>
          <a:p>
            <a:pPr lvl="1"/>
            <a:r>
              <a:rPr lang="en-US" dirty="0" smtClean="0"/>
              <a:t>Elderly people whose defense mechanisms are less efficient</a:t>
            </a:r>
          </a:p>
          <a:p>
            <a:pPr lvl="1"/>
            <a:r>
              <a:rPr lang="en-US" dirty="0" smtClean="0"/>
              <a:t>Sick people who have weakened immune</a:t>
            </a:r>
            <a:r>
              <a:rPr lang="en-US" dirty="0"/>
              <a:t> </a:t>
            </a:r>
            <a:r>
              <a:rPr lang="en-US" dirty="0" smtClean="0"/>
              <a:t>systems</a:t>
            </a:r>
          </a:p>
          <a:p>
            <a:pPr lvl="1"/>
            <a:r>
              <a:rPr lang="en-US" dirty="0" smtClean="0"/>
              <a:t>Infants and children who are still developing</a:t>
            </a:r>
          </a:p>
          <a:p>
            <a:endParaRPr lang="en-US" dirty="0"/>
          </a:p>
        </p:txBody>
      </p:sp>
    </p:spTree>
    <p:extLst>
      <p:ext uri="{BB962C8B-B14F-4D97-AF65-F5344CB8AC3E}">
        <p14:creationId xmlns:p14="http://schemas.microsoft.com/office/powerpoint/2010/main" val="2013059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471</TotalTime>
  <Words>1386</Words>
  <Application>Microsoft Office PowerPoint</Application>
  <PresentationFormat>Widescreen</PresentationFormat>
  <Paragraphs>105</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Wingdings 2</vt:lpstr>
      <vt:lpstr>Office Theme</vt:lpstr>
      <vt:lpstr>Introduction to environmental health</vt:lpstr>
      <vt:lpstr>Key concepts in environmental health</vt:lpstr>
      <vt:lpstr>WHO Definition of Environmental Health</vt:lpstr>
      <vt:lpstr>Environment and environmental health</vt:lpstr>
      <vt:lpstr>Concepts …..</vt:lpstr>
      <vt:lpstr>Concepts …..</vt:lpstr>
      <vt:lpstr>Concepts …..</vt:lpstr>
      <vt:lpstr>Concepts …..</vt:lpstr>
      <vt:lpstr>Concepts …..</vt:lpstr>
      <vt:lpstr>Concepts …..</vt:lpstr>
      <vt:lpstr>PowerPoint Presentation</vt:lpstr>
      <vt:lpstr>The eco system concept</vt:lpstr>
      <vt:lpstr>Biotic structures</vt:lpstr>
      <vt:lpstr>PowerPoint Presentation</vt:lpstr>
      <vt:lpstr> Abiotic Structures </vt:lpstr>
      <vt:lpstr>Functional attributes of an ecosystem </vt:lpstr>
      <vt:lpstr>Significant of food chains and food webs </vt:lpstr>
      <vt:lpstr>Energy flow in ecosystems </vt:lpstr>
      <vt:lpstr>Major Ecosystem types </vt:lpstr>
      <vt:lpstr> Forest ecosystems </vt:lpstr>
      <vt:lpstr>PowerPoint Presentation</vt:lpstr>
      <vt:lpstr>Grasslands ecosystems </vt:lpstr>
      <vt:lpstr>Types  </vt:lpstr>
      <vt:lpstr>Desert Ecosystem </vt:lpstr>
      <vt:lpstr>Aquatic ecosystems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environmental health</dc:title>
  <dc:creator>Laban</dc:creator>
  <cp:lastModifiedBy>Laban</cp:lastModifiedBy>
  <cp:revision>15</cp:revision>
  <dcterms:created xsi:type="dcterms:W3CDTF">2021-09-20T06:47:08Z</dcterms:created>
  <dcterms:modified xsi:type="dcterms:W3CDTF">2021-09-20T14:38:16Z</dcterms:modified>
</cp:coreProperties>
</file>