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6" r:id="rId10"/>
    <p:sldId id="277" r:id="rId11"/>
    <p:sldId id="278" r:id="rId12"/>
    <p:sldId id="279" r:id="rId13"/>
    <p:sldId id="280" r:id="rId14"/>
    <p:sldId id="281" r:id="rId15"/>
    <p:sldId id="282" r:id="rId16"/>
    <p:sldId id="265" r:id="rId17"/>
    <p:sldId id="266" r:id="rId18"/>
    <p:sldId id="267" r:id="rId19"/>
    <p:sldId id="268" r:id="rId20"/>
    <p:sldId id="269" r:id="rId21"/>
    <p:sldId id="270" r:id="rId22"/>
    <p:sldId id="271" r:id="rId23"/>
    <p:sldId id="272" r:id="rId24"/>
    <p:sldId id="273" r:id="rId25"/>
    <p:sldId id="274" r:id="rId26"/>
    <p:sldId id="275"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1ED45F-B644-4136-82FE-63C1CB093121}"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115286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ED45F-B644-4136-82FE-63C1CB093121}"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8336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ED45F-B644-4136-82FE-63C1CB093121}"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72391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1ED45F-B644-4136-82FE-63C1CB093121}"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268314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1ED45F-B644-4136-82FE-63C1CB093121}"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197194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1ED45F-B644-4136-82FE-63C1CB093121}"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13837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1ED45F-B644-4136-82FE-63C1CB093121}" type="datetimeFigureOut">
              <a:rPr lang="en-US" smtClean="0"/>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354169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ED45F-B644-4136-82FE-63C1CB093121}" type="datetimeFigureOut">
              <a:rPr lang="en-US" smtClean="0"/>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250291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ED45F-B644-4136-82FE-63C1CB093121}" type="datetimeFigureOut">
              <a:rPr lang="en-US" smtClean="0"/>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174627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1ED45F-B644-4136-82FE-63C1CB093121}"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192497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1ED45F-B644-4136-82FE-63C1CB093121}"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AE339-DE91-40A6-971A-342AF0F95092}" type="slidenum">
              <a:rPr lang="en-US" smtClean="0"/>
              <a:t>‹#›</a:t>
            </a:fld>
            <a:endParaRPr lang="en-US"/>
          </a:p>
        </p:txBody>
      </p:sp>
    </p:spTree>
    <p:extLst>
      <p:ext uri="{BB962C8B-B14F-4D97-AF65-F5344CB8AC3E}">
        <p14:creationId xmlns:p14="http://schemas.microsoft.com/office/powerpoint/2010/main" val="104248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ED45F-B644-4136-82FE-63C1CB093121}" type="datetimeFigureOut">
              <a:rPr lang="en-US" smtClean="0"/>
              <a:t>9/30/2021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AE339-DE91-40A6-971A-342AF0F95092}" type="slidenum">
              <a:rPr lang="en-US" smtClean="0"/>
              <a:t>‹#›</a:t>
            </a:fld>
            <a:endParaRPr lang="en-US"/>
          </a:p>
        </p:txBody>
      </p:sp>
    </p:spTree>
    <p:extLst>
      <p:ext uri="{BB962C8B-B14F-4D97-AF65-F5344CB8AC3E}">
        <p14:creationId xmlns:p14="http://schemas.microsoft.com/office/powerpoint/2010/main" val="30267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water and water supply</a:t>
            </a:r>
            <a:endParaRPr lang="en-US" dirty="0"/>
          </a:p>
        </p:txBody>
      </p:sp>
      <p:sp>
        <p:nvSpPr>
          <p:cNvPr id="3" name="Subtitle 2"/>
          <p:cNvSpPr>
            <a:spLocks noGrp="1"/>
          </p:cNvSpPr>
          <p:nvPr>
            <p:ph type="subTitle" idx="1"/>
          </p:nvPr>
        </p:nvSpPr>
        <p:spPr/>
        <p:txBody>
          <a:bodyPr/>
          <a:lstStyle/>
          <a:p>
            <a:r>
              <a:rPr lang="en-US" dirty="0" smtClean="0"/>
              <a:t>Laban Sabiti</a:t>
            </a:r>
            <a:endParaRPr lang="en-US" dirty="0"/>
          </a:p>
        </p:txBody>
      </p:sp>
    </p:spTree>
    <p:extLst>
      <p:ext uri="{BB962C8B-B14F-4D97-AF65-F5344CB8AC3E}">
        <p14:creationId xmlns:p14="http://schemas.microsoft.com/office/powerpoint/2010/main" val="75304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Advantages</a:t>
            </a:r>
            <a:endParaRPr lang="en-US" dirty="0"/>
          </a:p>
        </p:txBody>
      </p:sp>
      <p:sp>
        <p:nvSpPr>
          <p:cNvPr id="3" name="Content Placeholder 2"/>
          <p:cNvSpPr>
            <a:spLocks noGrp="1"/>
          </p:cNvSpPr>
          <p:nvPr>
            <p:ph idx="1"/>
          </p:nvPr>
        </p:nvSpPr>
        <p:spPr>
          <a:xfrm>
            <a:off x="838200" y="1280160"/>
            <a:ext cx="10515600" cy="4896803"/>
          </a:xfrm>
        </p:spPr>
        <p:txBody>
          <a:bodyPr>
            <a:normAutofit/>
          </a:bodyPr>
          <a:lstStyle/>
          <a:p>
            <a:r>
              <a:rPr lang="en-US" dirty="0">
                <a:latin typeface="Arial" panose="020B0604020202020204" pitchFamily="34" charset="0"/>
              </a:rPr>
              <a:t>It is comparatively likely to be free from disease </a:t>
            </a:r>
            <a:r>
              <a:rPr lang="en-US" dirty="0" smtClean="0">
                <a:latin typeface="Arial" panose="020B0604020202020204" pitchFamily="34" charset="0"/>
              </a:rPr>
              <a:t>causing micro-organism</a:t>
            </a:r>
            <a:endParaRPr lang="en-US" dirty="0">
              <a:latin typeface="Arial" panose="020B0604020202020204" pitchFamily="34" charset="0"/>
            </a:endParaRPr>
          </a:p>
          <a:p>
            <a:r>
              <a:rPr lang="en-US" dirty="0" smtClean="0">
                <a:latin typeface="Arial" panose="020B0604020202020204" pitchFamily="34" charset="0"/>
              </a:rPr>
              <a:t>it </a:t>
            </a:r>
            <a:r>
              <a:rPr lang="en-US" dirty="0">
                <a:latin typeface="Arial" panose="020B0604020202020204" pitchFamily="34" charset="0"/>
              </a:rPr>
              <a:t>can be used without further treatment if </a:t>
            </a:r>
            <a:r>
              <a:rPr lang="en-US" dirty="0" smtClean="0">
                <a:latin typeface="Arial" panose="020B0604020202020204" pitchFamily="34" charset="0"/>
              </a:rPr>
              <a:t>properly protected </a:t>
            </a:r>
            <a:r>
              <a:rPr lang="en-US" dirty="0">
                <a:latin typeface="Arial" panose="020B0604020202020204" pitchFamily="34" charset="0"/>
              </a:rPr>
              <a:t>and treated immediately after the completion </a:t>
            </a:r>
            <a:r>
              <a:rPr lang="en-US" dirty="0" smtClean="0">
                <a:latin typeface="Arial" panose="020B0604020202020204" pitchFamily="34" charset="0"/>
              </a:rPr>
              <a:t>of construction </a:t>
            </a:r>
            <a:r>
              <a:rPr lang="en-US" dirty="0">
                <a:latin typeface="Arial" panose="020B0604020202020204" pitchFamily="34" charset="0"/>
              </a:rPr>
              <a:t>work on the well or other source </a:t>
            </a:r>
            <a:r>
              <a:rPr lang="en-US" dirty="0" smtClean="0">
                <a:latin typeface="Arial" panose="020B0604020202020204" pitchFamily="34" charset="0"/>
              </a:rPr>
              <a:t>where groundwater </a:t>
            </a:r>
            <a:r>
              <a:rPr lang="en-US" dirty="0">
                <a:latin typeface="Arial" panose="020B0604020202020204" pitchFamily="34" charset="0"/>
              </a:rPr>
              <a:t>is available.</a:t>
            </a:r>
          </a:p>
          <a:p>
            <a:r>
              <a:rPr lang="en-US" dirty="0" smtClean="0">
                <a:latin typeface="Arial" panose="020B0604020202020204" pitchFamily="34" charset="0"/>
              </a:rPr>
              <a:t>It </a:t>
            </a:r>
            <a:r>
              <a:rPr lang="en-US" dirty="0">
                <a:latin typeface="Arial" panose="020B0604020202020204" pitchFamily="34" charset="0"/>
              </a:rPr>
              <a:t>is not exposed for evaporation and is used as </a:t>
            </a:r>
            <a:r>
              <a:rPr lang="en-US" dirty="0" smtClean="0">
                <a:latin typeface="Arial" panose="020B0604020202020204" pitchFamily="34" charset="0"/>
              </a:rPr>
              <a:t>natural storage </a:t>
            </a:r>
            <a:r>
              <a:rPr lang="en-US" dirty="0">
                <a:latin typeface="Arial" panose="020B0604020202020204" pitchFamily="34" charset="0"/>
              </a:rPr>
              <a:t>in underground.</a:t>
            </a:r>
          </a:p>
          <a:p>
            <a:r>
              <a:rPr lang="en-US" dirty="0" smtClean="0">
                <a:latin typeface="Arial" panose="020B0604020202020204" pitchFamily="34" charset="0"/>
              </a:rPr>
              <a:t>It </a:t>
            </a:r>
            <a:r>
              <a:rPr lang="en-US" dirty="0">
                <a:latin typeface="Arial" panose="020B0604020202020204" pitchFamily="34" charset="0"/>
              </a:rPr>
              <a:t>is most practical and economical to obtain </a:t>
            </a:r>
            <a:r>
              <a:rPr lang="en-US" dirty="0" smtClean="0">
                <a:latin typeface="Arial" panose="020B0604020202020204" pitchFamily="34" charset="0"/>
              </a:rPr>
              <a:t>and distribute</a:t>
            </a:r>
            <a:r>
              <a:rPr lang="en-US" dirty="0">
                <a:latin typeface="Arial" panose="020B0604020202020204" pitchFamily="34" charset="0"/>
              </a:rPr>
              <a:t>.</a:t>
            </a:r>
          </a:p>
          <a:p>
            <a:r>
              <a:rPr lang="en-US" dirty="0" smtClean="0">
                <a:latin typeface="Arial" panose="020B0604020202020204" pitchFamily="34" charset="0"/>
              </a:rPr>
              <a:t>Groundwater </a:t>
            </a:r>
            <a:r>
              <a:rPr lang="en-US" dirty="0">
                <a:latin typeface="Arial" panose="020B0604020202020204" pitchFamily="34" charset="0"/>
              </a:rPr>
              <a:t>can be found near a family or a community</a:t>
            </a:r>
            <a:endParaRPr lang="en-US" dirty="0"/>
          </a:p>
        </p:txBody>
      </p:sp>
    </p:spTree>
    <p:extLst>
      <p:ext uri="{BB962C8B-B14F-4D97-AF65-F5344CB8AC3E}">
        <p14:creationId xmlns:p14="http://schemas.microsoft.com/office/powerpoint/2010/main" val="27247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It needs pumping unless it comes from a spring</a:t>
            </a:r>
          </a:p>
          <a:p>
            <a:r>
              <a:rPr lang="en-US" dirty="0" smtClean="0"/>
              <a:t>It </a:t>
            </a:r>
            <a:r>
              <a:rPr lang="en-US" dirty="0"/>
              <a:t>may contain excess amounts of dissolved minerals.</a:t>
            </a:r>
          </a:p>
          <a:p>
            <a:r>
              <a:rPr lang="en-US" dirty="0" smtClean="0"/>
              <a:t>It </a:t>
            </a:r>
            <a:r>
              <a:rPr lang="en-US" dirty="0"/>
              <a:t>is poor in oxygen content.</a:t>
            </a:r>
          </a:p>
        </p:txBody>
      </p:sp>
    </p:spTree>
    <p:extLst>
      <p:ext uri="{BB962C8B-B14F-4D97-AF65-F5344CB8AC3E}">
        <p14:creationId xmlns:p14="http://schemas.microsoft.com/office/powerpoint/2010/main" val="424973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Springs </a:t>
            </a:r>
            <a:endParaRPr lang="en-US" dirty="0"/>
          </a:p>
        </p:txBody>
      </p:sp>
      <p:sp>
        <p:nvSpPr>
          <p:cNvPr id="3" name="Content Placeholder 2"/>
          <p:cNvSpPr>
            <a:spLocks noGrp="1"/>
          </p:cNvSpPr>
          <p:nvPr>
            <p:ph idx="1"/>
          </p:nvPr>
        </p:nvSpPr>
        <p:spPr/>
        <p:txBody>
          <a:bodyPr/>
          <a:lstStyle/>
          <a:p>
            <a:r>
              <a:rPr lang="en-US" dirty="0" smtClean="0"/>
              <a:t>Are </a:t>
            </a:r>
            <a:r>
              <a:rPr lang="en-US" dirty="0"/>
              <a:t>occurrences of groundwater </a:t>
            </a:r>
            <a:r>
              <a:rPr lang="en-US" dirty="0" smtClean="0"/>
              <a:t>naturally issuing </a:t>
            </a:r>
            <a:r>
              <a:rPr lang="en-US" dirty="0"/>
              <a:t>at points where the water table reaches </a:t>
            </a:r>
            <a:r>
              <a:rPr lang="en-US" dirty="0" smtClean="0"/>
              <a:t>the surface</a:t>
            </a:r>
            <a:r>
              <a:rPr lang="en-US" dirty="0"/>
              <a:t>, or where the top confining layer over the water </a:t>
            </a:r>
            <a:r>
              <a:rPr lang="en-US" dirty="0" smtClean="0"/>
              <a:t>– bearing </a:t>
            </a:r>
            <a:r>
              <a:rPr lang="en-US" dirty="0"/>
              <a:t>strata is broken</a:t>
            </a:r>
            <a:r>
              <a:rPr lang="en-US" dirty="0" smtClean="0"/>
              <a:t>.</a:t>
            </a:r>
          </a:p>
          <a:p>
            <a:r>
              <a:rPr lang="en-US" dirty="0" smtClean="0"/>
              <a:t> </a:t>
            </a:r>
            <a:r>
              <a:rPr lang="en-US" dirty="0"/>
              <a:t>Springs are normally found at </a:t>
            </a:r>
            <a:r>
              <a:rPr lang="en-US" dirty="0" smtClean="0"/>
              <a:t>the foot </a:t>
            </a:r>
            <a:r>
              <a:rPr lang="en-US" dirty="0"/>
              <a:t>of mountains and hills, in lower slopes of valleys, </a:t>
            </a:r>
            <a:r>
              <a:rPr lang="en-US" dirty="0" smtClean="0"/>
              <a:t>and near </a:t>
            </a:r>
            <a:r>
              <a:rPr lang="en-US" dirty="0"/>
              <a:t>the banks of major rivers. </a:t>
            </a:r>
            <a:endParaRPr lang="en-US" dirty="0" smtClean="0"/>
          </a:p>
          <a:p>
            <a:r>
              <a:rPr lang="en-US" dirty="0" smtClean="0"/>
              <a:t>The </a:t>
            </a:r>
            <a:r>
              <a:rPr lang="en-US" dirty="0"/>
              <a:t>yield (flow rate) of </a:t>
            </a:r>
            <a:r>
              <a:rPr lang="en-US" dirty="0" smtClean="0"/>
              <a:t>a spring </a:t>
            </a:r>
            <a:r>
              <a:rPr lang="en-US" dirty="0"/>
              <a:t>varies with the position of the water table, which </a:t>
            </a:r>
            <a:r>
              <a:rPr lang="en-US" dirty="0" smtClean="0"/>
              <a:t>in turn </a:t>
            </a:r>
            <a:r>
              <a:rPr lang="en-US" dirty="0"/>
              <a:t>varies with the rainfall amount at that locality </a:t>
            </a:r>
            <a:r>
              <a:rPr lang="en-US" dirty="0" smtClean="0"/>
              <a:t>and season</a:t>
            </a:r>
            <a:r>
              <a:rPr lang="en-US" dirty="0"/>
              <a:t>.</a:t>
            </a:r>
          </a:p>
        </p:txBody>
      </p:sp>
    </p:spTree>
    <p:extLst>
      <p:ext uri="{BB962C8B-B14F-4D97-AF65-F5344CB8AC3E}">
        <p14:creationId xmlns:p14="http://schemas.microsoft.com/office/powerpoint/2010/main" val="208919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springs</a:t>
            </a:r>
            <a:endParaRPr lang="en-US" dirty="0"/>
          </a:p>
        </p:txBody>
      </p:sp>
      <p:sp>
        <p:nvSpPr>
          <p:cNvPr id="3" name="Content Placeholder 2"/>
          <p:cNvSpPr>
            <a:spLocks noGrp="1"/>
          </p:cNvSpPr>
          <p:nvPr>
            <p:ph idx="1"/>
          </p:nvPr>
        </p:nvSpPr>
        <p:spPr/>
        <p:txBody>
          <a:bodyPr>
            <a:normAutofit/>
          </a:bodyPr>
          <a:lstStyle/>
          <a:p>
            <a:r>
              <a:rPr lang="en-US" b="1" dirty="0">
                <a:latin typeface="Arial" panose="020B0604020202020204" pitchFamily="34" charset="0"/>
              </a:rPr>
              <a:t>Surface, intermittent or seasonal spring</a:t>
            </a:r>
            <a:r>
              <a:rPr lang="en-US" dirty="0">
                <a:latin typeface="Arial" panose="020B0604020202020204" pitchFamily="34" charset="0"/>
              </a:rPr>
              <a:t>: These </a:t>
            </a:r>
            <a:r>
              <a:rPr lang="en-US" dirty="0" smtClean="0">
                <a:latin typeface="Arial" panose="020B0604020202020204" pitchFamily="34" charset="0"/>
              </a:rPr>
              <a:t>are springs </a:t>
            </a:r>
            <a:r>
              <a:rPr lang="en-US" dirty="0">
                <a:latin typeface="Arial" panose="020B0604020202020204" pitchFamily="34" charset="0"/>
              </a:rPr>
              <a:t>which outcrop at a point higher in the </a:t>
            </a:r>
            <a:r>
              <a:rPr lang="en-US" dirty="0" smtClean="0">
                <a:latin typeface="Arial" panose="020B0604020202020204" pitchFamily="34" charset="0"/>
              </a:rPr>
              <a:t>groundwater body </a:t>
            </a:r>
            <a:r>
              <a:rPr lang="en-US" dirty="0">
                <a:latin typeface="Arial" panose="020B0604020202020204" pitchFamily="34" charset="0"/>
              </a:rPr>
              <a:t>than the impermeable stratum in the </a:t>
            </a:r>
            <a:r>
              <a:rPr lang="en-US" dirty="0" smtClean="0">
                <a:latin typeface="Arial" panose="020B0604020202020204" pitchFamily="34" charset="0"/>
              </a:rPr>
              <a:t>ground formation</a:t>
            </a:r>
            <a:r>
              <a:rPr lang="en-US" dirty="0">
                <a:latin typeface="Arial" panose="020B0604020202020204" pitchFamily="34" charset="0"/>
              </a:rPr>
              <a:t>. </a:t>
            </a:r>
            <a:endParaRPr lang="en-US" dirty="0" smtClean="0">
              <a:latin typeface="Arial" panose="020B0604020202020204" pitchFamily="34" charset="0"/>
            </a:endParaRPr>
          </a:p>
          <a:p>
            <a:r>
              <a:rPr lang="en-US" dirty="0" smtClean="0">
                <a:latin typeface="Arial" panose="020B0604020202020204" pitchFamily="34" charset="0"/>
              </a:rPr>
              <a:t>These </a:t>
            </a:r>
            <a:r>
              <a:rPr lang="en-US" dirty="0">
                <a:latin typeface="Arial" panose="020B0604020202020204" pitchFamily="34" charset="0"/>
              </a:rPr>
              <a:t>are in fact seepages from the subsoil </a:t>
            </a:r>
            <a:r>
              <a:rPr lang="en-US" dirty="0" smtClean="0">
                <a:latin typeface="Arial" panose="020B0604020202020204" pitchFamily="34" charset="0"/>
              </a:rPr>
              <a:t>or through </a:t>
            </a:r>
            <a:r>
              <a:rPr lang="en-US" dirty="0">
                <a:latin typeface="Arial" panose="020B0604020202020204" pitchFamily="34" charset="0"/>
              </a:rPr>
              <a:t>cracks or faults in the rock formation. </a:t>
            </a:r>
            <a:endParaRPr lang="en-US" dirty="0" smtClean="0">
              <a:latin typeface="Arial" panose="020B0604020202020204" pitchFamily="34" charset="0"/>
            </a:endParaRPr>
          </a:p>
          <a:p>
            <a:r>
              <a:rPr lang="en-US" dirty="0" smtClean="0">
                <a:latin typeface="Arial" panose="020B0604020202020204" pitchFamily="34" charset="0"/>
              </a:rPr>
              <a:t>These springs </a:t>
            </a:r>
            <a:r>
              <a:rPr lang="en-US" dirty="0">
                <a:latin typeface="Arial" panose="020B0604020202020204" pitchFamily="34" charset="0"/>
              </a:rPr>
              <a:t>are usually not reliable, drying up during </a:t>
            </a:r>
            <a:r>
              <a:rPr lang="en-US" dirty="0" smtClean="0">
                <a:latin typeface="Arial" panose="020B0604020202020204" pitchFamily="34" charset="0"/>
              </a:rPr>
              <a:t>drier seasons </a:t>
            </a:r>
            <a:r>
              <a:rPr lang="en-US" dirty="0">
                <a:latin typeface="Arial" panose="020B0604020202020204" pitchFamily="34" charset="0"/>
              </a:rPr>
              <a:t>and appearing again during or after the </a:t>
            </a:r>
            <a:r>
              <a:rPr lang="en-US" dirty="0" smtClean="0">
                <a:latin typeface="Arial" panose="020B0604020202020204" pitchFamily="34" charset="0"/>
              </a:rPr>
              <a:t>rainy seasons</a:t>
            </a:r>
            <a:r>
              <a:rPr lang="en-US" dirty="0">
                <a:latin typeface="Arial" panose="020B0604020202020204" pitchFamily="34" charset="0"/>
              </a:rPr>
              <a:t>. They should not be developed as water </a:t>
            </a:r>
            <a:r>
              <a:rPr lang="en-US" dirty="0" smtClean="0">
                <a:latin typeface="Arial" panose="020B0604020202020204" pitchFamily="34" charset="0"/>
              </a:rPr>
              <a:t>supply sources </a:t>
            </a:r>
            <a:r>
              <a:rPr lang="en-US" dirty="0">
                <a:latin typeface="Arial" panose="020B0604020202020204" pitchFamily="34" charset="0"/>
              </a:rPr>
              <a:t>unless observed throughout the year for </a:t>
            </a:r>
            <a:r>
              <a:rPr lang="en-US" dirty="0" smtClean="0">
                <a:latin typeface="Arial" panose="020B0604020202020204" pitchFamily="34" charset="0"/>
              </a:rPr>
              <a:t>their reliability.</a:t>
            </a:r>
            <a:endParaRPr lang="en-US" dirty="0">
              <a:latin typeface="Arial" panose="020B0604020202020204" pitchFamily="34" charset="0"/>
            </a:endParaRPr>
          </a:p>
        </p:txBody>
      </p:sp>
    </p:spTree>
    <p:extLst>
      <p:ext uri="{BB962C8B-B14F-4D97-AF65-F5344CB8AC3E}">
        <p14:creationId xmlns:p14="http://schemas.microsoft.com/office/powerpoint/2010/main" val="113617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91886"/>
            <a:ext cx="10515600" cy="5785077"/>
          </a:xfrm>
        </p:spPr>
        <p:txBody>
          <a:bodyPr>
            <a:normAutofit/>
          </a:bodyPr>
          <a:lstStyle/>
          <a:p>
            <a:r>
              <a:rPr lang="en-US" b="1" dirty="0">
                <a:latin typeface="Arial" panose="020B0604020202020204" pitchFamily="34" charset="0"/>
              </a:rPr>
              <a:t>Mainsprings</a:t>
            </a:r>
            <a:r>
              <a:rPr lang="en-US" dirty="0">
                <a:latin typeface="Arial" panose="020B0604020202020204" pitchFamily="34" charset="0"/>
              </a:rPr>
              <a:t>: These flow out of the ground after the infiltration water has reached an impermeable stratum in the rock layers. Such springs are sometimes known as gravity springs because the force of gravity makes them flows in the direction of the hydraulic gradient.</a:t>
            </a:r>
            <a:endParaRPr lang="en-US" dirty="0"/>
          </a:p>
          <a:p>
            <a:r>
              <a:rPr lang="en-US" b="1" dirty="0">
                <a:latin typeface="Arial" panose="020B0604020202020204" pitchFamily="34" charset="0"/>
              </a:rPr>
              <a:t>Thermal or hot springs</a:t>
            </a:r>
            <a:r>
              <a:rPr lang="en-US" dirty="0">
                <a:latin typeface="Arial" panose="020B0604020202020204" pitchFamily="34" charset="0"/>
              </a:rPr>
              <a:t>: Are springs of water which </a:t>
            </a:r>
            <a:r>
              <a:rPr lang="en-US" dirty="0" smtClean="0">
                <a:latin typeface="Arial" panose="020B0604020202020204" pitchFamily="34" charset="0"/>
              </a:rPr>
              <a:t>haven been </a:t>
            </a:r>
            <a:r>
              <a:rPr lang="en-US" dirty="0">
                <a:latin typeface="Arial" panose="020B0604020202020204" pitchFamily="34" charset="0"/>
              </a:rPr>
              <a:t>heated before they reach the surface of the </a:t>
            </a:r>
            <a:r>
              <a:rPr lang="en-US" dirty="0" smtClean="0">
                <a:latin typeface="Arial" panose="020B0604020202020204" pitchFamily="34" charset="0"/>
              </a:rPr>
              <a:t>ground. </a:t>
            </a:r>
            <a:endParaRPr lang="en-US" dirty="0"/>
          </a:p>
        </p:txBody>
      </p:sp>
    </p:spTree>
    <p:extLst>
      <p:ext uri="{BB962C8B-B14F-4D97-AF65-F5344CB8AC3E}">
        <p14:creationId xmlns:p14="http://schemas.microsoft.com/office/powerpoint/2010/main" val="187685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718457"/>
            <a:ext cx="10515600" cy="5458506"/>
          </a:xfrm>
        </p:spPr>
        <p:txBody>
          <a:bodyPr/>
          <a:lstStyle/>
          <a:p>
            <a:pPr lvl="0"/>
            <a:r>
              <a:rPr lang="en-US" sz="2600" dirty="0">
                <a:solidFill>
                  <a:prstClr val="black"/>
                </a:solidFill>
                <a:latin typeface="Arial" panose="020B0604020202020204" pitchFamily="34" charset="0"/>
              </a:rPr>
              <a:t>There are at least two explanations for the occurrence of thermal springs:</a:t>
            </a:r>
          </a:p>
          <a:p>
            <a:pPr marL="914400" lvl="1" indent="-457200">
              <a:buFont typeface="+mj-lt"/>
              <a:buAutoNum type="alphaLcParenR"/>
            </a:pPr>
            <a:r>
              <a:rPr lang="en-US" sz="2200" dirty="0" smtClean="0">
                <a:solidFill>
                  <a:prstClr val="black"/>
                </a:solidFill>
                <a:latin typeface="Arial" panose="020B0604020202020204" pitchFamily="34" charset="0"/>
              </a:rPr>
              <a:t>Heat </a:t>
            </a:r>
            <a:r>
              <a:rPr lang="en-US" sz="2200" dirty="0">
                <a:solidFill>
                  <a:prstClr val="black"/>
                </a:solidFill>
                <a:latin typeface="Arial" panose="020B0604020202020204" pitchFamily="34" charset="0"/>
              </a:rPr>
              <a:t>escaping from hot lower levels of the earth’s crust towards ground level may heat groundwater.</a:t>
            </a:r>
          </a:p>
          <a:p>
            <a:pPr marL="914400" lvl="1" indent="-457200">
              <a:buFont typeface="+mj-lt"/>
              <a:buAutoNum type="alphaLcParenR"/>
            </a:pPr>
            <a:r>
              <a:rPr lang="en-US" sz="2200" dirty="0" smtClean="0">
                <a:solidFill>
                  <a:prstClr val="black"/>
                </a:solidFill>
                <a:latin typeface="Arial" panose="020B0604020202020204" pitchFamily="34" charset="0"/>
              </a:rPr>
              <a:t>The </a:t>
            </a:r>
            <a:r>
              <a:rPr lang="en-US" sz="2200" dirty="0">
                <a:solidFill>
                  <a:prstClr val="black"/>
                </a:solidFill>
                <a:latin typeface="Arial" panose="020B0604020202020204" pitchFamily="34" charset="0"/>
              </a:rPr>
              <a:t>strata of certain regions contain radioactive elements, and heat emitted by this process may heat groundwater and produce hot springs.</a:t>
            </a:r>
            <a:endParaRPr lang="en-US" sz="2200" dirty="0">
              <a:solidFill>
                <a:prstClr val="black"/>
              </a:solidFill>
            </a:endParaRPr>
          </a:p>
          <a:p>
            <a:r>
              <a:rPr lang="en-US" dirty="0">
                <a:latin typeface="Arial" panose="020B0604020202020204" pitchFamily="34" charset="0"/>
              </a:rPr>
              <a:t>In many parts of the world spring waters are believed to </a:t>
            </a:r>
            <a:r>
              <a:rPr lang="en-US" dirty="0" smtClean="0">
                <a:latin typeface="Arial" panose="020B0604020202020204" pitchFamily="34" charset="0"/>
              </a:rPr>
              <a:t>cure certain </a:t>
            </a:r>
            <a:r>
              <a:rPr lang="en-US" dirty="0">
                <a:latin typeface="Arial" panose="020B0604020202020204" pitchFamily="34" charset="0"/>
              </a:rPr>
              <a:t>diseases. In </a:t>
            </a:r>
            <a:r>
              <a:rPr lang="en-US" dirty="0" smtClean="0">
                <a:latin typeface="Arial" panose="020B0604020202020204" pitchFamily="34" charset="0"/>
              </a:rPr>
              <a:t>Uganda, </a:t>
            </a:r>
            <a:r>
              <a:rPr lang="en-US" dirty="0">
                <a:latin typeface="Arial" panose="020B0604020202020204" pitchFamily="34" charset="0"/>
              </a:rPr>
              <a:t>spring waters are believed </a:t>
            </a:r>
            <a:r>
              <a:rPr lang="en-US" dirty="0" smtClean="0">
                <a:latin typeface="Arial" panose="020B0604020202020204" pitchFamily="34" charset="0"/>
              </a:rPr>
              <a:t>to have </a:t>
            </a:r>
            <a:r>
              <a:rPr lang="en-US" dirty="0">
                <a:latin typeface="Arial" panose="020B0604020202020204" pitchFamily="34" charset="0"/>
              </a:rPr>
              <a:t>a super-natural power to cure all sorts of ailments</a:t>
            </a:r>
            <a:endParaRPr lang="en-US" dirty="0"/>
          </a:p>
        </p:txBody>
      </p:sp>
    </p:spTree>
    <p:extLst>
      <p:ext uri="{BB962C8B-B14F-4D97-AF65-F5344CB8AC3E}">
        <p14:creationId xmlns:p14="http://schemas.microsoft.com/office/powerpoint/2010/main" val="42094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Open wells- Hand dug wells</a:t>
            </a:r>
            <a:endParaRPr lang="en-US" dirty="0"/>
          </a:p>
        </p:txBody>
      </p:sp>
      <p:sp>
        <p:nvSpPr>
          <p:cNvPr id="6" name="Content Placeholder 5"/>
          <p:cNvSpPr>
            <a:spLocks noGrp="1"/>
          </p:cNvSpPr>
          <p:nvPr>
            <p:ph idx="1"/>
          </p:nvPr>
        </p:nvSpPr>
        <p:spPr/>
        <p:txBody>
          <a:bodyPr>
            <a:normAutofit lnSpcReduction="10000"/>
          </a:bodyPr>
          <a:lstStyle/>
          <a:p>
            <a:r>
              <a:rPr lang="en-US" dirty="0" smtClean="0"/>
              <a:t>These  </a:t>
            </a:r>
            <a:r>
              <a:rPr lang="en-US" dirty="0"/>
              <a:t>are the oldest and most </a:t>
            </a:r>
            <a:r>
              <a:rPr lang="en-US" dirty="0" smtClean="0"/>
              <a:t>widely used </a:t>
            </a:r>
            <a:r>
              <a:rPr lang="en-US" dirty="0"/>
              <a:t>wells through out the world. They are excavated </a:t>
            </a:r>
            <a:r>
              <a:rPr lang="en-US" dirty="0" smtClean="0"/>
              <a:t>by hand </a:t>
            </a:r>
            <a:r>
              <a:rPr lang="en-US" dirty="0"/>
              <a:t>or by a variety of unspecialized </a:t>
            </a:r>
            <a:r>
              <a:rPr lang="en-US" dirty="0" smtClean="0"/>
              <a:t>excavation equipment</a:t>
            </a:r>
            <a:r>
              <a:rPr lang="en-US" dirty="0"/>
              <a:t>. </a:t>
            </a:r>
            <a:endParaRPr lang="en-US" dirty="0" smtClean="0"/>
          </a:p>
          <a:p>
            <a:r>
              <a:rPr lang="en-US" dirty="0" smtClean="0"/>
              <a:t>Digging </a:t>
            </a:r>
            <a:r>
              <a:rPr lang="en-US" dirty="0"/>
              <a:t>is carried out until water comes </a:t>
            </a:r>
            <a:r>
              <a:rPr lang="en-US" dirty="0" smtClean="0"/>
              <a:t>out. Such </a:t>
            </a:r>
            <a:r>
              <a:rPr lang="en-US" dirty="0"/>
              <a:t>wells are usually cylindrical with varying </a:t>
            </a:r>
            <a:r>
              <a:rPr lang="en-US" dirty="0" smtClean="0"/>
              <a:t>diameters, one </a:t>
            </a:r>
            <a:r>
              <a:rPr lang="en-US" dirty="0"/>
              <a:t>to three meters being usual</a:t>
            </a:r>
            <a:r>
              <a:rPr lang="en-US" dirty="0" smtClean="0"/>
              <a:t>.</a:t>
            </a:r>
          </a:p>
          <a:p>
            <a:r>
              <a:rPr lang="en-US" dirty="0"/>
              <a:t>The depth to which </a:t>
            </a:r>
            <a:r>
              <a:rPr lang="en-US" dirty="0" smtClean="0"/>
              <a:t>a well </a:t>
            </a:r>
            <a:r>
              <a:rPr lang="en-US" dirty="0"/>
              <a:t>should be dug largely depends on the type </a:t>
            </a:r>
            <a:r>
              <a:rPr lang="en-US" dirty="0" smtClean="0"/>
              <a:t>of groundwater </a:t>
            </a:r>
            <a:r>
              <a:rPr lang="en-US" dirty="0"/>
              <a:t>table. </a:t>
            </a:r>
            <a:endParaRPr lang="en-US" dirty="0" smtClean="0"/>
          </a:p>
          <a:p>
            <a:r>
              <a:rPr lang="en-US" dirty="0" smtClean="0"/>
              <a:t>Private </a:t>
            </a:r>
            <a:r>
              <a:rPr lang="en-US" dirty="0"/>
              <a:t>wells generally are less </a:t>
            </a:r>
            <a:r>
              <a:rPr lang="en-US" dirty="0" smtClean="0"/>
              <a:t>than 10 </a:t>
            </a:r>
            <a:r>
              <a:rPr lang="en-US" dirty="0"/>
              <a:t>meters </a:t>
            </a:r>
            <a:r>
              <a:rPr lang="en-US" dirty="0" smtClean="0"/>
              <a:t>deep</a:t>
            </a:r>
          </a:p>
          <a:p>
            <a:r>
              <a:rPr lang="en-US" dirty="0" smtClean="0"/>
              <a:t>The </a:t>
            </a:r>
            <a:r>
              <a:rPr lang="en-US" dirty="0"/>
              <a:t>depth below the </a:t>
            </a:r>
            <a:r>
              <a:rPr lang="en-US" dirty="0" smtClean="0"/>
              <a:t>water table </a:t>
            </a:r>
            <a:r>
              <a:rPr lang="en-US" dirty="0"/>
              <a:t>is normally up to 3 meters, due to the </a:t>
            </a:r>
            <a:r>
              <a:rPr lang="en-US" dirty="0" smtClean="0"/>
              <a:t>extreme difficulty </a:t>
            </a:r>
            <a:r>
              <a:rPr lang="en-US" dirty="0"/>
              <a:t>of digging below the water table.</a:t>
            </a:r>
          </a:p>
        </p:txBody>
      </p:sp>
    </p:spTree>
    <p:extLst>
      <p:ext uri="{BB962C8B-B14F-4D97-AF65-F5344CB8AC3E}">
        <p14:creationId xmlns:p14="http://schemas.microsoft.com/office/powerpoint/2010/main" val="170265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 hand dug </a:t>
            </a:r>
            <a:r>
              <a:rPr lang="en-US" b="1" dirty="0" smtClean="0"/>
              <a:t>well</a:t>
            </a:r>
            <a:endParaRPr lang="en-US" dirty="0"/>
          </a:p>
        </p:txBody>
      </p:sp>
      <p:sp>
        <p:nvSpPr>
          <p:cNvPr id="3" name="Content Placeholder 2"/>
          <p:cNvSpPr>
            <a:spLocks noGrp="1"/>
          </p:cNvSpPr>
          <p:nvPr>
            <p:ph idx="1"/>
          </p:nvPr>
        </p:nvSpPr>
        <p:spPr/>
        <p:txBody>
          <a:bodyPr/>
          <a:lstStyle/>
          <a:p>
            <a:r>
              <a:rPr lang="en-US" dirty="0" smtClean="0"/>
              <a:t>Relatively </a:t>
            </a:r>
            <a:r>
              <a:rPr lang="en-US" dirty="0"/>
              <a:t>unskilled and inexperienced persons </a:t>
            </a:r>
            <a:r>
              <a:rPr lang="en-US" dirty="0" smtClean="0"/>
              <a:t>can usually </a:t>
            </a:r>
            <a:r>
              <a:rPr lang="en-US" dirty="0"/>
              <a:t>construct it</a:t>
            </a:r>
            <a:r>
              <a:rPr lang="en-US" dirty="0" smtClean="0"/>
              <a:t>.</a:t>
            </a:r>
          </a:p>
          <a:p>
            <a:r>
              <a:rPr lang="en-US" dirty="0"/>
              <a:t>No special tools or </a:t>
            </a:r>
            <a:r>
              <a:rPr lang="en-US" dirty="0" smtClean="0"/>
              <a:t>equipment's </a:t>
            </a:r>
            <a:r>
              <a:rPr lang="en-US" dirty="0"/>
              <a:t>are required, except </a:t>
            </a:r>
            <a:r>
              <a:rPr lang="en-US" dirty="0" smtClean="0"/>
              <a:t>in difficult </a:t>
            </a:r>
            <a:r>
              <a:rPr lang="en-US" dirty="0"/>
              <a:t>localities.</a:t>
            </a:r>
          </a:p>
          <a:p>
            <a:r>
              <a:rPr lang="en-US" dirty="0" smtClean="0"/>
              <a:t> </a:t>
            </a:r>
            <a:r>
              <a:rPr lang="en-US" dirty="0"/>
              <a:t>The well provides a reservoir for storage in addition to </a:t>
            </a:r>
            <a:r>
              <a:rPr lang="en-US" dirty="0" smtClean="0"/>
              <a:t>the water </a:t>
            </a:r>
            <a:r>
              <a:rPr lang="en-US" dirty="0"/>
              <a:t>source.</a:t>
            </a:r>
          </a:p>
        </p:txBody>
      </p:sp>
    </p:spTree>
    <p:extLst>
      <p:ext uri="{BB962C8B-B14F-4D97-AF65-F5344CB8AC3E}">
        <p14:creationId xmlns:p14="http://schemas.microsoft.com/office/powerpoint/2010/main" val="272992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a hand-dug </a:t>
            </a:r>
            <a:r>
              <a:rPr lang="en-US" b="1" dirty="0" smtClean="0"/>
              <a:t>well</a:t>
            </a:r>
            <a:endParaRPr lang="en-US" dirty="0"/>
          </a:p>
        </p:txBody>
      </p:sp>
      <p:sp>
        <p:nvSpPr>
          <p:cNvPr id="3" name="Content Placeholder 2"/>
          <p:cNvSpPr>
            <a:spLocks noGrp="1"/>
          </p:cNvSpPr>
          <p:nvPr>
            <p:ph idx="1"/>
          </p:nvPr>
        </p:nvSpPr>
        <p:spPr/>
        <p:txBody>
          <a:bodyPr/>
          <a:lstStyle/>
          <a:p>
            <a:r>
              <a:rPr lang="en-US" dirty="0" smtClean="0"/>
              <a:t>The </a:t>
            </a:r>
            <a:r>
              <a:rPr lang="en-US" dirty="0"/>
              <a:t>possibility of a hand-dug well caving, where casing </a:t>
            </a:r>
            <a:r>
              <a:rPr lang="en-US" dirty="0" smtClean="0"/>
              <a:t>is not </a:t>
            </a:r>
            <a:r>
              <a:rPr lang="en-US" dirty="0"/>
              <a:t>adequate, is very high. </a:t>
            </a:r>
            <a:endParaRPr lang="en-US" dirty="0" smtClean="0"/>
          </a:p>
          <a:p>
            <a:r>
              <a:rPr lang="en-US" dirty="0" smtClean="0"/>
              <a:t>Another </a:t>
            </a:r>
            <a:r>
              <a:rPr lang="en-US" dirty="0"/>
              <a:t>possible hazard </a:t>
            </a:r>
            <a:r>
              <a:rPr lang="en-US" dirty="0" smtClean="0"/>
              <a:t>is asphyxiation</a:t>
            </a:r>
            <a:r>
              <a:rPr lang="en-US" dirty="0"/>
              <a:t>, a very real danger for the people who </a:t>
            </a:r>
            <a:r>
              <a:rPr lang="en-US" dirty="0" smtClean="0"/>
              <a:t>dig the </a:t>
            </a:r>
            <a:r>
              <a:rPr lang="en-US" dirty="0"/>
              <a:t>well.</a:t>
            </a:r>
          </a:p>
          <a:p>
            <a:r>
              <a:rPr lang="en-US" dirty="0" smtClean="0"/>
              <a:t>Such </a:t>
            </a:r>
            <a:r>
              <a:rPr lang="en-US" dirty="0"/>
              <a:t>a well cannot be dug in a rocky locality without </a:t>
            </a:r>
            <a:r>
              <a:rPr lang="en-US" dirty="0" smtClean="0"/>
              <a:t>the use </a:t>
            </a:r>
            <a:r>
              <a:rPr lang="en-US" dirty="0"/>
              <a:t>of special equipment or explosives.</a:t>
            </a:r>
          </a:p>
        </p:txBody>
      </p:sp>
    </p:spTree>
    <p:extLst>
      <p:ext uri="{BB962C8B-B14F-4D97-AF65-F5344CB8AC3E}">
        <p14:creationId xmlns:p14="http://schemas.microsoft.com/office/powerpoint/2010/main" val="453871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Bored well</a:t>
            </a:r>
            <a:endParaRPr lang="en-US" dirty="0"/>
          </a:p>
        </p:txBody>
      </p:sp>
      <p:sp>
        <p:nvSpPr>
          <p:cNvPr id="3" name="Content Placeholder 2"/>
          <p:cNvSpPr>
            <a:spLocks noGrp="1"/>
          </p:cNvSpPr>
          <p:nvPr>
            <p:ph idx="1"/>
          </p:nvPr>
        </p:nvSpPr>
        <p:spPr/>
        <p:txBody>
          <a:bodyPr/>
          <a:lstStyle/>
          <a:p>
            <a:r>
              <a:rPr lang="en-US" dirty="0" smtClean="0"/>
              <a:t>This </a:t>
            </a:r>
            <a:r>
              <a:rPr lang="en-US" dirty="0"/>
              <a:t>is a well constructed with special </a:t>
            </a:r>
            <a:r>
              <a:rPr lang="en-US" dirty="0" smtClean="0"/>
              <a:t>boring equipment </a:t>
            </a:r>
            <a:r>
              <a:rPr lang="en-US" dirty="0"/>
              <a:t>operated by hand. </a:t>
            </a:r>
            <a:endParaRPr lang="en-US" dirty="0" smtClean="0"/>
          </a:p>
          <a:p>
            <a:r>
              <a:rPr lang="en-US" dirty="0" smtClean="0"/>
              <a:t>For </a:t>
            </a:r>
            <a:r>
              <a:rPr lang="en-US" dirty="0"/>
              <a:t>a reliable yield, </a:t>
            </a:r>
            <a:r>
              <a:rPr lang="en-US" dirty="0" smtClean="0"/>
              <a:t>the minimum </a:t>
            </a:r>
            <a:r>
              <a:rPr lang="en-US" dirty="0"/>
              <a:t>depth of a bored well should be around </a:t>
            </a:r>
            <a:r>
              <a:rPr lang="en-US" dirty="0" smtClean="0"/>
              <a:t>6 meters </a:t>
            </a:r>
            <a:r>
              <a:rPr lang="en-US" dirty="0"/>
              <a:t>but this depends very much on the level of </a:t>
            </a:r>
            <a:r>
              <a:rPr lang="en-US" dirty="0" smtClean="0"/>
              <a:t>the water </a:t>
            </a:r>
            <a:r>
              <a:rPr lang="en-US" dirty="0"/>
              <a:t>table of an area. </a:t>
            </a:r>
            <a:endParaRPr lang="en-US" dirty="0" smtClean="0"/>
          </a:p>
          <a:p>
            <a:r>
              <a:rPr lang="en-US" dirty="0" smtClean="0"/>
              <a:t>The </a:t>
            </a:r>
            <a:r>
              <a:rPr lang="en-US" dirty="0"/>
              <a:t>most common </a:t>
            </a:r>
            <a:r>
              <a:rPr lang="en-US" dirty="0" smtClean="0"/>
              <a:t>boring equipment </a:t>
            </a:r>
            <a:r>
              <a:rPr lang="en-US" dirty="0"/>
              <a:t>is the auger or earth-auger. Augers are </a:t>
            </a:r>
            <a:r>
              <a:rPr lang="en-US" dirty="0" smtClean="0"/>
              <a:t>made with </a:t>
            </a:r>
            <a:r>
              <a:rPr lang="en-US" dirty="0"/>
              <a:t>varying diameters, the so-called </a:t>
            </a:r>
            <a:r>
              <a:rPr lang="en-US" dirty="0" smtClean="0"/>
              <a:t>small-diameter auger </a:t>
            </a:r>
            <a:r>
              <a:rPr lang="en-US" dirty="0"/>
              <a:t>being usually 8-10 cm in diameter.</a:t>
            </a:r>
          </a:p>
        </p:txBody>
      </p:sp>
    </p:spTree>
    <p:extLst>
      <p:ext uri="{BB962C8B-B14F-4D97-AF65-F5344CB8AC3E}">
        <p14:creationId xmlns:p14="http://schemas.microsoft.com/office/powerpoint/2010/main" val="4117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Water is a basic necessity for life.</a:t>
            </a:r>
          </a:p>
          <a:p>
            <a:r>
              <a:rPr lang="en-US" dirty="0" smtClean="0"/>
              <a:t>Unfortunately, not all water helps human to survive. </a:t>
            </a:r>
          </a:p>
          <a:p>
            <a:r>
              <a:rPr lang="en-US" dirty="0" smtClean="0"/>
              <a:t>Water from contaminated sources causes numerous diseases and untimely deaths. </a:t>
            </a:r>
          </a:p>
          <a:p>
            <a:r>
              <a:rPr lang="en-US" dirty="0" smtClean="0"/>
              <a:t>The fact that a human needs water and cannot live without it forces him to use it even for drinking purposes, from any source, whether pure or contaminated, As a result, many people suffer or die from waterborne diseases. </a:t>
            </a:r>
          </a:p>
          <a:p>
            <a:r>
              <a:rPr lang="en-US" dirty="0" smtClean="0"/>
              <a:t>Hence, every country has to take preventive measures to avoid pollution and contamination of the available water resources.</a:t>
            </a:r>
          </a:p>
          <a:p>
            <a:r>
              <a:rPr lang="en-US" dirty="0" smtClean="0"/>
              <a:t>Therefore, public water supply must be potable, palatable and wholesome. Water must not have disagreeable physical change and must be hygienically safe.</a:t>
            </a:r>
            <a:endParaRPr lang="en-US" dirty="0"/>
          </a:p>
        </p:txBody>
      </p:sp>
    </p:spTree>
    <p:extLst>
      <p:ext uri="{BB962C8B-B14F-4D97-AF65-F5344CB8AC3E}">
        <p14:creationId xmlns:p14="http://schemas.microsoft.com/office/powerpoint/2010/main" val="456763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lstStyle/>
          <a:p>
            <a:r>
              <a:rPr lang="en-US" dirty="0"/>
              <a:t>The main advantage </a:t>
            </a:r>
            <a:r>
              <a:rPr lang="en-US" dirty="0" smtClean="0"/>
              <a:t>of this </a:t>
            </a:r>
            <a:r>
              <a:rPr lang="en-US" dirty="0"/>
              <a:t>method is that the construction can be completed in </a:t>
            </a:r>
            <a:r>
              <a:rPr lang="en-US" dirty="0" smtClean="0"/>
              <a:t>a very </a:t>
            </a:r>
            <a:r>
              <a:rPr lang="en-US" dirty="0"/>
              <a:t>short time and in geologically favorable areas</a:t>
            </a:r>
            <a:r>
              <a:rPr lang="en-US" dirty="0" smtClean="0"/>
              <a:t>.</a:t>
            </a:r>
          </a:p>
          <a:p>
            <a:r>
              <a:rPr lang="en-US" dirty="0" smtClean="0"/>
              <a:t>Is suited </a:t>
            </a:r>
            <a:r>
              <a:rPr lang="en-US" dirty="0"/>
              <a:t>for rapid mass construction</a:t>
            </a:r>
          </a:p>
        </p:txBody>
      </p:sp>
    </p:spTree>
    <p:extLst>
      <p:ext uri="{BB962C8B-B14F-4D97-AF65-F5344CB8AC3E}">
        <p14:creationId xmlns:p14="http://schemas.microsoft.com/office/powerpoint/2010/main" val="275588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of groundwater </a:t>
            </a:r>
            <a:r>
              <a:rPr lang="en-US" dirty="0" smtClean="0"/>
              <a:t>from contamination</a:t>
            </a:r>
            <a:endParaRPr lang="en-US" dirty="0"/>
          </a:p>
        </p:txBody>
      </p:sp>
      <p:sp>
        <p:nvSpPr>
          <p:cNvPr id="3" name="Content Placeholder 2"/>
          <p:cNvSpPr>
            <a:spLocks noGrp="1"/>
          </p:cNvSpPr>
          <p:nvPr>
            <p:ph idx="1"/>
          </p:nvPr>
        </p:nvSpPr>
        <p:spPr/>
        <p:txBody>
          <a:bodyPr>
            <a:normAutofit/>
          </a:bodyPr>
          <a:lstStyle/>
          <a:p>
            <a:r>
              <a:rPr lang="en-US" dirty="0"/>
              <a:t>The techniques of protecting groundwater from </a:t>
            </a:r>
            <a:r>
              <a:rPr lang="en-US" dirty="0" smtClean="0"/>
              <a:t>contamination are </a:t>
            </a:r>
            <a:r>
              <a:rPr lang="en-US" dirty="0"/>
              <a:t>based on a good understanding of the </a:t>
            </a:r>
            <a:r>
              <a:rPr lang="en-US" dirty="0" smtClean="0"/>
              <a:t>geology, topography</a:t>
            </a:r>
            <a:r>
              <a:rPr lang="en-US" dirty="0"/>
              <a:t>, drainage basin, vegetation and human </a:t>
            </a:r>
            <a:r>
              <a:rPr lang="en-US" dirty="0" smtClean="0"/>
              <a:t>habitation of </a:t>
            </a:r>
            <a:r>
              <a:rPr lang="en-US" dirty="0"/>
              <a:t>the </a:t>
            </a:r>
            <a:r>
              <a:rPr lang="en-US" dirty="0" smtClean="0"/>
              <a:t>locality</a:t>
            </a:r>
          </a:p>
          <a:p>
            <a:r>
              <a:rPr lang="en-US" dirty="0" smtClean="0"/>
              <a:t>The </a:t>
            </a:r>
            <a:r>
              <a:rPr lang="en-US" dirty="0"/>
              <a:t>rate of contamination of groundwater </a:t>
            </a:r>
            <a:r>
              <a:rPr lang="en-US" dirty="0" smtClean="0"/>
              <a:t>by pathogenic </a:t>
            </a:r>
            <a:r>
              <a:rPr lang="en-US" dirty="0"/>
              <a:t>organisms or by dangerous chemical </a:t>
            </a:r>
            <a:r>
              <a:rPr lang="en-US" dirty="0" smtClean="0"/>
              <a:t>pollutants depends </a:t>
            </a:r>
            <a:r>
              <a:rPr lang="en-US" dirty="0"/>
              <a:t>upon the following factors</a:t>
            </a:r>
            <a:r>
              <a:rPr lang="en-US" dirty="0" smtClean="0"/>
              <a:t>:</a:t>
            </a:r>
          </a:p>
          <a:p>
            <a:r>
              <a:rPr lang="en-US" b="1" dirty="0">
                <a:latin typeface="Arial" panose="020B0604020202020204" pitchFamily="34" charset="0"/>
              </a:rPr>
              <a:t>The nature of the aquifer</a:t>
            </a:r>
            <a:r>
              <a:rPr lang="en-US" dirty="0">
                <a:latin typeface="Arial" panose="020B0604020202020204" pitchFamily="34" charset="0"/>
              </a:rPr>
              <a:t>: in particular the permeability </a:t>
            </a:r>
            <a:r>
              <a:rPr lang="en-US" dirty="0" smtClean="0">
                <a:latin typeface="Arial" panose="020B0604020202020204" pitchFamily="34" charset="0"/>
              </a:rPr>
              <a:t>of the </a:t>
            </a:r>
            <a:r>
              <a:rPr lang="en-US" dirty="0">
                <a:latin typeface="Arial" panose="020B0604020202020204" pitchFamily="34" charset="0"/>
              </a:rPr>
              <a:t>ground formation in relation to contaminants </a:t>
            </a:r>
            <a:r>
              <a:rPr lang="en-US" dirty="0" smtClean="0">
                <a:latin typeface="Arial" panose="020B0604020202020204" pitchFamily="34" charset="0"/>
              </a:rPr>
              <a:t>flowing towards </a:t>
            </a:r>
            <a:r>
              <a:rPr lang="en-US" dirty="0">
                <a:latin typeface="Arial" panose="020B0604020202020204" pitchFamily="34" charset="0"/>
              </a:rPr>
              <a:t>the water</a:t>
            </a:r>
            <a:r>
              <a:rPr lang="en-US" dirty="0" smtClean="0">
                <a:latin typeface="Arial" panose="020B0604020202020204" pitchFamily="34" charset="0"/>
              </a:rPr>
              <a:t>.</a:t>
            </a:r>
            <a:endParaRPr lang="en-US" dirty="0">
              <a:latin typeface="Arial" panose="020B0604020202020204" pitchFamily="34" charset="0"/>
            </a:endParaRPr>
          </a:p>
        </p:txBody>
      </p:sp>
    </p:spTree>
    <p:extLst>
      <p:ext uri="{BB962C8B-B14F-4D97-AF65-F5344CB8AC3E}">
        <p14:creationId xmlns:p14="http://schemas.microsoft.com/office/powerpoint/2010/main" val="378830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718457"/>
            <a:ext cx="10515600" cy="5458506"/>
          </a:xfrm>
        </p:spPr>
        <p:txBody>
          <a:bodyPr>
            <a:normAutofit/>
          </a:bodyPr>
          <a:lstStyle/>
          <a:p>
            <a:r>
              <a:rPr lang="en-US" b="1" dirty="0">
                <a:latin typeface="Arial" panose="020B0604020202020204" pitchFamily="34" charset="0"/>
              </a:rPr>
              <a:t>The hydraulic gradient</a:t>
            </a:r>
            <a:r>
              <a:rPr lang="en-US" dirty="0">
                <a:latin typeface="Arial" panose="020B0604020202020204" pitchFamily="34" charset="0"/>
              </a:rPr>
              <a:t>: this is the slope where water </a:t>
            </a:r>
            <a:r>
              <a:rPr lang="en-US" dirty="0" smtClean="0">
                <a:latin typeface="Arial" panose="020B0604020202020204" pitchFamily="34" charset="0"/>
              </a:rPr>
              <a:t>finds the </a:t>
            </a:r>
            <a:r>
              <a:rPr lang="en-US" dirty="0">
                <a:latin typeface="Arial" panose="020B0604020202020204" pitchFamily="34" charset="0"/>
              </a:rPr>
              <a:t>easiest way to flow.</a:t>
            </a:r>
          </a:p>
          <a:p>
            <a:r>
              <a:rPr lang="en-US" b="1" dirty="0">
                <a:latin typeface="Arial" panose="020B0604020202020204" pitchFamily="34" charset="0"/>
              </a:rPr>
              <a:t>The depth to the water table</a:t>
            </a:r>
            <a:r>
              <a:rPr lang="en-US" dirty="0">
                <a:latin typeface="Arial" panose="020B0604020202020204" pitchFamily="34" charset="0"/>
              </a:rPr>
              <a:t>: If the water table is </a:t>
            </a:r>
            <a:r>
              <a:rPr lang="en-US" dirty="0" smtClean="0">
                <a:latin typeface="Arial" panose="020B0604020202020204" pitchFamily="34" charset="0"/>
              </a:rPr>
              <a:t>high and </a:t>
            </a:r>
            <a:r>
              <a:rPr lang="en-US" dirty="0">
                <a:latin typeface="Arial" panose="020B0604020202020204" pitchFamily="34" charset="0"/>
              </a:rPr>
              <a:t>near ground level, there will be less chance for </a:t>
            </a:r>
            <a:r>
              <a:rPr lang="en-US" dirty="0" smtClean="0">
                <a:latin typeface="Arial" panose="020B0604020202020204" pitchFamily="34" charset="0"/>
              </a:rPr>
              <a:t>the pathogenic </a:t>
            </a:r>
            <a:r>
              <a:rPr lang="en-US" dirty="0">
                <a:latin typeface="Arial" panose="020B0604020202020204" pitchFamily="34" charset="0"/>
              </a:rPr>
              <a:t>organisms to be filtered out before </a:t>
            </a:r>
            <a:r>
              <a:rPr lang="en-US" dirty="0" smtClean="0">
                <a:latin typeface="Arial" panose="020B0604020202020204" pitchFamily="34" charset="0"/>
              </a:rPr>
              <a:t>the contaminated </a:t>
            </a:r>
            <a:r>
              <a:rPr lang="en-US" dirty="0">
                <a:latin typeface="Arial" panose="020B0604020202020204" pitchFamily="34" charset="0"/>
              </a:rPr>
              <a:t>water reaches the water table</a:t>
            </a:r>
            <a:endParaRPr lang="en-US" dirty="0"/>
          </a:p>
          <a:p>
            <a:r>
              <a:rPr lang="en-US" b="1" dirty="0"/>
              <a:t>Distance from the source of contaminants: </a:t>
            </a:r>
            <a:r>
              <a:rPr lang="en-US" dirty="0"/>
              <a:t>It is </a:t>
            </a:r>
            <a:r>
              <a:rPr lang="en-US" dirty="0" smtClean="0"/>
              <a:t>obvious that </a:t>
            </a:r>
            <a:r>
              <a:rPr lang="en-US" dirty="0"/>
              <a:t>the further away the water source is from the sources </a:t>
            </a:r>
            <a:r>
              <a:rPr lang="en-US" dirty="0" smtClean="0"/>
              <a:t>of contaminants</a:t>
            </a:r>
            <a:r>
              <a:rPr lang="en-US" dirty="0"/>
              <a:t>, the less is the chance for contamination. </a:t>
            </a:r>
            <a:r>
              <a:rPr lang="en-US" dirty="0" smtClean="0"/>
              <a:t>The most </a:t>
            </a:r>
            <a:r>
              <a:rPr lang="en-US" dirty="0"/>
              <a:t>important source of contaminants for groundwater </a:t>
            </a:r>
            <a:r>
              <a:rPr lang="en-US" dirty="0" smtClean="0"/>
              <a:t>is human </a:t>
            </a:r>
            <a:r>
              <a:rPr lang="en-US" dirty="0"/>
              <a:t>excreta, reaching the water source in the form </a:t>
            </a:r>
            <a:r>
              <a:rPr lang="en-US" dirty="0" smtClean="0"/>
              <a:t>of sewage</a:t>
            </a:r>
            <a:r>
              <a:rPr lang="en-US" dirty="0"/>
              <a:t>, septic tank effluents, or leaching out from pit </a:t>
            </a:r>
            <a:r>
              <a:rPr lang="en-US" dirty="0" err="1" smtClean="0"/>
              <a:t>privies,etc</a:t>
            </a:r>
            <a:r>
              <a:rPr lang="en-US" dirty="0"/>
              <a:t>.</a:t>
            </a:r>
          </a:p>
        </p:txBody>
      </p:sp>
    </p:spTree>
    <p:extLst>
      <p:ext uri="{BB962C8B-B14F-4D97-AF65-F5344CB8AC3E}">
        <p14:creationId xmlns:p14="http://schemas.microsoft.com/office/powerpoint/2010/main" val="1297583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rPr>
              <a:t>Ways in which well </a:t>
            </a:r>
            <a:r>
              <a:rPr lang="en-US" b="1" dirty="0" smtClean="0">
                <a:latin typeface="Arial" panose="020B0604020202020204" pitchFamily="34" charset="0"/>
              </a:rPr>
              <a:t>water/springs </a:t>
            </a:r>
            <a:r>
              <a:rPr lang="en-US" b="1" dirty="0">
                <a:latin typeface="Arial" panose="020B0604020202020204" pitchFamily="34" charset="0"/>
              </a:rPr>
              <a:t>may be </a:t>
            </a:r>
            <a:r>
              <a:rPr lang="en-US" b="1" dirty="0" smtClean="0">
                <a:latin typeface="Arial" panose="020B0604020202020204" pitchFamily="34" charset="0"/>
              </a:rPr>
              <a:t>contaminated</a:t>
            </a:r>
            <a:endParaRPr lang="en-US" dirty="0"/>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rPr>
              <a:t>Contaminants </a:t>
            </a:r>
            <a:r>
              <a:rPr lang="en-US" dirty="0">
                <a:latin typeface="Arial" panose="020B0604020202020204" pitchFamily="34" charset="0"/>
              </a:rPr>
              <a:t>may infiltrate into the well from </a:t>
            </a:r>
            <a:r>
              <a:rPr lang="en-US" dirty="0" smtClean="0">
                <a:latin typeface="Arial" panose="020B0604020202020204" pitchFamily="34" charset="0"/>
              </a:rPr>
              <a:t>nearby</a:t>
            </a:r>
            <a:r>
              <a:rPr lang="fr-FR" dirty="0" smtClean="0">
                <a:latin typeface="Arial" panose="020B0604020202020204" pitchFamily="34" charset="0"/>
              </a:rPr>
              <a:t>, </a:t>
            </a:r>
            <a:r>
              <a:rPr lang="fr-FR" dirty="0" err="1" smtClean="0">
                <a:latin typeface="Arial" panose="020B0604020202020204" pitchFamily="34" charset="0"/>
              </a:rPr>
              <a:t>cess</a:t>
            </a:r>
            <a:r>
              <a:rPr lang="fr-FR" dirty="0" smtClean="0">
                <a:latin typeface="Arial" panose="020B0604020202020204" pitchFamily="34" charset="0"/>
              </a:rPr>
              <a:t> pools</a:t>
            </a:r>
            <a:r>
              <a:rPr lang="fr-FR" dirty="0">
                <a:latin typeface="Arial" panose="020B0604020202020204" pitchFamily="34" charset="0"/>
              </a:rPr>
              <a:t>, </a:t>
            </a:r>
            <a:r>
              <a:rPr lang="fr-FR" dirty="0" err="1">
                <a:latin typeface="Arial" panose="020B0604020202020204" pitchFamily="34" charset="0"/>
              </a:rPr>
              <a:t>septic</a:t>
            </a:r>
            <a:r>
              <a:rPr lang="fr-FR" dirty="0">
                <a:latin typeface="Arial" panose="020B0604020202020204" pitchFamily="34" charset="0"/>
              </a:rPr>
              <a:t> tanks etc.</a:t>
            </a:r>
          </a:p>
          <a:p>
            <a:r>
              <a:rPr lang="en-US" dirty="0" smtClean="0">
                <a:latin typeface="Arial" panose="020B0604020202020204" pitchFamily="34" charset="0"/>
              </a:rPr>
              <a:t>Polluted </a:t>
            </a:r>
            <a:r>
              <a:rPr lang="en-US" dirty="0">
                <a:latin typeface="Arial" panose="020B0604020202020204" pitchFamily="34" charset="0"/>
              </a:rPr>
              <a:t>surface water (flood) may enter the well at </a:t>
            </a:r>
            <a:r>
              <a:rPr lang="en-US" dirty="0" smtClean="0">
                <a:latin typeface="Arial" panose="020B0604020202020204" pitchFamily="34" charset="0"/>
              </a:rPr>
              <a:t>or near </a:t>
            </a:r>
            <a:r>
              <a:rPr lang="en-US" dirty="0">
                <a:latin typeface="Arial" panose="020B0604020202020204" pitchFamily="34" charset="0"/>
              </a:rPr>
              <a:t>the top or mouth of the well.</a:t>
            </a:r>
          </a:p>
          <a:p>
            <a:r>
              <a:rPr lang="en-US" dirty="0" smtClean="0">
                <a:latin typeface="Arial" panose="020B0604020202020204" pitchFamily="34" charset="0"/>
              </a:rPr>
              <a:t>Pollutants </a:t>
            </a:r>
            <a:r>
              <a:rPr lang="en-US" dirty="0">
                <a:latin typeface="Arial" panose="020B0604020202020204" pitchFamily="34" charset="0"/>
              </a:rPr>
              <a:t>such as dirt carrying viable </a:t>
            </a:r>
            <a:r>
              <a:rPr lang="en-US" dirty="0" smtClean="0">
                <a:latin typeface="Arial" panose="020B0604020202020204" pitchFamily="34" charset="0"/>
              </a:rPr>
              <a:t>micro-organisms, insects</a:t>
            </a:r>
            <a:r>
              <a:rPr lang="en-US" dirty="0">
                <a:latin typeface="Arial" panose="020B0604020202020204" pitchFamily="34" charset="0"/>
              </a:rPr>
              <a:t>, and small animals may fall into the well if it </a:t>
            </a:r>
            <a:r>
              <a:rPr lang="en-US" dirty="0" smtClean="0">
                <a:latin typeface="Arial" panose="020B0604020202020204" pitchFamily="34" charset="0"/>
              </a:rPr>
              <a:t>has no </a:t>
            </a:r>
            <a:r>
              <a:rPr lang="en-US" dirty="0">
                <a:latin typeface="Arial" panose="020B0604020202020204" pitchFamily="34" charset="0"/>
              </a:rPr>
              <a:t>cover.</a:t>
            </a:r>
          </a:p>
          <a:p>
            <a:r>
              <a:rPr lang="en-US" dirty="0" smtClean="0">
                <a:latin typeface="Arial" panose="020B0604020202020204" pitchFamily="34" charset="0"/>
              </a:rPr>
              <a:t>Use </a:t>
            </a:r>
            <a:r>
              <a:rPr lang="en-US" dirty="0">
                <a:latin typeface="Arial" panose="020B0604020202020204" pitchFamily="34" charset="0"/>
              </a:rPr>
              <a:t>of an unsanitary bucket and ropes may </a:t>
            </a:r>
            <a:r>
              <a:rPr lang="en-US" dirty="0" smtClean="0">
                <a:latin typeface="Arial" panose="020B0604020202020204" pitchFamily="34" charset="0"/>
              </a:rPr>
              <a:t>contaminate the </a:t>
            </a:r>
            <a:r>
              <a:rPr lang="en-US" dirty="0">
                <a:latin typeface="Arial" panose="020B0604020202020204" pitchFamily="34" charset="0"/>
              </a:rPr>
              <a:t>well water.</a:t>
            </a:r>
            <a:endParaRPr lang="en-US" dirty="0"/>
          </a:p>
        </p:txBody>
      </p:sp>
    </p:spTree>
    <p:extLst>
      <p:ext uri="{BB962C8B-B14F-4D97-AF65-F5344CB8AC3E}">
        <p14:creationId xmlns:p14="http://schemas.microsoft.com/office/powerpoint/2010/main" val="2374975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rPr>
              <a:t>Prevention of contamination of a well</a:t>
            </a:r>
            <a:endParaRPr lang="en-US" dirty="0"/>
          </a:p>
        </p:txBody>
      </p:sp>
      <p:sp>
        <p:nvSpPr>
          <p:cNvPr id="3" name="Content Placeholder 2"/>
          <p:cNvSpPr>
            <a:spLocks noGrp="1"/>
          </p:cNvSpPr>
          <p:nvPr>
            <p:ph idx="1"/>
          </p:nvPr>
        </p:nvSpPr>
        <p:spPr/>
        <p:txBody>
          <a:bodyPr>
            <a:normAutofit/>
          </a:bodyPr>
          <a:lstStyle/>
          <a:p>
            <a:pPr marL="0" indent="0">
              <a:buNone/>
            </a:pPr>
            <a:endParaRPr lang="en-US" dirty="0">
              <a:latin typeface="Arial" panose="020B0604020202020204" pitchFamily="34" charset="0"/>
            </a:endParaRPr>
          </a:p>
          <a:p>
            <a:r>
              <a:rPr lang="en-US" dirty="0" smtClean="0">
                <a:latin typeface="Arial" panose="020B0604020202020204" pitchFamily="34" charset="0"/>
              </a:rPr>
              <a:t>The </a:t>
            </a:r>
            <a:r>
              <a:rPr lang="en-US" dirty="0">
                <a:latin typeface="Arial" panose="020B0604020202020204" pitchFamily="34" charset="0"/>
              </a:rPr>
              <a:t>well should be situated on a higher level than </a:t>
            </a:r>
            <a:r>
              <a:rPr lang="en-US" dirty="0" smtClean="0">
                <a:latin typeface="Arial" panose="020B0604020202020204" pitchFamily="34" charset="0"/>
              </a:rPr>
              <a:t>the source </a:t>
            </a:r>
            <a:r>
              <a:rPr lang="en-US" dirty="0">
                <a:latin typeface="Arial" panose="020B0604020202020204" pitchFamily="34" charset="0"/>
              </a:rPr>
              <a:t>of contaminants– privies, cesspits, etc. </a:t>
            </a:r>
            <a:r>
              <a:rPr lang="en-US" dirty="0" smtClean="0">
                <a:latin typeface="Arial" panose="020B0604020202020204" pitchFamily="34" charset="0"/>
              </a:rPr>
              <a:t>In other </a:t>
            </a:r>
            <a:r>
              <a:rPr lang="en-US" dirty="0">
                <a:latin typeface="Arial" panose="020B0604020202020204" pitchFamily="34" charset="0"/>
              </a:rPr>
              <a:t>words, the natural flow of the groundwater (</a:t>
            </a:r>
            <a:r>
              <a:rPr lang="en-US" dirty="0" smtClean="0">
                <a:latin typeface="Arial" panose="020B0604020202020204" pitchFamily="34" charset="0"/>
              </a:rPr>
              <a:t>the hydraulic </a:t>
            </a:r>
            <a:r>
              <a:rPr lang="en-US" dirty="0">
                <a:latin typeface="Arial" panose="020B0604020202020204" pitchFamily="34" charset="0"/>
              </a:rPr>
              <a:t>gradient) should be from the well </a:t>
            </a:r>
            <a:r>
              <a:rPr lang="en-US" dirty="0" smtClean="0">
                <a:latin typeface="Arial" panose="020B0604020202020204" pitchFamily="34" charset="0"/>
              </a:rPr>
              <a:t>towards the </a:t>
            </a:r>
            <a:r>
              <a:rPr lang="en-US" dirty="0">
                <a:latin typeface="Arial" panose="020B0604020202020204" pitchFamily="34" charset="0"/>
              </a:rPr>
              <a:t>source of contaminants; never vice versa.</a:t>
            </a:r>
          </a:p>
          <a:p>
            <a:r>
              <a:rPr lang="en-US" dirty="0" smtClean="0">
                <a:latin typeface="Arial" panose="020B0604020202020204" pitchFamily="34" charset="0"/>
              </a:rPr>
              <a:t>In </a:t>
            </a:r>
            <a:r>
              <a:rPr lang="en-US" dirty="0">
                <a:latin typeface="Arial" panose="020B0604020202020204" pitchFamily="34" charset="0"/>
              </a:rPr>
              <a:t>a normal soil formation, the minimum </a:t>
            </a:r>
            <a:r>
              <a:rPr lang="en-US" dirty="0" smtClean="0">
                <a:latin typeface="Arial" panose="020B0604020202020204" pitchFamily="34" charset="0"/>
              </a:rPr>
              <a:t>distance between </a:t>
            </a:r>
            <a:r>
              <a:rPr lang="en-US" dirty="0">
                <a:latin typeface="Arial" panose="020B0604020202020204" pitchFamily="34" charset="0"/>
              </a:rPr>
              <a:t>the well and the source of </a:t>
            </a:r>
            <a:r>
              <a:rPr lang="en-US" dirty="0" smtClean="0">
                <a:latin typeface="Arial" panose="020B0604020202020204" pitchFamily="34" charset="0"/>
              </a:rPr>
              <a:t>contaminants should </a:t>
            </a:r>
            <a:r>
              <a:rPr lang="en-US" dirty="0">
                <a:latin typeface="Arial" panose="020B0604020202020204" pitchFamily="34" charset="0"/>
              </a:rPr>
              <a:t>not be less than 15 </a:t>
            </a:r>
            <a:r>
              <a:rPr lang="en-US" dirty="0" smtClean="0">
                <a:latin typeface="Arial" panose="020B0604020202020204" pitchFamily="34" charset="0"/>
              </a:rPr>
              <a:t>meters.</a:t>
            </a:r>
            <a:endParaRPr lang="en-US" dirty="0">
              <a:latin typeface="Arial" panose="020B0604020202020204" pitchFamily="34" charset="0"/>
            </a:endParaRPr>
          </a:p>
        </p:txBody>
      </p:sp>
    </p:spTree>
    <p:extLst>
      <p:ext uri="{BB962C8B-B14F-4D97-AF65-F5344CB8AC3E}">
        <p14:creationId xmlns:p14="http://schemas.microsoft.com/office/powerpoint/2010/main" val="226243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rPr>
              <a:t>Protection of the </a:t>
            </a:r>
            <a:r>
              <a:rPr lang="en-US" b="1" dirty="0" smtClean="0">
                <a:latin typeface="Arial" panose="020B0604020202020204" pitchFamily="34" charset="0"/>
              </a:rPr>
              <a:t>well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latin typeface="Arial" panose="020B0604020202020204" pitchFamily="34" charset="0"/>
              </a:rPr>
              <a:t>Casing</a:t>
            </a:r>
            <a:r>
              <a:rPr lang="en-US" b="1" dirty="0">
                <a:latin typeface="Arial" panose="020B0604020202020204" pitchFamily="34" charset="0"/>
              </a:rPr>
              <a:t>: </a:t>
            </a:r>
            <a:r>
              <a:rPr lang="en-US" dirty="0">
                <a:latin typeface="Arial" panose="020B0604020202020204" pitchFamily="34" charset="0"/>
              </a:rPr>
              <a:t>the inside wall of the well should be </a:t>
            </a:r>
            <a:r>
              <a:rPr lang="en-US" dirty="0" smtClean="0">
                <a:latin typeface="Arial" panose="020B0604020202020204" pitchFamily="34" charset="0"/>
              </a:rPr>
              <a:t>made water </a:t>
            </a:r>
            <a:r>
              <a:rPr lang="en-US" dirty="0">
                <a:latin typeface="Arial" panose="020B0604020202020204" pitchFamily="34" charset="0"/>
              </a:rPr>
              <a:t>proof by cementing from the top of the </a:t>
            </a:r>
            <a:r>
              <a:rPr lang="en-US" dirty="0" smtClean="0">
                <a:latin typeface="Arial" panose="020B0604020202020204" pitchFamily="34" charset="0"/>
              </a:rPr>
              <a:t>well down </a:t>
            </a:r>
            <a:r>
              <a:rPr lang="en-US" dirty="0">
                <a:latin typeface="Arial" panose="020B0604020202020204" pitchFamily="34" charset="0"/>
              </a:rPr>
              <a:t>to a minimum depth of 3 meters. The deeper </a:t>
            </a:r>
            <a:r>
              <a:rPr lang="en-US" dirty="0" smtClean="0">
                <a:latin typeface="Arial" panose="020B0604020202020204" pitchFamily="34" charset="0"/>
              </a:rPr>
              <a:t>it is </a:t>
            </a:r>
            <a:r>
              <a:rPr lang="en-US" dirty="0">
                <a:latin typeface="Arial" panose="020B0604020202020204" pitchFamily="34" charset="0"/>
              </a:rPr>
              <a:t>extended, the better. The casing of the well </a:t>
            </a:r>
            <a:r>
              <a:rPr lang="en-US" dirty="0" smtClean="0">
                <a:latin typeface="Arial" panose="020B0604020202020204" pitchFamily="34" charset="0"/>
              </a:rPr>
              <a:t>should also </a:t>
            </a:r>
            <a:r>
              <a:rPr lang="en-US" dirty="0">
                <a:latin typeface="Arial" panose="020B0604020202020204" pitchFamily="34" charset="0"/>
              </a:rPr>
              <a:t>be extended for a minimum of 60cm above </a:t>
            </a:r>
            <a:r>
              <a:rPr lang="en-US" dirty="0" smtClean="0">
                <a:latin typeface="Arial" panose="020B0604020202020204" pitchFamily="34" charset="0"/>
              </a:rPr>
              <a:t>the surrounding </a:t>
            </a:r>
            <a:r>
              <a:rPr lang="en-US" dirty="0">
                <a:latin typeface="Arial" panose="020B0604020202020204" pitchFamily="34" charset="0"/>
              </a:rPr>
              <a:t>ground level.</a:t>
            </a:r>
          </a:p>
          <a:p>
            <a:r>
              <a:rPr lang="en-US" dirty="0" smtClean="0">
                <a:latin typeface="Arial" panose="020B0604020202020204" pitchFamily="34" charset="0"/>
              </a:rPr>
              <a:t> </a:t>
            </a:r>
            <a:r>
              <a:rPr lang="en-US" b="1" dirty="0">
                <a:latin typeface="Arial" panose="020B0604020202020204" pitchFamily="34" charset="0"/>
              </a:rPr>
              <a:t>Cover</a:t>
            </a:r>
            <a:r>
              <a:rPr lang="en-US" dirty="0">
                <a:latin typeface="Arial" panose="020B0604020202020204" pitchFamily="34" charset="0"/>
              </a:rPr>
              <a:t>: A concrete cover should be fitted over </a:t>
            </a:r>
            <a:r>
              <a:rPr lang="en-US" dirty="0" smtClean="0">
                <a:latin typeface="Arial" panose="020B0604020202020204" pitchFamily="34" charset="0"/>
              </a:rPr>
              <a:t>the casing </a:t>
            </a:r>
            <a:r>
              <a:rPr lang="en-US" dirty="0">
                <a:latin typeface="Arial" panose="020B0604020202020204" pitchFamily="34" charset="0"/>
              </a:rPr>
              <a:t>to prevent dust, insects, small animals, </a:t>
            </a:r>
            <a:r>
              <a:rPr lang="en-US" dirty="0" smtClean="0">
                <a:latin typeface="Arial" panose="020B0604020202020204" pitchFamily="34" charset="0"/>
              </a:rPr>
              <a:t>etc. from </a:t>
            </a:r>
            <a:r>
              <a:rPr lang="en-US" dirty="0">
                <a:latin typeface="Arial" panose="020B0604020202020204" pitchFamily="34" charset="0"/>
              </a:rPr>
              <a:t>falling in to the well and also to prevent </a:t>
            </a:r>
            <a:r>
              <a:rPr lang="en-US" dirty="0" smtClean="0">
                <a:latin typeface="Arial" panose="020B0604020202020204" pitchFamily="34" charset="0"/>
              </a:rPr>
              <a:t>leakage of </a:t>
            </a:r>
            <a:r>
              <a:rPr lang="en-US" dirty="0">
                <a:latin typeface="Arial" panose="020B0604020202020204" pitchFamily="34" charset="0"/>
              </a:rPr>
              <a:t>flushed water.</a:t>
            </a:r>
          </a:p>
          <a:p>
            <a:r>
              <a:rPr lang="en-US" b="1" dirty="0" smtClean="0">
                <a:latin typeface="Arial" panose="020B0604020202020204" pitchFamily="34" charset="0"/>
              </a:rPr>
              <a:t>Sanitary </a:t>
            </a:r>
            <a:r>
              <a:rPr lang="en-US" b="1" dirty="0">
                <a:latin typeface="Arial" panose="020B0604020202020204" pitchFamily="34" charset="0"/>
              </a:rPr>
              <a:t>water drawing device</a:t>
            </a:r>
            <a:r>
              <a:rPr lang="en-US" dirty="0">
                <a:latin typeface="Arial" panose="020B0604020202020204" pitchFamily="34" charset="0"/>
              </a:rPr>
              <a:t>: Ideally, a </a:t>
            </a:r>
            <a:r>
              <a:rPr lang="en-US" dirty="0" smtClean="0">
                <a:latin typeface="Arial" panose="020B0604020202020204" pitchFamily="34" charset="0"/>
              </a:rPr>
              <a:t>pump should </a:t>
            </a:r>
            <a:r>
              <a:rPr lang="en-US" dirty="0">
                <a:latin typeface="Arial" panose="020B0604020202020204" pitchFamily="34" charset="0"/>
              </a:rPr>
              <a:t>be installed, but if a pump is not available </a:t>
            </a:r>
            <a:r>
              <a:rPr lang="en-US" dirty="0" smtClean="0">
                <a:latin typeface="Arial" panose="020B0604020202020204" pitchFamily="34" charset="0"/>
              </a:rPr>
              <a:t>a sanitary </a:t>
            </a:r>
            <a:r>
              <a:rPr lang="en-US" dirty="0">
                <a:latin typeface="Arial" panose="020B0604020202020204" pitchFamily="34" charset="0"/>
              </a:rPr>
              <a:t>bucket and rope system should be used </a:t>
            </a:r>
            <a:endParaRPr lang="en-US" dirty="0" smtClean="0">
              <a:latin typeface="Arial" panose="020B0604020202020204" pitchFamily="34" charset="0"/>
            </a:endParaRPr>
          </a:p>
          <a:p>
            <a:r>
              <a:rPr lang="en-US" dirty="0" smtClean="0">
                <a:latin typeface="Arial" panose="020B0604020202020204" pitchFamily="34" charset="0"/>
              </a:rPr>
              <a:t> </a:t>
            </a:r>
            <a:r>
              <a:rPr lang="en-US" b="1" dirty="0">
                <a:latin typeface="Arial" panose="020B0604020202020204" pitchFamily="34" charset="0"/>
              </a:rPr>
              <a:t>Fencing: </a:t>
            </a:r>
            <a:r>
              <a:rPr lang="en-US" dirty="0">
                <a:latin typeface="Arial" panose="020B0604020202020204" pitchFamily="34" charset="0"/>
              </a:rPr>
              <a:t>The immediate area of the well </a:t>
            </a:r>
            <a:r>
              <a:rPr lang="en-US" dirty="0" smtClean="0">
                <a:latin typeface="Arial" panose="020B0604020202020204" pitchFamily="34" charset="0"/>
              </a:rPr>
              <a:t>should preferably </a:t>
            </a:r>
            <a:r>
              <a:rPr lang="en-US" dirty="0">
                <a:latin typeface="Arial" panose="020B0604020202020204" pitchFamily="34" charset="0"/>
              </a:rPr>
              <a:t>be fenced to keep animals away.</a:t>
            </a:r>
          </a:p>
          <a:p>
            <a:r>
              <a:rPr lang="en-US" b="1" dirty="0" smtClean="0">
                <a:latin typeface="Arial" panose="020B0604020202020204" pitchFamily="34" charset="0"/>
              </a:rPr>
              <a:t>Diversion </a:t>
            </a:r>
            <a:r>
              <a:rPr lang="en-US" b="1" dirty="0">
                <a:latin typeface="Arial" panose="020B0604020202020204" pitchFamily="34" charset="0"/>
              </a:rPr>
              <a:t>ditch: </a:t>
            </a:r>
            <a:r>
              <a:rPr lang="en-US" dirty="0">
                <a:latin typeface="Arial" panose="020B0604020202020204" pitchFamily="34" charset="0"/>
              </a:rPr>
              <a:t>The area surrounding the </a:t>
            </a:r>
            <a:r>
              <a:rPr lang="en-US" dirty="0" smtClean="0">
                <a:latin typeface="Arial" panose="020B0604020202020204" pitchFamily="34" charset="0"/>
              </a:rPr>
              <a:t>well should </a:t>
            </a:r>
            <a:r>
              <a:rPr lang="en-US" dirty="0">
                <a:latin typeface="Arial" panose="020B0604020202020204" pitchFamily="34" charset="0"/>
              </a:rPr>
              <a:t>be graded off in order to prevent the flow </a:t>
            </a:r>
            <a:r>
              <a:rPr lang="en-US" dirty="0" smtClean="0">
                <a:latin typeface="Arial" panose="020B0604020202020204" pitchFamily="34" charset="0"/>
              </a:rPr>
              <a:t>of storm </a:t>
            </a:r>
            <a:r>
              <a:rPr lang="en-US" dirty="0">
                <a:latin typeface="Arial" panose="020B0604020202020204" pitchFamily="34" charset="0"/>
              </a:rPr>
              <a:t>water into the well.</a:t>
            </a:r>
            <a:endParaRPr lang="en-US" dirty="0"/>
          </a:p>
        </p:txBody>
      </p:sp>
    </p:spTree>
    <p:extLst>
      <p:ext uri="{BB962C8B-B14F-4D97-AF65-F5344CB8AC3E}">
        <p14:creationId xmlns:p14="http://schemas.microsoft.com/office/powerpoint/2010/main" val="2593283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a:t>
            </a:r>
            <a:r>
              <a:rPr lang="en-US" dirty="0" smtClean="0"/>
              <a:t>Water</a:t>
            </a:r>
            <a:endParaRPr lang="en-US" dirty="0"/>
          </a:p>
        </p:txBody>
      </p:sp>
      <p:sp>
        <p:nvSpPr>
          <p:cNvPr id="3" name="Content Placeholder 2"/>
          <p:cNvSpPr>
            <a:spLocks noGrp="1"/>
          </p:cNvSpPr>
          <p:nvPr>
            <p:ph idx="1"/>
          </p:nvPr>
        </p:nvSpPr>
        <p:spPr/>
        <p:txBody>
          <a:bodyPr/>
          <a:lstStyle/>
          <a:p>
            <a:r>
              <a:rPr lang="en-US" dirty="0" smtClean="0"/>
              <a:t>Surface </a:t>
            </a:r>
            <a:r>
              <a:rPr lang="en-US" dirty="0"/>
              <a:t>water is found non-uniformly distributed over </a:t>
            </a:r>
            <a:r>
              <a:rPr lang="en-US" dirty="0" smtClean="0"/>
              <a:t>the earth’s </a:t>
            </a:r>
            <a:r>
              <a:rPr lang="en-US" dirty="0"/>
              <a:t>surface. </a:t>
            </a:r>
            <a:endParaRPr lang="en-US" dirty="0" smtClean="0"/>
          </a:p>
          <a:p>
            <a:r>
              <a:rPr lang="en-US" dirty="0" smtClean="0"/>
              <a:t>As </a:t>
            </a:r>
            <a:r>
              <a:rPr lang="en-US" dirty="0"/>
              <a:t>the rain reaches the surface of the earth, </a:t>
            </a:r>
            <a:r>
              <a:rPr lang="en-US" dirty="0" smtClean="0"/>
              <a:t>it becomes </a:t>
            </a:r>
            <a:r>
              <a:rPr lang="en-US" dirty="0"/>
              <a:t>surface water or runoff. Surface water </a:t>
            </a:r>
            <a:r>
              <a:rPr lang="en-US" dirty="0" smtClean="0"/>
              <a:t>includes </a:t>
            </a:r>
            <a:r>
              <a:rPr lang="en-US" dirty="0">
                <a:latin typeface="Arial" panose="020B0604020202020204" pitchFamily="34" charset="0"/>
              </a:rPr>
              <a:t>rivers, streams, lakes, ponds, </a:t>
            </a:r>
            <a:r>
              <a:rPr lang="en-US" dirty="0" smtClean="0">
                <a:latin typeface="Arial" panose="020B0604020202020204" pitchFamily="34" charset="0"/>
              </a:rPr>
              <a:t>etc.</a:t>
            </a:r>
          </a:p>
          <a:p>
            <a:r>
              <a:rPr lang="en-US" dirty="0" smtClean="0">
                <a:latin typeface="Arial" panose="020B0604020202020204" pitchFamily="34" charset="0"/>
              </a:rPr>
              <a:t>The </a:t>
            </a:r>
            <a:r>
              <a:rPr lang="en-US" dirty="0">
                <a:latin typeface="Arial" panose="020B0604020202020204" pitchFamily="34" charset="0"/>
              </a:rPr>
              <a:t>quantity and quality </a:t>
            </a:r>
            <a:r>
              <a:rPr lang="en-US" dirty="0" smtClean="0">
                <a:latin typeface="Arial" panose="020B0604020202020204" pitchFamily="34" charset="0"/>
              </a:rPr>
              <a:t>of surface </a:t>
            </a:r>
            <a:r>
              <a:rPr lang="en-US" dirty="0">
                <a:latin typeface="Arial" panose="020B0604020202020204" pitchFamily="34" charset="0"/>
              </a:rPr>
              <a:t>water depend upon the conditions of the surface </a:t>
            </a:r>
            <a:r>
              <a:rPr lang="en-US" dirty="0" smtClean="0">
                <a:latin typeface="Arial" panose="020B0604020202020204" pitchFamily="34" charset="0"/>
              </a:rPr>
              <a:t>or catchment </a:t>
            </a:r>
            <a:r>
              <a:rPr lang="en-US" dirty="0">
                <a:latin typeface="Arial" panose="020B0604020202020204" pitchFamily="34" charset="0"/>
              </a:rPr>
              <a:t>area over which it flows.</a:t>
            </a:r>
            <a:endParaRPr lang="en-US" dirty="0"/>
          </a:p>
        </p:txBody>
      </p:sp>
    </p:spTree>
    <p:extLst>
      <p:ext uri="{BB962C8B-B14F-4D97-AF65-F5344CB8AC3E}">
        <p14:creationId xmlns:p14="http://schemas.microsoft.com/office/powerpoint/2010/main" val="772935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rPr>
              <a:t>Rain water</a:t>
            </a:r>
            <a:endParaRPr lang="en-US" dirty="0"/>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rPr>
              <a:t>In </a:t>
            </a:r>
            <a:r>
              <a:rPr lang="en-US" dirty="0">
                <a:latin typeface="Arial" panose="020B0604020202020204" pitchFamily="34" charset="0"/>
              </a:rPr>
              <a:t>regions where rainfall is abundant and frequent, </a:t>
            </a:r>
            <a:r>
              <a:rPr lang="en-US" dirty="0" smtClean="0">
                <a:latin typeface="Arial" panose="020B0604020202020204" pitchFamily="34" charset="0"/>
              </a:rPr>
              <a:t>rainwater can </a:t>
            </a:r>
            <a:r>
              <a:rPr lang="en-US" dirty="0">
                <a:latin typeface="Arial" panose="020B0604020202020204" pitchFamily="34" charset="0"/>
              </a:rPr>
              <a:t>be a good source of water supply for individual </a:t>
            </a:r>
            <a:r>
              <a:rPr lang="en-US" dirty="0" smtClean="0">
                <a:latin typeface="Arial" panose="020B0604020202020204" pitchFamily="34" charset="0"/>
              </a:rPr>
              <a:t>families and </a:t>
            </a:r>
            <a:r>
              <a:rPr lang="en-US" dirty="0">
                <a:latin typeface="Arial" panose="020B0604020202020204" pitchFamily="34" charset="0"/>
              </a:rPr>
              <a:t>for small communities. </a:t>
            </a:r>
            <a:endParaRPr lang="en-US" dirty="0" smtClean="0">
              <a:latin typeface="Arial" panose="020B0604020202020204" pitchFamily="34" charset="0"/>
            </a:endParaRPr>
          </a:p>
          <a:p>
            <a:r>
              <a:rPr lang="en-US" dirty="0" smtClean="0">
                <a:latin typeface="Arial" panose="020B0604020202020204" pitchFamily="34" charset="0"/>
              </a:rPr>
              <a:t>The </a:t>
            </a:r>
            <a:r>
              <a:rPr lang="en-US" dirty="0">
                <a:latin typeface="Arial" panose="020B0604020202020204" pitchFamily="34" charset="0"/>
              </a:rPr>
              <a:t>storage of rainwater </a:t>
            </a:r>
            <a:r>
              <a:rPr lang="en-US" dirty="0" smtClean="0">
                <a:latin typeface="Arial" panose="020B0604020202020204" pitchFamily="34" charset="0"/>
              </a:rPr>
              <a:t>is particularly </a:t>
            </a:r>
            <a:r>
              <a:rPr lang="en-US" dirty="0">
                <a:latin typeface="Arial" panose="020B0604020202020204" pitchFamily="34" charset="0"/>
              </a:rPr>
              <a:t>important in areas with a long dry season. It </a:t>
            </a:r>
            <a:r>
              <a:rPr lang="en-US" dirty="0" smtClean="0">
                <a:latin typeface="Arial" panose="020B0604020202020204" pitchFamily="34" charset="0"/>
              </a:rPr>
              <a:t>can be </a:t>
            </a:r>
            <a:r>
              <a:rPr lang="en-US" dirty="0">
                <a:latin typeface="Arial" panose="020B0604020202020204" pitchFamily="34" charset="0"/>
              </a:rPr>
              <a:t>stored in </a:t>
            </a:r>
            <a:r>
              <a:rPr lang="en-US" dirty="0" smtClean="0">
                <a:latin typeface="Arial" panose="020B0604020202020204" pitchFamily="34" charset="0"/>
              </a:rPr>
              <a:t>cisterns/tanks </a:t>
            </a:r>
            <a:r>
              <a:rPr lang="en-US" dirty="0">
                <a:latin typeface="Arial" panose="020B0604020202020204" pitchFamily="34" charset="0"/>
              </a:rPr>
              <a:t>or ponds</a:t>
            </a:r>
            <a:r>
              <a:rPr lang="en-US" dirty="0" smtClean="0">
                <a:latin typeface="Arial" panose="020B0604020202020204" pitchFamily="34" charset="0"/>
              </a:rPr>
              <a:t>.</a:t>
            </a:r>
          </a:p>
          <a:p>
            <a:r>
              <a:rPr lang="en-US" dirty="0" smtClean="0">
                <a:latin typeface="Arial" panose="020B0604020202020204" pitchFamily="34" charset="0"/>
              </a:rPr>
              <a:t> </a:t>
            </a:r>
            <a:r>
              <a:rPr lang="en-US" dirty="0">
                <a:latin typeface="Arial" panose="020B0604020202020204" pitchFamily="34" charset="0"/>
              </a:rPr>
              <a:t>In some rural sections </a:t>
            </a:r>
            <a:r>
              <a:rPr lang="en-US" dirty="0" smtClean="0">
                <a:latin typeface="Arial" panose="020B0604020202020204" pitchFamily="34" charset="0"/>
              </a:rPr>
              <a:t>of Uganda, </a:t>
            </a:r>
            <a:r>
              <a:rPr lang="en-US" dirty="0">
                <a:latin typeface="Arial" panose="020B0604020202020204" pitchFamily="34" charset="0"/>
              </a:rPr>
              <a:t>cistern water is used for all domestic and </a:t>
            </a:r>
            <a:r>
              <a:rPr lang="en-US" dirty="0" smtClean="0">
                <a:latin typeface="Arial" panose="020B0604020202020204" pitchFamily="34" charset="0"/>
              </a:rPr>
              <a:t>farm purpose</a:t>
            </a:r>
            <a:r>
              <a:rPr lang="en-US" dirty="0">
                <a:latin typeface="Arial" panose="020B0604020202020204" pitchFamily="34" charset="0"/>
              </a:rPr>
              <a:t>, including drinking.</a:t>
            </a:r>
          </a:p>
          <a:p>
            <a:r>
              <a:rPr lang="en-US" dirty="0">
                <a:latin typeface="Arial" panose="020B0604020202020204" pitchFamily="34" charset="0"/>
              </a:rPr>
              <a:t>This is particularly true where groundwater is difficult to </a:t>
            </a:r>
            <a:r>
              <a:rPr lang="en-US" dirty="0" smtClean="0">
                <a:latin typeface="Arial" panose="020B0604020202020204" pitchFamily="34" charset="0"/>
              </a:rPr>
              <a:t>obtain.</a:t>
            </a:r>
            <a:endParaRPr lang="en-US" dirty="0"/>
          </a:p>
        </p:txBody>
      </p:sp>
    </p:spTree>
    <p:extLst>
      <p:ext uri="{BB962C8B-B14F-4D97-AF65-F5344CB8AC3E}">
        <p14:creationId xmlns:p14="http://schemas.microsoft.com/office/powerpoint/2010/main" val="2271747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t>
            </a:r>
            <a:r>
              <a:rPr lang="en-US" b="1" dirty="0" smtClean="0"/>
              <a:t>Rainwater</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a:t>It is a reliable source even if it rains once or twice a </a:t>
            </a:r>
            <a:r>
              <a:rPr lang="en-US" dirty="0" smtClean="0"/>
              <a:t>year only</a:t>
            </a:r>
            <a:r>
              <a:rPr lang="en-US" dirty="0"/>
              <a:t>.</a:t>
            </a:r>
          </a:p>
          <a:p>
            <a:r>
              <a:rPr lang="en-US" dirty="0" smtClean="0"/>
              <a:t>It </a:t>
            </a:r>
            <a:r>
              <a:rPr lang="en-US" dirty="0"/>
              <a:t>is cheap and a safe means of water supply that may </a:t>
            </a:r>
            <a:r>
              <a:rPr lang="en-US" dirty="0" smtClean="0"/>
              <a:t>not need pipes or pumps and is available at the doorstep. </a:t>
            </a:r>
          </a:p>
          <a:p>
            <a:r>
              <a:rPr lang="en-US" dirty="0" smtClean="0"/>
              <a:t>Its storage </a:t>
            </a:r>
            <a:r>
              <a:rPr lang="en-US" dirty="0"/>
              <a:t>needs no fuel, no spare parts, but only very </a:t>
            </a:r>
            <a:r>
              <a:rPr lang="en-US" dirty="0" smtClean="0"/>
              <a:t>little skill </a:t>
            </a:r>
            <a:r>
              <a:rPr lang="en-US" dirty="0"/>
              <a:t>to construct and maintain</a:t>
            </a:r>
            <a:r>
              <a:rPr lang="en-US" dirty="0" smtClean="0"/>
              <a:t>.</a:t>
            </a:r>
          </a:p>
          <a:p>
            <a:r>
              <a:rPr lang="en-US" dirty="0"/>
              <a:t>Women and children, who are normally water carriers in Uganda and other African countries, will be relieved of the burden of walking long distances to fetch inadequate supply</a:t>
            </a:r>
            <a:r>
              <a:rPr lang="en-US" dirty="0" smtClean="0"/>
              <a:t>.</a:t>
            </a:r>
          </a:p>
          <a:p>
            <a:r>
              <a:rPr lang="en-US" dirty="0">
                <a:latin typeface="Arial" panose="020B0604020202020204" pitchFamily="34" charset="0"/>
              </a:rPr>
              <a:t>Since rainwater is soft, little soap is needed for laundry purposes.</a:t>
            </a:r>
            <a:endParaRPr lang="en-US" dirty="0"/>
          </a:p>
          <a:p>
            <a:pPr marL="0" indent="0">
              <a:buNone/>
            </a:pPr>
            <a:endParaRPr lang="en-US" dirty="0"/>
          </a:p>
        </p:txBody>
      </p:sp>
    </p:spTree>
    <p:extLst>
      <p:ext uri="{BB962C8B-B14F-4D97-AF65-F5344CB8AC3E}">
        <p14:creationId xmlns:p14="http://schemas.microsoft.com/office/powerpoint/2010/main" val="2332072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Rainwater</a:t>
            </a:r>
            <a:endParaRPr lang="en-US" dirty="0"/>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rPr>
              <a:t>Since </a:t>
            </a:r>
            <a:r>
              <a:rPr lang="en-US" dirty="0">
                <a:latin typeface="Arial" panose="020B0604020202020204" pitchFamily="34" charset="0"/>
              </a:rPr>
              <a:t>the cistern will be in a closed container, it will </a:t>
            </a:r>
            <a:r>
              <a:rPr lang="en-US" dirty="0" smtClean="0">
                <a:latin typeface="Arial" panose="020B0604020202020204" pitchFamily="34" charset="0"/>
              </a:rPr>
              <a:t>not permit </a:t>
            </a:r>
            <a:r>
              <a:rPr lang="en-US" dirty="0">
                <a:latin typeface="Arial" panose="020B0604020202020204" pitchFamily="34" charset="0"/>
              </a:rPr>
              <a:t>spreading of diseases which are often found in </a:t>
            </a:r>
            <a:r>
              <a:rPr lang="en-US" dirty="0" smtClean="0">
                <a:latin typeface="Arial" panose="020B0604020202020204" pitchFamily="34" charset="0"/>
              </a:rPr>
              <a:t>an unprotected </a:t>
            </a:r>
            <a:r>
              <a:rPr lang="en-US" dirty="0">
                <a:latin typeface="Arial" panose="020B0604020202020204" pitchFamily="34" charset="0"/>
              </a:rPr>
              <a:t>source such as rivers or ponds.</a:t>
            </a:r>
          </a:p>
          <a:p>
            <a:r>
              <a:rPr lang="en-US" dirty="0" smtClean="0">
                <a:latin typeface="Arial" panose="020B0604020202020204" pitchFamily="34" charset="0"/>
              </a:rPr>
              <a:t> </a:t>
            </a:r>
            <a:r>
              <a:rPr lang="en-US" dirty="0">
                <a:latin typeface="Arial" panose="020B0604020202020204" pitchFamily="34" charset="0"/>
              </a:rPr>
              <a:t>It is a system that can be used even in arid and </a:t>
            </a:r>
            <a:r>
              <a:rPr lang="en-US" dirty="0" smtClean="0">
                <a:latin typeface="Arial" panose="020B0604020202020204" pitchFamily="34" charset="0"/>
              </a:rPr>
              <a:t>semi-arid areas.</a:t>
            </a:r>
            <a:endParaRPr lang="en-US" dirty="0">
              <a:latin typeface="Arial" panose="020B0604020202020204" pitchFamily="34" charset="0"/>
            </a:endParaRPr>
          </a:p>
        </p:txBody>
      </p:sp>
    </p:spTree>
    <p:extLst>
      <p:ext uri="{BB962C8B-B14F-4D97-AF65-F5344CB8AC3E}">
        <p14:creationId xmlns:p14="http://schemas.microsoft.com/office/powerpoint/2010/main" val="420760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Water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Water </a:t>
            </a:r>
            <a:r>
              <a:rPr lang="en-US" dirty="0"/>
              <a:t>is necessary in promoting </a:t>
            </a:r>
            <a:r>
              <a:rPr lang="en-US" dirty="0" smtClean="0"/>
              <a:t>personal hygiene </a:t>
            </a:r>
            <a:r>
              <a:rPr lang="en-US" dirty="0"/>
              <a:t>and in cleaning the </a:t>
            </a:r>
            <a:r>
              <a:rPr lang="en-US" dirty="0" smtClean="0"/>
              <a:t>environment</a:t>
            </a:r>
            <a:endParaRPr lang="en-US" dirty="0"/>
          </a:p>
          <a:p>
            <a:r>
              <a:rPr lang="en-US" dirty="0" smtClean="0"/>
              <a:t>Water </a:t>
            </a:r>
            <a:r>
              <a:rPr lang="en-US" dirty="0"/>
              <a:t>is essential for life. Man can live nearly two </a:t>
            </a:r>
            <a:r>
              <a:rPr lang="en-US" dirty="0" smtClean="0"/>
              <a:t>months without </a:t>
            </a:r>
            <a:r>
              <a:rPr lang="en-US" dirty="0"/>
              <a:t>food, but can live only three or four days </a:t>
            </a:r>
            <a:r>
              <a:rPr lang="en-US" dirty="0" smtClean="0"/>
              <a:t>without water</a:t>
            </a:r>
            <a:r>
              <a:rPr lang="en-US" dirty="0"/>
              <a:t>. </a:t>
            </a:r>
            <a:endParaRPr lang="en-US" dirty="0" smtClean="0"/>
          </a:p>
          <a:p>
            <a:r>
              <a:rPr lang="en-US" dirty="0" smtClean="0"/>
              <a:t>In </a:t>
            </a:r>
            <a:r>
              <a:rPr lang="en-US" dirty="0"/>
              <a:t>general 70% of human body weight is water </a:t>
            </a:r>
            <a:r>
              <a:rPr lang="en-US" dirty="0" smtClean="0"/>
              <a:t>and a </a:t>
            </a:r>
            <a:r>
              <a:rPr lang="en-US" dirty="0"/>
              <a:t>human being needs two liters of water per day </a:t>
            </a:r>
            <a:r>
              <a:rPr lang="en-US" dirty="0" smtClean="0"/>
              <a:t>as minimum</a:t>
            </a:r>
            <a:r>
              <a:rPr lang="en-US" dirty="0"/>
              <a:t>.</a:t>
            </a:r>
          </a:p>
          <a:p>
            <a:r>
              <a:rPr lang="en-US" dirty="0" smtClean="0"/>
              <a:t>Most </a:t>
            </a:r>
            <a:r>
              <a:rPr lang="en-US" dirty="0"/>
              <a:t>of the foods that man eats contain </a:t>
            </a:r>
            <a:r>
              <a:rPr lang="en-US" dirty="0" smtClean="0"/>
              <a:t>water. For </a:t>
            </a:r>
            <a:r>
              <a:rPr lang="en-US" dirty="0"/>
              <a:t>example:</a:t>
            </a:r>
          </a:p>
          <a:p>
            <a:pPr lvl="1"/>
            <a:r>
              <a:rPr lang="en-US" dirty="0" smtClean="0"/>
              <a:t>Milk </a:t>
            </a:r>
            <a:r>
              <a:rPr lang="en-US" dirty="0"/>
              <a:t>contains about 88% water.</a:t>
            </a:r>
          </a:p>
          <a:p>
            <a:pPr lvl="1"/>
            <a:r>
              <a:rPr lang="en-US" dirty="0" smtClean="0"/>
              <a:t> </a:t>
            </a:r>
            <a:r>
              <a:rPr lang="en-US" dirty="0"/>
              <a:t>Egg contains about 66% water.</a:t>
            </a:r>
          </a:p>
          <a:p>
            <a:pPr lvl="1"/>
            <a:r>
              <a:rPr lang="en-US" dirty="0" smtClean="0"/>
              <a:t>Fish </a:t>
            </a:r>
            <a:r>
              <a:rPr lang="en-US" dirty="0"/>
              <a:t>are 80% water.</a:t>
            </a:r>
          </a:p>
          <a:p>
            <a:pPr lvl="1"/>
            <a:r>
              <a:rPr lang="en-US" dirty="0" smtClean="0"/>
              <a:t>Potatoes </a:t>
            </a:r>
            <a:r>
              <a:rPr lang="en-US" dirty="0"/>
              <a:t>are 75% water.</a:t>
            </a:r>
          </a:p>
          <a:p>
            <a:pPr lvl="1"/>
            <a:r>
              <a:rPr lang="en-US" dirty="0" smtClean="0"/>
              <a:t>Beef </a:t>
            </a:r>
            <a:r>
              <a:rPr lang="en-US" dirty="0"/>
              <a:t>is 77% water</a:t>
            </a:r>
          </a:p>
          <a:p>
            <a:r>
              <a:rPr lang="en-US" dirty="0" smtClean="0"/>
              <a:t>It </a:t>
            </a:r>
            <a:r>
              <a:rPr lang="en-US" dirty="0"/>
              <a:t>is essential to run industries. Nearly all </a:t>
            </a:r>
            <a:r>
              <a:rPr lang="en-US" dirty="0" smtClean="0"/>
              <a:t>modern industries </a:t>
            </a:r>
            <a:r>
              <a:rPr lang="en-US" dirty="0"/>
              <a:t>are thirsty; they need water.</a:t>
            </a:r>
          </a:p>
        </p:txBody>
      </p:sp>
    </p:spTree>
    <p:extLst>
      <p:ext uri="{BB962C8B-B14F-4D97-AF65-F5344CB8AC3E}">
        <p14:creationId xmlns:p14="http://schemas.microsoft.com/office/powerpoint/2010/main" val="2381979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Ocean </a:t>
            </a:r>
            <a:r>
              <a:rPr lang="en-US" dirty="0" smtClean="0"/>
              <a:t>Water</a:t>
            </a:r>
            <a:endParaRPr lang="en-US" dirty="0"/>
          </a:p>
        </p:txBody>
      </p:sp>
      <p:sp>
        <p:nvSpPr>
          <p:cNvPr id="3" name="Content Placeholder 2"/>
          <p:cNvSpPr>
            <a:spLocks noGrp="1"/>
          </p:cNvSpPr>
          <p:nvPr>
            <p:ph idx="1"/>
          </p:nvPr>
        </p:nvSpPr>
        <p:spPr/>
        <p:txBody>
          <a:bodyPr/>
          <a:lstStyle/>
          <a:p>
            <a:r>
              <a:rPr lang="en-US" dirty="0" smtClean="0"/>
              <a:t>Ocean </a:t>
            </a:r>
            <a:r>
              <a:rPr lang="en-US" dirty="0"/>
              <a:t>water is unfit for human consumption even though </a:t>
            </a:r>
            <a:r>
              <a:rPr lang="en-US" dirty="0" smtClean="0"/>
              <a:t>it comprises </a:t>
            </a:r>
            <a:r>
              <a:rPr lang="en-US" dirty="0"/>
              <a:t>the largest portion of water on the earth's surface.</a:t>
            </a:r>
          </a:p>
          <a:p>
            <a:r>
              <a:rPr lang="en-US" dirty="0"/>
              <a:t>It is also too salty for irrigation and for domestic purposes</a:t>
            </a:r>
            <a:r>
              <a:rPr lang="en-US" dirty="0" smtClean="0"/>
              <a:t>.</a:t>
            </a:r>
          </a:p>
          <a:p>
            <a:r>
              <a:rPr lang="en-US" dirty="0" smtClean="0"/>
              <a:t> To make </a:t>
            </a:r>
            <a:r>
              <a:rPr lang="en-US" dirty="0"/>
              <a:t>the ocean water fit for these purposes; it must </a:t>
            </a:r>
            <a:r>
              <a:rPr lang="en-US" dirty="0" smtClean="0"/>
              <a:t>pass through </a:t>
            </a:r>
            <a:r>
              <a:rPr lang="en-US" dirty="0"/>
              <a:t>a process known as desalination (a process </a:t>
            </a:r>
            <a:r>
              <a:rPr lang="en-US" dirty="0" smtClean="0"/>
              <a:t>of removal </a:t>
            </a:r>
            <a:r>
              <a:rPr lang="en-US" dirty="0"/>
              <a:t>of salt from water). However, it is too expensive </a:t>
            </a:r>
            <a:r>
              <a:rPr lang="en-US" dirty="0" smtClean="0"/>
              <a:t>to consider</a:t>
            </a:r>
            <a:r>
              <a:rPr lang="en-US" dirty="0"/>
              <a:t>.</a:t>
            </a:r>
          </a:p>
        </p:txBody>
      </p:sp>
    </p:spTree>
    <p:extLst>
      <p:ext uri="{BB962C8B-B14F-4D97-AF65-F5344CB8AC3E}">
        <p14:creationId xmlns:p14="http://schemas.microsoft.com/office/powerpoint/2010/main" val="2996365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sources of water contamination in Uganda</a:t>
            </a: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000000"/>
                </a:solidFill>
                <a:latin typeface="Times New Roman" panose="02020603050405020304" pitchFamily="18" charset="0"/>
              </a:rPr>
              <a:t>Urbanization: </a:t>
            </a:r>
            <a:r>
              <a:rPr lang="en-US" dirty="0">
                <a:solidFill>
                  <a:srgbClr val="000000"/>
                </a:solidFill>
                <a:latin typeface="Times New Roman" panose="02020603050405020304" pitchFamily="18" charset="0"/>
              </a:rPr>
              <a:t>Urbanization generally leads to higher phosphorus concentrations in urban </a:t>
            </a:r>
            <a:r>
              <a:rPr lang="en-US" dirty="0" smtClean="0">
                <a:solidFill>
                  <a:srgbClr val="000000"/>
                </a:solidFill>
                <a:latin typeface="Times New Roman" panose="02020603050405020304" pitchFamily="18" charset="0"/>
              </a:rPr>
              <a:t>catchments</a:t>
            </a:r>
          </a:p>
          <a:p>
            <a:r>
              <a:rPr lang="en-US" dirty="0" smtClean="0">
                <a:solidFill>
                  <a:srgbClr val="000000"/>
                </a:solidFill>
                <a:latin typeface="Times New Roman" panose="02020603050405020304" pitchFamily="18" charset="0"/>
              </a:rPr>
              <a:t>Increasing </a:t>
            </a:r>
            <a:r>
              <a:rPr lang="en-US" dirty="0">
                <a:solidFill>
                  <a:srgbClr val="000000"/>
                </a:solidFill>
                <a:latin typeface="Times New Roman" panose="02020603050405020304" pitchFamily="18" charset="0"/>
              </a:rPr>
              <a:t>imperviousness, increased runoff from urbanized surfaces, and increased municipal and industrial discharges all result in increased loadings of nutrients to urban streams. </a:t>
            </a:r>
            <a:endParaRPr lang="en-US" dirty="0" smtClean="0">
              <a:solidFill>
                <a:srgbClr val="000000"/>
              </a:solidFill>
              <a:latin typeface="Times New Roman" panose="02020603050405020304" pitchFamily="18" charset="0"/>
            </a:endParaRPr>
          </a:p>
          <a:p>
            <a:r>
              <a:rPr lang="en-US" b="1" dirty="0"/>
              <a:t>Sewage and other Oxygen Demanding Wastes: </a:t>
            </a:r>
            <a:r>
              <a:rPr lang="en-US" dirty="0"/>
              <a:t>Management of solid waste is not successful due to huge volumes of organic and non-biodegradable wastes generated daily. </a:t>
            </a:r>
            <a:endParaRPr lang="en-US" dirty="0" smtClean="0"/>
          </a:p>
          <a:p>
            <a:r>
              <a:rPr lang="en-US" dirty="0" smtClean="0"/>
              <a:t>As </a:t>
            </a:r>
            <a:r>
              <a:rPr lang="en-US" dirty="0"/>
              <a:t>a consequence, garbage in most parts </a:t>
            </a:r>
            <a:r>
              <a:rPr lang="en-US" dirty="0" err="1" smtClean="0"/>
              <a:t>ofUganda</a:t>
            </a:r>
            <a:r>
              <a:rPr lang="en-US" dirty="0" smtClean="0"/>
              <a:t> is </a:t>
            </a:r>
            <a:r>
              <a:rPr lang="en-US" dirty="0"/>
              <a:t>unscientifically disposed and ultimately leads to increase in the pollutant load of surface and groundwater courses. </a:t>
            </a:r>
          </a:p>
        </p:txBody>
      </p:sp>
    </p:spTree>
    <p:extLst>
      <p:ext uri="{BB962C8B-B14F-4D97-AF65-F5344CB8AC3E}">
        <p14:creationId xmlns:p14="http://schemas.microsoft.com/office/powerpoint/2010/main" val="2831984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sources of water contamination in Uganda</a:t>
            </a:r>
          </a:p>
        </p:txBody>
      </p:sp>
      <p:sp>
        <p:nvSpPr>
          <p:cNvPr id="3" name="Content Placeholder 2"/>
          <p:cNvSpPr>
            <a:spLocks noGrp="1"/>
          </p:cNvSpPr>
          <p:nvPr>
            <p:ph idx="1"/>
          </p:nvPr>
        </p:nvSpPr>
        <p:spPr/>
        <p:txBody>
          <a:bodyPr/>
          <a:lstStyle/>
          <a:p>
            <a:r>
              <a:rPr lang="en-US" b="1" dirty="0"/>
              <a:t>Industrial Wastes: </a:t>
            </a:r>
            <a:r>
              <a:rPr lang="en-US" dirty="0"/>
              <a:t>Many of the industries are situated along the banks of river such as steel and paper industries for their requirement of huge amounts of water in manufacturing processes and finally their wastes containing acids, </a:t>
            </a:r>
            <a:r>
              <a:rPr lang="en-US" dirty="0" err="1"/>
              <a:t>alkalies</a:t>
            </a:r>
            <a:r>
              <a:rPr lang="en-US" dirty="0"/>
              <a:t>, dyes and other chemicals are dumped and poured down into rivers as effluents</a:t>
            </a:r>
            <a:r>
              <a:rPr lang="en-US" dirty="0" smtClean="0"/>
              <a:t>.</a:t>
            </a:r>
          </a:p>
          <a:p>
            <a:r>
              <a:rPr lang="en-US" dirty="0" smtClean="0"/>
              <a:t> </a:t>
            </a:r>
            <a:r>
              <a:rPr lang="en-US" dirty="0"/>
              <a:t>Chemical industries concerning with manufacture of </a:t>
            </a:r>
            <a:r>
              <a:rPr lang="en-US" dirty="0" err="1"/>
              <a:t>Aluminium</a:t>
            </a:r>
            <a:r>
              <a:rPr lang="en-US" dirty="0"/>
              <a:t> release large amount of fluoride through their emissions to air and effluents to water bodies </a:t>
            </a:r>
          </a:p>
        </p:txBody>
      </p:sp>
    </p:spTree>
    <p:extLst>
      <p:ext uri="{BB962C8B-B14F-4D97-AF65-F5344CB8AC3E}">
        <p14:creationId xmlns:p14="http://schemas.microsoft.com/office/powerpoint/2010/main" val="4193968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sources of water contamination in Uganda</a:t>
            </a:r>
          </a:p>
        </p:txBody>
      </p:sp>
      <p:sp>
        <p:nvSpPr>
          <p:cNvPr id="3" name="Content Placeholder 2"/>
          <p:cNvSpPr>
            <a:spLocks noGrp="1"/>
          </p:cNvSpPr>
          <p:nvPr>
            <p:ph idx="1"/>
          </p:nvPr>
        </p:nvSpPr>
        <p:spPr/>
        <p:txBody>
          <a:bodyPr/>
          <a:lstStyle/>
          <a:p>
            <a:r>
              <a:rPr lang="en-US" b="1" dirty="0"/>
              <a:t>Agro-chemical </a:t>
            </a:r>
            <a:r>
              <a:rPr lang="en-US" b="1" dirty="0" smtClean="0"/>
              <a:t>Wastes: </a:t>
            </a:r>
            <a:r>
              <a:rPr lang="en-US" dirty="0" smtClean="0">
                <a:solidFill>
                  <a:srgbClr val="000000"/>
                </a:solidFill>
                <a:latin typeface="Times New Roman" panose="02020603050405020304" pitchFamily="18" charset="0"/>
              </a:rPr>
              <a:t>Agro-chemical </a:t>
            </a:r>
            <a:r>
              <a:rPr lang="en-US" dirty="0">
                <a:solidFill>
                  <a:srgbClr val="000000"/>
                </a:solidFill>
                <a:latin typeface="Times New Roman" panose="02020603050405020304" pitchFamily="18" charset="0"/>
              </a:rPr>
              <a:t>wastes include fertilizers, pesticides which may be herbicides and insecticides widely used in crop fields to enhance productivity. </a:t>
            </a:r>
            <a:endParaRPr lang="en-US" dirty="0" smtClean="0">
              <a:solidFill>
                <a:srgbClr val="000000"/>
              </a:solidFill>
              <a:latin typeface="Times New Roman" panose="02020603050405020304" pitchFamily="18" charset="0"/>
            </a:endParaRPr>
          </a:p>
          <a:p>
            <a:r>
              <a:rPr lang="en-US" dirty="0" smtClean="0">
                <a:solidFill>
                  <a:srgbClr val="000000"/>
                </a:solidFill>
                <a:latin typeface="Times New Roman" panose="02020603050405020304" pitchFamily="18" charset="0"/>
              </a:rPr>
              <a:t>Improper </a:t>
            </a:r>
            <a:r>
              <a:rPr lang="en-US" dirty="0">
                <a:solidFill>
                  <a:srgbClr val="000000"/>
                </a:solidFill>
                <a:latin typeface="Times New Roman" panose="02020603050405020304" pitchFamily="18" charset="0"/>
              </a:rPr>
              <a:t>disposal of pesticides from field farms and agricultural </a:t>
            </a:r>
            <a:r>
              <a:rPr lang="en-US" dirty="0" smtClean="0">
                <a:solidFill>
                  <a:srgbClr val="000000"/>
                </a:solidFill>
                <a:latin typeface="Times New Roman" panose="02020603050405020304" pitchFamily="18" charset="0"/>
              </a:rPr>
              <a:t>activities </a:t>
            </a:r>
            <a:r>
              <a:rPr lang="en-US" dirty="0">
                <a:solidFill>
                  <a:srgbClr val="000000"/>
                </a:solidFill>
                <a:latin typeface="Times New Roman" panose="02020603050405020304" pitchFamily="18" charset="0"/>
              </a:rPr>
              <a:t>contributes a lot of pollutants to water bodies and </a:t>
            </a:r>
            <a:r>
              <a:rPr lang="en-US" dirty="0" smtClean="0">
                <a:solidFill>
                  <a:srgbClr val="000000"/>
                </a:solidFill>
                <a:latin typeface="Times New Roman" panose="02020603050405020304" pitchFamily="18" charset="0"/>
              </a:rPr>
              <a:t>soils</a:t>
            </a:r>
            <a:r>
              <a:rPr lang="en-US" dirty="0">
                <a:solidFill>
                  <a:srgbClr val="000000"/>
                </a:solidFill>
                <a:latin typeface="Times New Roman" panose="02020603050405020304" pitchFamily="18" charset="0"/>
              </a:rPr>
              <a:t>. </a:t>
            </a:r>
            <a:endParaRPr lang="en-US" dirty="0" smtClean="0">
              <a:solidFill>
                <a:srgbClr val="000000"/>
              </a:solidFill>
              <a:latin typeface="Times New Roman" panose="02020603050405020304" pitchFamily="18" charset="0"/>
            </a:endParaRPr>
          </a:p>
          <a:p>
            <a:r>
              <a:rPr lang="en-US" b="1" dirty="0"/>
              <a:t>Thermal pollution: </a:t>
            </a:r>
            <a:r>
              <a:rPr lang="en-US" dirty="0"/>
              <a:t>Changes in water temperature adversely affect water quality and aquatic biota. Majority of the thermal pollution in water is caused due to human activities </a:t>
            </a:r>
          </a:p>
        </p:txBody>
      </p:sp>
    </p:spTree>
    <p:extLst>
      <p:ext uri="{BB962C8B-B14F-4D97-AF65-F5344CB8AC3E}">
        <p14:creationId xmlns:p14="http://schemas.microsoft.com/office/powerpoint/2010/main" val="1498251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sources of water contamination in Uganda</a:t>
            </a:r>
          </a:p>
        </p:txBody>
      </p:sp>
      <p:sp>
        <p:nvSpPr>
          <p:cNvPr id="3" name="Content Placeholder 2"/>
          <p:cNvSpPr>
            <a:spLocks noGrp="1"/>
          </p:cNvSpPr>
          <p:nvPr>
            <p:ph idx="1"/>
          </p:nvPr>
        </p:nvSpPr>
        <p:spPr/>
        <p:txBody>
          <a:bodyPr>
            <a:normAutofit fontScale="77500" lnSpcReduction="20000"/>
          </a:bodyPr>
          <a:lstStyle/>
          <a:p>
            <a:r>
              <a:rPr lang="en-US" b="1" dirty="0"/>
              <a:t>Climate </a:t>
            </a:r>
            <a:r>
              <a:rPr lang="en-US" b="1" dirty="0" smtClean="0"/>
              <a:t>Change: </a:t>
            </a:r>
            <a:r>
              <a:rPr lang="en-US" dirty="0" smtClean="0"/>
              <a:t>Global </a:t>
            </a:r>
            <a:r>
              <a:rPr lang="en-US" dirty="0"/>
              <a:t>warming has also an impact on water resources through enhanced evaporation, geographical changes in precipitation intensity, duration and frequency (together affecting the average runoff), soil moisture, and the frequency and severity of droughts and floods. </a:t>
            </a:r>
            <a:endParaRPr lang="en-US" dirty="0" smtClean="0"/>
          </a:p>
          <a:p>
            <a:r>
              <a:rPr lang="en-US" b="1" dirty="0"/>
              <a:t>Acid rain pollution: </a:t>
            </a:r>
            <a:r>
              <a:rPr lang="en-US" dirty="0"/>
              <a:t>Water pollution that alters a plant’s surrounding pH level, such as due to acid rain, can harm or kill the plant. </a:t>
            </a:r>
            <a:endParaRPr lang="en-US" dirty="0" smtClean="0"/>
          </a:p>
          <a:p>
            <a:r>
              <a:rPr lang="en-US" dirty="0" smtClean="0"/>
              <a:t>Atmospheric </a:t>
            </a:r>
            <a:r>
              <a:rPr lang="en-US" dirty="0"/>
              <a:t>Sulfur dioxide and nitrogen dioxide emitted from natural and human-made sources like volcanic activity and burning fossil fuels\interact with atmospheric chemicals, including hydrogen and oxygen, to form sulfuric and nitric acids in the air. </a:t>
            </a:r>
            <a:endParaRPr lang="en-US" dirty="0" smtClean="0"/>
          </a:p>
          <a:p>
            <a:r>
              <a:rPr lang="en-US" dirty="0" smtClean="0"/>
              <a:t>These </a:t>
            </a:r>
            <a:r>
              <a:rPr lang="en-US" dirty="0"/>
              <a:t>acids fall down to earth through precipitation in the form of rain or snow. Once acid rain reaches the ground, it flows into waterways that carry its acidic compounds into water bodies. </a:t>
            </a:r>
            <a:endParaRPr lang="en-US" dirty="0" smtClean="0"/>
          </a:p>
          <a:p>
            <a:r>
              <a:rPr lang="en-US" dirty="0" smtClean="0"/>
              <a:t>Acid </a:t>
            </a:r>
            <a:r>
              <a:rPr lang="en-US" dirty="0"/>
              <a:t>rain that collects in aquatic environments lowers water pH levels and affects the aquatic biota. </a:t>
            </a:r>
          </a:p>
        </p:txBody>
      </p:sp>
    </p:spTree>
    <p:extLst>
      <p:ext uri="{BB962C8B-B14F-4D97-AF65-F5344CB8AC3E}">
        <p14:creationId xmlns:p14="http://schemas.microsoft.com/office/powerpoint/2010/main" val="1452548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prevention approaches to water contamination</a:t>
            </a:r>
            <a:endParaRPr lang="en-US" dirty="0"/>
          </a:p>
        </p:txBody>
      </p:sp>
      <p:sp>
        <p:nvSpPr>
          <p:cNvPr id="3" name="Content Placeholder 2"/>
          <p:cNvSpPr>
            <a:spLocks noGrp="1"/>
          </p:cNvSpPr>
          <p:nvPr>
            <p:ph idx="1"/>
          </p:nvPr>
        </p:nvSpPr>
        <p:spPr/>
        <p:txBody>
          <a:bodyPr>
            <a:normAutofit/>
          </a:bodyPr>
          <a:lstStyle/>
          <a:p>
            <a:r>
              <a:rPr lang="en-US" dirty="0" smtClean="0"/>
              <a:t>Improper </a:t>
            </a:r>
            <a:r>
              <a:rPr lang="en-US" dirty="0"/>
              <a:t>use of fertilizers, herbicides and pesticides in farming should be stopped and organic methods of farming should be </a:t>
            </a:r>
            <a:r>
              <a:rPr lang="en-US" dirty="0" smtClean="0"/>
              <a:t>adopted</a:t>
            </a:r>
            <a:endParaRPr lang="en-US" dirty="0"/>
          </a:p>
          <a:p>
            <a:r>
              <a:rPr lang="en-US" dirty="0"/>
              <a:t>There should be ban on washing of clothes and laundry alongside the river </a:t>
            </a:r>
            <a:r>
              <a:rPr lang="en-US" dirty="0" smtClean="0"/>
              <a:t>banks and water sources. </a:t>
            </a:r>
            <a:endParaRPr lang="en-US" dirty="0"/>
          </a:p>
          <a:p>
            <a:r>
              <a:rPr lang="en-US" dirty="0" smtClean="0"/>
              <a:t>Industries </a:t>
            </a:r>
            <a:r>
              <a:rPr lang="en-US" dirty="0"/>
              <a:t>should install Effluent Treatment Plant (</a:t>
            </a:r>
            <a:r>
              <a:rPr lang="en-US" dirty="0" err="1"/>
              <a:t>ETP</a:t>
            </a:r>
            <a:r>
              <a:rPr lang="en-US" dirty="0"/>
              <a:t>) to control the pollution at source. </a:t>
            </a:r>
          </a:p>
          <a:p>
            <a:r>
              <a:rPr lang="en-US" dirty="0" smtClean="0"/>
              <a:t>All </a:t>
            </a:r>
            <a:r>
              <a:rPr lang="en-US" dirty="0"/>
              <a:t>towns and cities must have Sewage Treatment Plants (</a:t>
            </a:r>
            <a:r>
              <a:rPr lang="en-US" dirty="0" err="1"/>
              <a:t>STPs</a:t>
            </a:r>
            <a:r>
              <a:rPr lang="en-US" dirty="0"/>
              <a:t>) that clean up the sewage effluents. </a:t>
            </a:r>
          </a:p>
          <a:p>
            <a:endParaRPr lang="en-US" dirty="0"/>
          </a:p>
          <a:p>
            <a:endParaRPr lang="en-US" dirty="0"/>
          </a:p>
        </p:txBody>
      </p:sp>
    </p:spTree>
    <p:extLst>
      <p:ext uri="{BB962C8B-B14F-4D97-AF65-F5344CB8AC3E}">
        <p14:creationId xmlns:p14="http://schemas.microsoft.com/office/powerpoint/2010/main" val="61859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prevention approaches to water contamination</a:t>
            </a:r>
          </a:p>
        </p:txBody>
      </p:sp>
      <p:sp>
        <p:nvSpPr>
          <p:cNvPr id="3" name="Content Placeholder 2"/>
          <p:cNvSpPr>
            <a:spLocks noGrp="1"/>
          </p:cNvSpPr>
          <p:nvPr>
            <p:ph idx="1"/>
          </p:nvPr>
        </p:nvSpPr>
        <p:spPr/>
        <p:txBody>
          <a:bodyPr/>
          <a:lstStyle/>
          <a:p>
            <a:r>
              <a:rPr lang="en-US" dirty="0" smtClean="0"/>
              <a:t>Making </a:t>
            </a:r>
            <a:r>
              <a:rPr lang="en-US" dirty="0"/>
              <a:t>people aware of the problem is the first step to prevent water pollution. Hence, importance of water and pollution prevention measures should be a part of awareness and education </a:t>
            </a:r>
            <a:r>
              <a:rPr lang="en-US" dirty="0" err="1"/>
              <a:t>programme</a:t>
            </a:r>
            <a:r>
              <a:rPr lang="en-US" dirty="0"/>
              <a:t>. </a:t>
            </a:r>
          </a:p>
          <a:p>
            <a:r>
              <a:rPr lang="en-US" b="1" i="1" dirty="0"/>
              <a:t>Polluter pays principle </a:t>
            </a:r>
            <a:r>
              <a:rPr lang="en-US" dirty="0"/>
              <a:t>should be adopted so that the polluters will be the first people to suffer by way of paying the cost for the pollution. Ultimately, the </a:t>
            </a:r>
            <a:r>
              <a:rPr lang="en-US" i="1" dirty="0"/>
              <a:t>polluter pays principle </a:t>
            </a:r>
            <a:r>
              <a:rPr lang="en-US" dirty="0"/>
              <a:t>should be designed to prevent people from polluting and making them behave in an environmentally responsible manner. </a:t>
            </a:r>
            <a:endParaRPr lang="en-US" dirty="0" smtClean="0"/>
          </a:p>
          <a:p>
            <a:r>
              <a:rPr lang="en-US" dirty="0" smtClean="0"/>
              <a:t>Increase funding for municipal waste water management </a:t>
            </a:r>
            <a:endParaRPr lang="en-US" dirty="0"/>
          </a:p>
          <a:p>
            <a:endParaRPr lang="en-US" dirty="0"/>
          </a:p>
        </p:txBody>
      </p:sp>
    </p:spTree>
    <p:extLst>
      <p:ext uri="{BB962C8B-B14F-4D97-AF65-F5344CB8AC3E}">
        <p14:creationId xmlns:p14="http://schemas.microsoft.com/office/powerpoint/2010/main" val="1192537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associated diseases</a:t>
            </a:r>
            <a:endParaRPr lang="en-US" dirty="0"/>
          </a:p>
        </p:txBody>
      </p:sp>
      <p:sp>
        <p:nvSpPr>
          <p:cNvPr id="3" name="Content Placeholder 2"/>
          <p:cNvSpPr>
            <a:spLocks noGrp="1"/>
          </p:cNvSpPr>
          <p:nvPr>
            <p:ph idx="1"/>
          </p:nvPr>
        </p:nvSpPr>
        <p:spPr/>
        <p:txBody>
          <a:bodyPr/>
          <a:lstStyle/>
          <a:p>
            <a:r>
              <a:rPr lang="en-US" dirty="0"/>
              <a:t>Water-associated disease can be defined as a disease </a:t>
            </a:r>
            <a:r>
              <a:rPr lang="en-US" dirty="0" smtClean="0"/>
              <a:t>in relation </a:t>
            </a:r>
            <a:r>
              <a:rPr lang="en-US" dirty="0"/>
              <a:t>to water supply and sanitation. There are </a:t>
            </a:r>
            <a:r>
              <a:rPr lang="en-US" dirty="0" smtClean="0"/>
              <a:t>four categories</a:t>
            </a:r>
            <a:r>
              <a:rPr lang="en-US" dirty="0"/>
              <a:t>:</a:t>
            </a:r>
          </a:p>
          <a:p>
            <a:pPr marL="971550" lvl="1" indent="-514350">
              <a:buFont typeface="+mj-lt"/>
              <a:buAutoNum type="arabicPeriod"/>
            </a:pPr>
            <a:r>
              <a:rPr lang="en-US" dirty="0" smtClean="0"/>
              <a:t> </a:t>
            </a:r>
            <a:r>
              <a:rPr lang="en-US" dirty="0"/>
              <a:t>Waterborne disease</a:t>
            </a:r>
          </a:p>
          <a:p>
            <a:pPr marL="971550" lvl="1" indent="-514350">
              <a:buFont typeface="+mj-lt"/>
              <a:buAutoNum type="arabicPeriod"/>
            </a:pPr>
            <a:r>
              <a:rPr lang="en-US" dirty="0" smtClean="0"/>
              <a:t> </a:t>
            </a:r>
            <a:r>
              <a:rPr lang="en-US" dirty="0"/>
              <a:t>Water-washed disease</a:t>
            </a:r>
          </a:p>
          <a:p>
            <a:pPr marL="971550" lvl="1" indent="-514350">
              <a:buFont typeface="+mj-lt"/>
              <a:buAutoNum type="arabicPeriod"/>
            </a:pPr>
            <a:r>
              <a:rPr lang="en-US" dirty="0" smtClean="0"/>
              <a:t> </a:t>
            </a:r>
            <a:r>
              <a:rPr lang="en-US" dirty="0"/>
              <a:t>Water-based disease</a:t>
            </a:r>
          </a:p>
          <a:p>
            <a:pPr marL="971550" lvl="1" indent="-514350">
              <a:buFont typeface="+mj-lt"/>
              <a:buAutoNum type="arabicPeriod"/>
            </a:pPr>
            <a:r>
              <a:rPr lang="en-US" dirty="0" smtClean="0"/>
              <a:t> </a:t>
            </a:r>
            <a:r>
              <a:rPr lang="en-US" dirty="0"/>
              <a:t>Water-related disease</a:t>
            </a:r>
          </a:p>
        </p:txBody>
      </p:sp>
    </p:spTree>
    <p:extLst>
      <p:ext uri="{BB962C8B-B14F-4D97-AF65-F5344CB8AC3E}">
        <p14:creationId xmlns:p14="http://schemas.microsoft.com/office/powerpoint/2010/main" val="3973948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Waterborne </a:t>
            </a:r>
            <a:r>
              <a:rPr lang="en-US" dirty="0" smtClean="0"/>
              <a:t>diseases</a:t>
            </a:r>
            <a:endParaRPr lang="en-US" dirty="0"/>
          </a:p>
        </p:txBody>
      </p:sp>
      <p:sp>
        <p:nvSpPr>
          <p:cNvPr id="3" name="Content Placeholder 2"/>
          <p:cNvSpPr>
            <a:spLocks noGrp="1"/>
          </p:cNvSpPr>
          <p:nvPr>
            <p:ph idx="1"/>
          </p:nvPr>
        </p:nvSpPr>
        <p:spPr/>
        <p:txBody>
          <a:bodyPr/>
          <a:lstStyle/>
          <a:p>
            <a:r>
              <a:rPr lang="en-US" dirty="0" smtClean="0"/>
              <a:t>Several </a:t>
            </a:r>
            <a:r>
              <a:rPr lang="en-US" dirty="0"/>
              <a:t>infections enteric or intestinal diseases of man </a:t>
            </a:r>
            <a:r>
              <a:rPr lang="en-US" dirty="0" smtClean="0"/>
              <a:t>are transmitted </a:t>
            </a:r>
            <a:r>
              <a:rPr lang="en-US" dirty="0"/>
              <a:t>through water contamination by fecal matter.</a:t>
            </a:r>
          </a:p>
          <a:p>
            <a:r>
              <a:rPr lang="en-US" dirty="0"/>
              <a:t>Pathogens excreted in water by an infected person include </a:t>
            </a:r>
            <a:r>
              <a:rPr lang="en-US" dirty="0" smtClean="0"/>
              <a:t>all major </a:t>
            </a:r>
            <a:r>
              <a:rPr lang="en-US" dirty="0"/>
              <a:t>categories such as bacteria, viruses, protozoa </a:t>
            </a:r>
            <a:r>
              <a:rPr lang="en-US" dirty="0" smtClean="0"/>
              <a:t>and parasitic </a:t>
            </a:r>
            <a:r>
              <a:rPr lang="en-US" dirty="0"/>
              <a:t>warms. Water acts only as a passive vehicle for </a:t>
            </a:r>
            <a:r>
              <a:rPr lang="en-US" dirty="0" smtClean="0"/>
              <a:t>the infectious </a:t>
            </a:r>
            <a:r>
              <a:rPr lang="en-US" dirty="0"/>
              <a:t>agent</a:t>
            </a:r>
            <a:r>
              <a:rPr lang="en-US" dirty="0" smtClean="0"/>
              <a:t>.</a:t>
            </a:r>
            <a:endParaRPr lang="en-US" dirty="0"/>
          </a:p>
          <a:p>
            <a:r>
              <a:rPr lang="en-US" dirty="0"/>
              <a:t>To prevent the occurrence of waterborne diseases, </a:t>
            </a:r>
            <a:r>
              <a:rPr lang="en-US" dirty="0" smtClean="0"/>
              <a:t>water treatment </a:t>
            </a:r>
            <a:r>
              <a:rPr lang="en-US" dirty="0"/>
              <a:t>is very essential.</a:t>
            </a:r>
          </a:p>
        </p:txBody>
      </p:sp>
    </p:spTree>
    <p:extLst>
      <p:ext uri="{BB962C8B-B14F-4D97-AF65-F5344CB8AC3E}">
        <p14:creationId xmlns:p14="http://schemas.microsoft.com/office/powerpoint/2010/main" val="328655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water born diseases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2101671"/>
              </p:ext>
            </p:extLst>
          </p:nvPr>
        </p:nvGraphicFramePr>
        <p:xfrm>
          <a:off x="1267097" y="1783094"/>
          <a:ext cx="7113633" cy="4023273"/>
        </p:xfrm>
        <a:graphic>
          <a:graphicData uri="http://schemas.openxmlformats.org/drawingml/2006/table">
            <a:tbl>
              <a:tblPr firstRow="1" firstCol="1" bandRow="1"/>
              <a:tblGrid>
                <a:gridCol w="3330438">
                  <a:extLst>
                    <a:ext uri="{9D8B030D-6E8A-4147-A177-3AD203B41FA5}">
                      <a16:colId xmlns:a16="http://schemas.microsoft.com/office/drawing/2014/main" val="3751902253"/>
                    </a:ext>
                  </a:extLst>
                </a:gridCol>
                <a:gridCol w="3783195">
                  <a:extLst>
                    <a:ext uri="{9D8B030D-6E8A-4147-A177-3AD203B41FA5}">
                      <a16:colId xmlns:a16="http://schemas.microsoft.com/office/drawing/2014/main" val="183200295"/>
                    </a:ext>
                  </a:extLst>
                </a:gridCol>
              </a:tblGrid>
              <a:tr h="565996">
                <a:tc>
                  <a:txBody>
                    <a:bodyPr/>
                    <a:lstStyle/>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Types of organism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Disease Types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9595466"/>
                  </a:ext>
                </a:extLst>
              </a:tr>
              <a:tr h="1312496">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Times New Roman" panose="02020603050405020304" pitchFamily="18" charset="0"/>
                        </a:rPr>
                        <a:t>Bacteria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G" sz="1400">
                          <a:effectLst/>
                          <a:latin typeface="Calibri" panose="020F0502020204030204" pitchFamily="34"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Typhoid and paratyphoid fever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Cholera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Diarrheas (caused by salmonella, yersinia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entrocolitica, E.coli)</a:t>
                      </a:r>
                      <a:r>
                        <a:rPr lang="en-US" sz="1400">
                          <a:effectLst/>
                          <a:latin typeface="Wingdings-Regular"/>
                          <a:ea typeface="Calibri" panose="020F0502020204030204" pitchFamily="34" charset="0"/>
                          <a:cs typeface="Wingdings-Regular"/>
                        </a:rPr>
                        <a:t> </a:t>
                      </a:r>
                      <a:r>
                        <a:rPr lang="en-US" sz="1400">
                          <a:effectLst/>
                          <a:latin typeface="Arial" panose="020B0604020202020204" pitchFamily="34" charset="0"/>
                          <a:ea typeface="Calibri" panose="020F0502020204030204" pitchFamily="34" charset="0"/>
                          <a:cs typeface="Times New Roman" panose="02020603050405020304" pitchFamily="18" charset="0"/>
                        </a:rPr>
                        <a:t>Campylobacter dysentery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Bacillary dysentery (caused by shigella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3474122"/>
                  </a:ext>
                </a:extLst>
              </a:tr>
              <a:tr h="782843">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Times New Roman" panose="02020603050405020304" pitchFamily="18" charset="0"/>
                        </a:rPr>
                        <a:t>Virus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G" sz="1400">
                          <a:effectLst/>
                          <a:latin typeface="Calibri" panose="020F0502020204030204" pitchFamily="34"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Hepatitis 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Poliomyelitis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Viral gastroenteritis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395814"/>
                  </a:ext>
                </a:extLst>
              </a:tr>
              <a:tr h="782843">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Times New Roman" panose="02020603050405020304" pitchFamily="18" charset="0"/>
                        </a:rPr>
                        <a:t>Protozoa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G" sz="1400">
                          <a:effectLst/>
                          <a:latin typeface="Calibri" panose="020F0502020204030204" pitchFamily="34"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Amoebic dysentery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Giardia (lambliasis)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a:effectLst/>
                          <a:latin typeface="Arial" panose="020B0604020202020204" pitchFamily="34" charset="0"/>
                          <a:ea typeface="Calibri" panose="020F0502020204030204" pitchFamily="34" charset="0"/>
                          <a:cs typeface="Times New Roman" panose="02020603050405020304" pitchFamily="18" charset="0"/>
                        </a:rPr>
                        <a:t>Balantidiasis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690935"/>
                  </a:ext>
                </a:extLst>
              </a:tr>
              <a:tr h="521896">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Times New Roman" panose="02020603050405020304" pitchFamily="18" charset="0"/>
                        </a:rPr>
                        <a:t>Helminthes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a:effectLst/>
                          <a:latin typeface="Arial" panose="020B0604020202020204" pitchFamily="34"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spcAft>
                          <a:spcPts val="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cs typeface="Times New Roman" panose="02020603050405020304" pitchFamily="18" charset="0"/>
                        </a:rPr>
                        <a:t>Helminthiasis caused by </a:t>
                      </a:r>
                      <a:r>
                        <a:rPr lang="en-US" sz="1400" dirty="0" err="1">
                          <a:effectLst/>
                          <a:latin typeface="Arial" panose="020B0604020202020204" pitchFamily="34" charset="0"/>
                          <a:ea typeface="Calibri" panose="020F0502020204030204" pitchFamily="34" charset="0"/>
                          <a:cs typeface="Times New Roman" panose="02020603050405020304" pitchFamily="18" charset="0"/>
                        </a:rPr>
                        <a:t>Ascaris</a:t>
                      </a:r>
                      <a:r>
                        <a:rPr lang="en-US" sz="1400" dirty="0">
                          <a:effectLst/>
                          <a:latin typeface="Arial" panose="020B0604020202020204" pitchFamily="34" charset="0"/>
                          <a:ea typeface="Calibri" panose="020F0502020204030204" pitchFamily="34" charset="0"/>
                          <a:cs typeface="Times New Roman" panose="02020603050405020304" pitchFamily="18" charset="0"/>
                        </a:rPr>
                        <a:t> and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cs typeface="Times New Roman" panose="02020603050405020304" pitchFamily="18" charset="0"/>
                        </a:rPr>
                        <a:t>Trichinas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56202"/>
                  </a:ext>
                </a:extLst>
              </a:tr>
            </a:tbl>
          </a:graphicData>
        </a:graphic>
      </p:graphicFrame>
    </p:spTree>
    <p:extLst>
      <p:ext uri="{BB962C8B-B14F-4D97-AF65-F5344CB8AC3E}">
        <p14:creationId xmlns:p14="http://schemas.microsoft.com/office/powerpoint/2010/main" val="346796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Water</a:t>
            </a:r>
            <a:endParaRPr lang="en-US" dirty="0"/>
          </a:p>
        </p:txBody>
      </p:sp>
      <p:sp>
        <p:nvSpPr>
          <p:cNvPr id="3" name="Content Placeholder 2"/>
          <p:cNvSpPr>
            <a:spLocks noGrp="1"/>
          </p:cNvSpPr>
          <p:nvPr>
            <p:ph idx="1"/>
          </p:nvPr>
        </p:nvSpPr>
        <p:spPr/>
        <p:txBody>
          <a:bodyPr>
            <a:normAutofit/>
          </a:bodyPr>
          <a:lstStyle/>
          <a:p>
            <a:pPr algn="just"/>
            <a:r>
              <a:rPr lang="en-US" dirty="0" smtClean="0"/>
              <a:t>It’s important for the balance in ecology (i.e. the balance in relationship between living things and the environment in which they live). All animal life depends directly or indirectly upon vegetation for food, and vegetation will not grow without water.</a:t>
            </a:r>
          </a:p>
          <a:p>
            <a:r>
              <a:rPr lang="en-US" dirty="0"/>
              <a:t>Water is important for agriculture, animal breeding </a:t>
            </a:r>
            <a:r>
              <a:rPr lang="en-US" dirty="0" smtClean="0"/>
              <a:t>and fishing</a:t>
            </a:r>
            <a:endParaRPr lang="en-US" dirty="0"/>
          </a:p>
          <a:p>
            <a:r>
              <a:rPr lang="en-US" dirty="0" smtClean="0"/>
              <a:t>Water </a:t>
            </a:r>
            <a:r>
              <a:rPr lang="en-US" dirty="0"/>
              <a:t>is a valuable source of energy. It is capable </a:t>
            </a:r>
            <a:r>
              <a:rPr lang="en-US" dirty="0" smtClean="0"/>
              <a:t>of generating </a:t>
            </a:r>
            <a:r>
              <a:rPr lang="en-US" dirty="0"/>
              <a:t>hydroelectric power.</a:t>
            </a:r>
          </a:p>
          <a:p>
            <a:r>
              <a:rPr lang="en-US" dirty="0" smtClean="0"/>
              <a:t>Water </a:t>
            </a:r>
            <a:r>
              <a:rPr lang="en-US" dirty="0"/>
              <a:t>facilitates transportation and </a:t>
            </a:r>
            <a:r>
              <a:rPr lang="en-US" dirty="0" smtClean="0"/>
              <a:t>navigation.</a:t>
            </a:r>
            <a:endParaRPr lang="en-US" dirty="0"/>
          </a:p>
          <a:p>
            <a:r>
              <a:rPr lang="en-US" dirty="0" smtClean="0"/>
              <a:t>Water </a:t>
            </a:r>
            <a:r>
              <a:rPr lang="en-US" dirty="0"/>
              <a:t>plays an important role in recreation activities. </a:t>
            </a:r>
          </a:p>
        </p:txBody>
      </p:sp>
    </p:spTree>
    <p:extLst>
      <p:ext uri="{BB962C8B-B14F-4D97-AF65-F5344CB8AC3E}">
        <p14:creationId xmlns:p14="http://schemas.microsoft.com/office/powerpoint/2010/main" val="1870688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Water-washed </a:t>
            </a:r>
            <a:r>
              <a:rPr lang="en-US" dirty="0" smtClean="0"/>
              <a:t>diseases</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These </a:t>
            </a:r>
            <a:r>
              <a:rPr lang="en-US" dirty="0"/>
              <a:t>comprise diseases linked to a lack of water </a:t>
            </a:r>
            <a:r>
              <a:rPr lang="en-US" dirty="0" smtClean="0"/>
              <a:t>for personal </a:t>
            </a:r>
            <a:r>
              <a:rPr lang="en-US" dirty="0"/>
              <a:t>hygiene. Examples of water -washed diseases are:</a:t>
            </a:r>
          </a:p>
          <a:p>
            <a:r>
              <a:rPr lang="en-US" dirty="0" smtClean="0"/>
              <a:t>Dermatological </a:t>
            </a:r>
            <a:r>
              <a:rPr lang="en-US" dirty="0"/>
              <a:t>disease such as scabies</a:t>
            </a:r>
          </a:p>
          <a:p>
            <a:r>
              <a:rPr lang="en-US" dirty="0" smtClean="0"/>
              <a:t>Ophthalmic </a:t>
            </a:r>
            <a:r>
              <a:rPr lang="en-US" dirty="0"/>
              <a:t>disease such as trachoma and </a:t>
            </a:r>
            <a:r>
              <a:rPr lang="en-US" dirty="0" smtClean="0"/>
              <a:t>conjunctivitis</a:t>
            </a:r>
          </a:p>
          <a:p>
            <a:r>
              <a:rPr lang="en-US" dirty="0"/>
              <a:t>Louse-borne diseases such as louse borne typhus </a:t>
            </a:r>
            <a:r>
              <a:rPr lang="en-US" dirty="0" smtClean="0"/>
              <a:t>and relapsing fever.</a:t>
            </a:r>
          </a:p>
          <a:p>
            <a:r>
              <a:rPr lang="en-US" dirty="0" smtClean="0"/>
              <a:t>Lack </a:t>
            </a:r>
            <a:r>
              <a:rPr lang="en-US" dirty="0"/>
              <a:t>of good personal hygiene </a:t>
            </a:r>
            <a:r>
              <a:rPr lang="en-US" dirty="0" smtClean="0"/>
              <a:t>and </a:t>
            </a:r>
            <a:r>
              <a:rPr lang="en-US" dirty="0" err="1" smtClean="0"/>
              <a:t>unability</a:t>
            </a:r>
            <a:r>
              <a:rPr lang="en-US" dirty="0" smtClean="0"/>
              <a:t> </a:t>
            </a:r>
            <a:r>
              <a:rPr lang="en-US" dirty="0"/>
              <a:t>to wash clothes encourages the proliferation </a:t>
            </a:r>
            <a:r>
              <a:rPr lang="en-US" dirty="0" smtClean="0"/>
              <a:t>of lice </a:t>
            </a:r>
            <a:r>
              <a:rPr lang="en-US" dirty="0"/>
              <a:t>and the problems associated with their </a:t>
            </a:r>
            <a:r>
              <a:rPr lang="en-US" dirty="0" smtClean="0"/>
              <a:t>presence (itching</a:t>
            </a:r>
            <a:r>
              <a:rPr lang="en-US" dirty="0"/>
              <a:t>, scratching, skin sores).</a:t>
            </a:r>
          </a:p>
          <a:p>
            <a:r>
              <a:rPr lang="en-US" dirty="0"/>
              <a:t>To prevent this type of disease, provision of an ample </a:t>
            </a:r>
            <a:r>
              <a:rPr lang="en-US" dirty="0" smtClean="0"/>
              <a:t>amount of </a:t>
            </a:r>
            <a:r>
              <a:rPr lang="en-US" dirty="0"/>
              <a:t>water and personal hygiene are very essential.</a:t>
            </a:r>
          </a:p>
        </p:txBody>
      </p:sp>
    </p:spTree>
    <p:extLst>
      <p:ext uri="{BB962C8B-B14F-4D97-AF65-F5344CB8AC3E}">
        <p14:creationId xmlns:p14="http://schemas.microsoft.com/office/powerpoint/2010/main" val="1648054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Water-based </a:t>
            </a:r>
            <a:r>
              <a:rPr lang="en-US" b="1" dirty="0" smtClean="0"/>
              <a:t>diseases</a:t>
            </a:r>
            <a:endParaRPr lang="en-US" dirty="0"/>
          </a:p>
        </p:txBody>
      </p:sp>
      <p:sp>
        <p:nvSpPr>
          <p:cNvPr id="3" name="Content Placeholder 2"/>
          <p:cNvSpPr>
            <a:spLocks noGrp="1"/>
          </p:cNvSpPr>
          <p:nvPr>
            <p:ph idx="1"/>
          </p:nvPr>
        </p:nvSpPr>
        <p:spPr/>
        <p:txBody>
          <a:bodyPr>
            <a:normAutofit fontScale="92500"/>
          </a:bodyPr>
          <a:lstStyle/>
          <a:p>
            <a:r>
              <a:rPr lang="en-US" dirty="0" smtClean="0"/>
              <a:t>These </a:t>
            </a:r>
            <a:r>
              <a:rPr lang="en-US" dirty="0"/>
              <a:t>are diseases caused by infectious agents that </a:t>
            </a:r>
            <a:r>
              <a:rPr lang="en-US" dirty="0" smtClean="0"/>
              <a:t>are spread </a:t>
            </a:r>
            <a:r>
              <a:rPr lang="en-US" dirty="0"/>
              <a:t>by contact with water. The essential part of the </a:t>
            </a:r>
            <a:r>
              <a:rPr lang="en-US" dirty="0" smtClean="0"/>
              <a:t>life cycle </a:t>
            </a:r>
            <a:r>
              <a:rPr lang="en-US" dirty="0"/>
              <a:t>of the infecting agent takes place from an </a:t>
            </a:r>
            <a:r>
              <a:rPr lang="en-US" dirty="0" smtClean="0"/>
              <a:t>aquatic animal.</a:t>
            </a:r>
          </a:p>
          <a:p>
            <a:r>
              <a:rPr lang="en-US" dirty="0"/>
              <a:t>A number of diseases depend upon the </a:t>
            </a:r>
            <a:r>
              <a:rPr lang="en-US" dirty="0" smtClean="0"/>
              <a:t>pathogenic organisms </a:t>
            </a:r>
            <a:r>
              <a:rPr lang="en-US" dirty="0"/>
              <a:t>spending part of their life cycle in water or in </a:t>
            </a:r>
            <a:r>
              <a:rPr lang="en-US" dirty="0" smtClean="0"/>
              <a:t>an intermediate </a:t>
            </a:r>
            <a:r>
              <a:rPr lang="en-US" dirty="0"/>
              <a:t>host which lives in water. Thus, infection </a:t>
            </a:r>
            <a:r>
              <a:rPr lang="en-US" dirty="0" smtClean="0"/>
              <a:t>of humans </a:t>
            </a:r>
            <a:r>
              <a:rPr lang="en-US" dirty="0"/>
              <a:t>cannot occur by immediate ingestion of, or </a:t>
            </a:r>
            <a:r>
              <a:rPr lang="en-US" dirty="0" smtClean="0"/>
              <a:t>contact with</a:t>
            </a:r>
            <a:r>
              <a:rPr lang="en-US" dirty="0"/>
              <a:t>, the organism excreted by </a:t>
            </a:r>
            <a:r>
              <a:rPr lang="en-US" dirty="0" smtClean="0"/>
              <a:t>sufferers</a:t>
            </a:r>
          </a:p>
          <a:p>
            <a:r>
              <a:rPr lang="en-US" dirty="0"/>
              <a:t>Many of the diseases in this class are caused by </a:t>
            </a:r>
            <a:r>
              <a:rPr lang="en-US" dirty="0" smtClean="0"/>
              <a:t>worms, which </a:t>
            </a:r>
            <a:r>
              <a:rPr lang="en-US" dirty="0"/>
              <a:t>infest the sufferer and produce eggs, which are </a:t>
            </a:r>
            <a:r>
              <a:rPr lang="en-US" dirty="0" smtClean="0"/>
              <a:t>then discharged </a:t>
            </a:r>
            <a:r>
              <a:rPr lang="en-US" dirty="0"/>
              <a:t>in feces or </a:t>
            </a:r>
            <a:r>
              <a:rPr lang="en-US" dirty="0" smtClean="0"/>
              <a:t>urine.</a:t>
            </a:r>
          </a:p>
          <a:p>
            <a:r>
              <a:rPr lang="en-US" dirty="0" smtClean="0"/>
              <a:t>Typical </a:t>
            </a:r>
            <a:r>
              <a:rPr lang="en-US" dirty="0"/>
              <a:t>examples </a:t>
            </a:r>
            <a:r>
              <a:rPr lang="en-US" dirty="0" smtClean="0"/>
              <a:t>are schistosomiasis </a:t>
            </a:r>
            <a:r>
              <a:rPr lang="en-US" dirty="0"/>
              <a:t>and dracunculiasis (guinea worm).</a:t>
            </a:r>
          </a:p>
        </p:txBody>
      </p:sp>
    </p:spTree>
    <p:extLst>
      <p:ext uri="{BB962C8B-B14F-4D97-AF65-F5344CB8AC3E}">
        <p14:creationId xmlns:p14="http://schemas.microsoft.com/office/powerpoint/2010/main" val="2822180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Water-based diseases</a:t>
            </a:r>
            <a:endParaRPr lang="en-US" dirty="0"/>
          </a:p>
        </p:txBody>
      </p:sp>
      <p:sp>
        <p:nvSpPr>
          <p:cNvPr id="3" name="Content Placeholder 2"/>
          <p:cNvSpPr>
            <a:spLocks noGrp="1"/>
          </p:cNvSpPr>
          <p:nvPr>
            <p:ph idx="1"/>
          </p:nvPr>
        </p:nvSpPr>
        <p:spPr/>
        <p:txBody>
          <a:bodyPr/>
          <a:lstStyle/>
          <a:p>
            <a:r>
              <a:rPr lang="en-US" dirty="0"/>
              <a:t>To prevent this group of diseases, the following methods </a:t>
            </a:r>
            <a:r>
              <a:rPr lang="en-US" dirty="0" smtClean="0"/>
              <a:t>may be </a:t>
            </a:r>
            <a:r>
              <a:rPr lang="en-US" dirty="0"/>
              <a:t>implemented:</a:t>
            </a:r>
          </a:p>
          <a:p>
            <a:pPr lvl="1"/>
            <a:r>
              <a:rPr lang="en-US" dirty="0" smtClean="0"/>
              <a:t>Avoidance </a:t>
            </a:r>
            <a:r>
              <a:rPr lang="en-US" dirty="0"/>
              <a:t>of contact with and ingestion of </a:t>
            </a:r>
            <a:r>
              <a:rPr lang="en-US" dirty="0" smtClean="0"/>
              <a:t>contaminated water</a:t>
            </a:r>
            <a:r>
              <a:rPr lang="en-US" dirty="0"/>
              <a:t>.</a:t>
            </a:r>
          </a:p>
          <a:p>
            <a:pPr lvl="1"/>
            <a:r>
              <a:rPr lang="en-US" dirty="0" smtClean="0"/>
              <a:t>Reduction </a:t>
            </a:r>
            <a:r>
              <a:rPr lang="en-US" dirty="0"/>
              <a:t>of intermediate hosts (snail</a:t>
            </a:r>
            <a:r>
              <a:rPr lang="en-US" dirty="0" smtClean="0"/>
              <a:t>)</a:t>
            </a:r>
            <a:endParaRPr lang="en-US" dirty="0"/>
          </a:p>
          <a:p>
            <a:pPr lvl="1"/>
            <a:r>
              <a:rPr lang="en-US" dirty="0" smtClean="0"/>
              <a:t>Storage </a:t>
            </a:r>
            <a:r>
              <a:rPr lang="en-US" dirty="0"/>
              <a:t>of water from 24 to 72 hours to kill the </a:t>
            </a:r>
            <a:r>
              <a:rPr lang="en-US" dirty="0" err="1"/>
              <a:t>cercaria</a:t>
            </a:r>
            <a:r>
              <a:rPr lang="en-US" dirty="0"/>
              <a:t>.</a:t>
            </a:r>
          </a:p>
        </p:txBody>
      </p:sp>
    </p:spTree>
    <p:extLst>
      <p:ext uri="{BB962C8B-B14F-4D97-AF65-F5344CB8AC3E}">
        <p14:creationId xmlns:p14="http://schemas.microsoft.com/office/powerpoint/2010/main" val="2916820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Water-related </a:t>
            </a:r>
            <a:r>
              <a:rPr lang="en-US" b="1" dirty="0" smtClean="0"/>
              <a:t>diseases</a:t>
            </a:r>
            <a:endParaRPr lang="en-US" dirty="0"/>
          </a:p>
        </p:txBody>
      </p:sp>
      <p:sp>
        <p:nvSpPr>
          <p:cNvPr id="3" name="Content Placeholder 2"/>
          <p:cNvSpPr>
            <a:spLocks noGrp="1"/>
          </p:cNvSpPr>
          <p:nvPr>
            <p:ph idx="1"/>
          </p:nvPr>
        </p:nvSpPr>
        <p:spPr/>
        <p:txBody>
          <a:bodyPr/>
          <a:lstStyle/>
          <a:p>
            <a:r>
              <a:rPr lang="en-US" dirty="0" smtClean="0"/>
              <a:t>These </a:t>
            </a:r>
            <a:r>
              <a:rPr lang="en-US" dirty="0"/>
              <a:t>are diseases transmitted by insects that live close </a:t>
            </a:r>
            <a:r>
              <a:rPr lang="en-US" dirty="0" smtClean="0"/>
              <a:t>to water Infections </a:t>
            </a:r>
            <a:r>
              <a:rPr lang="en-US" dirty="0"/>
              <a:t>are spread by mosquitoes, flies and </a:t>
            </a:r>
            <a:r>
              <a:rPr lang="en-US" dirty="0" smtClean="0"/>
              <a:t>other insects </a:t>
            </a:r>
            <a:r>
              <a:rPr lang="en-US" dirty="0"/>
              <a:t>that breed in water or near it</a:t>
            </a:r>
            <a:r>
              <a:rPr lang="en-US" dirty="0" smtClean="0"/>
              <a:t>.</a:t>
            </a:r>
          </a:p>
          <a:p>
            <a:r>
              <a:rPr lang="en-US" dirty="0"/>
              <a:t>There are a number of diseases which are spread by </a:t>
            </a:r>
            <a:r>
              <a:rPr lang="en-US" dirty="0" smtClean="0"/>
              <a:t>insects that </a:t>
            </a:r>
            <a:r>
              <a:rPr lang="en-US" dirty="0"/>
              <a:t>breed or feed near water so that their incidence can </a:t>
            </a:r>
            <a:r>
              <a:rPr lang="en-US" dirty="0" smtClean="0"/>
              <a:t>be related </a:t>
            </a:r>
            <a:r>
              <a:rPr lang="en-US" dirty="0"/>
              <a:t>to the proximity of suitable water sources. </a:t>
            </a:r>
            <a:endParaRPr lang="en-US" dirty="0" smtClean="0"/>
          </a:p>
          <a:p>
            <a:r>
              <a:rPr lang="en-US" dirty="0" smtClean="0"/>
              <a:t>Infection</a:t>
            </a:r>
            <a:r>
              <a:rPr lang="en-US" dirty="0"/>
              <a:t> </a:t>
            </a:r>
            <a:r>
              <a:rPr lang="en-US" dirty="0" smtClean="0"/>
              <a:t>with </a:t>
            </a:r>
            <a:r>
              <a:rPr lang="en-US" dirty="0"/>
              <a:t>these diseases is in no way connected with </a:t>
            </a:r>
            <a:r>
              <a:rPr lang="en-US" dirty="0" smtClean="0"/>
              <a:t>human consumption </a:t>
            </a:r>
            <a:r>
              <a:rPr lang="en-US" dirty="0"/>
              <a:t>or contact with the water.</a:t>
            </a:r>
          </a:p>
        </p:txBody>
      </p:sp>
    </p:spTree>
    <p:extLst>
      <p:ext uri="{BB962C8B-B14F-4D97-AF65-F5344CB8AC3E}">
        <p14:creationId xmlns:p14="http://schemas.microsoft.com/office/powerpoint/2010/main" val="695061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Water-related diseases</a:t>
            </a:r>
            <a:endParaRPr lang="en-US" dirty="0"/>
          </a:p>
        </p:txBody>
      </p:sp>
      <p:sp>
        <p:nvSpPr>
          <p:cNvPr id="3" name="Content Placeholder 2"/>
          <p:cNvSpPr>
            <a:spLocks noGrp="1"/>
          </p:cNvSpPr>
          <p:nvPr>
            <p:ph idx="1"/>
          </p:nvPr>
        </p:nvSpPr>
        <p:spPr/>
        <p:txBody>
          <a:bodyPr/>
          <a:lstStyle/>
          <a:p>
            <a:r>
              <a:rPr lang="en-US" b="1" dirty="0"/>
              <a:t>Example</a:t>
            </a:r>
            <a:r>
              <a:rPr lang="en-US" dirty="0"/>
              <a:t>: Malaria, sleeping sickness, yellow </a:t>
            </a:r>
            <a:r>
              <a:rPr lang="en-US" dirty="0" smtClean="0"/>
              <a:t>fever, onchocerciasis</a:t>
            </a:r>
            <a:r>
              <a:rPr lang="en-US" dirty="0"/>
              <a:t>, etc.</a:t>
            </a:r>
          </a:p>
          <a:p>
            <a:r>
              <a:rPr lang="en-US" dirty="0"/>
              <a:t>To prevent this type of disease, making the water </a:t>
            </a:r>
            <a:r>
              <a:rPr lang="en-US" dirty="0" smtClean="0"/>
              <a:t>unsuitable for </a:t>
            </a:r>
            <a:r>
              <a:rPr lang="en-US" dirty="0"/>
              <a:t>breeding of insects is essential.</a:t>
            </a:r>
          </a:p>
        </p:txBody>
      </p:sp>
    </p:spTree>
    <p:extLst>
      <p:ext uri="{BB962C8B-B14F-4D97-AF65-F5344CB8AC3E}">
        <p14:creationId xmlns:p14="http://schemas.microsoft.com/office/powerpoint/2010/main" val="3457203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Thank you Very Much</a:t>
            </a:r>
            <a:endParaRPr lang="en-US" dirty="0"/>
          </a:p>
        </p:txBody>
      </p:sp>
    </p:spTree>
    <p:extLst>
      <p:ext uri="{BB962C8B-B14F-4D97-AF65-F5344CB8AC3E}">
        <p14:creationId xmlns:p14="http://schemas.microsoft.com/office/powerpoint/2010/main" val="52941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b="1" dirty="0"/>
              <a:t>Global Occurrence of Water</a:t>
            </a:r>
            <a:endParaRPr lang="en-US" dirty="0"/>
          </a:p>
        </p:txBody>
      </p:sp>
      <p:sp>
        <p:nvSpPr>
          <p:cNvPr id="3" name="Content Placeholder 2"/>
          <p:cNvSpPr>
            <a:spLocks noGrp="1"/>
          </p:cNvSpPr>
          <p:nvPr>
            <p:ph idx="1"/>
          </p:nvPr>
        </p:nvSpPr>
        <p:spPr>
          <a:xfrm>
            <a:off x="838200" y="1319349"/>
            <a:ext cx="10515600" cy="4857614"/>
          </a:xfrm>
        </p:spPr>
        <p:txBody>
          <a:bodyPr>
            <a:normAutofit/>
          </a:bodyPr>
          <a:lstStyle/>
          <a:p>
            <a:r>
              <a:rPr lang="en-US" dirty="0"/>
              <a:t>Water is located in all regions of the earth. The problem is </a:t>
            </a:r>
            <a:r>
              <a:rPr lang="en-US" dirty="0" smtClean="0"/>
              <a:t>that the </a:t>
            </a:r>
            <a:r>
              <a:rPr lang="en-US" dirty="0"/>
              <a:t>distribution, quality, quantity and mode of occurrence </a:t>
            </a:r>
            <a:r>
              <a:rPr lang="en-US" dirty="0" smtClean="0"/>
              <a:t>are highly </a:t>
            </a:r>
            <a:r>
              <a:rPr lang="en-US" dirty="0"/>
              <a:t>variable from one locality to another.</a:t>
            </a:r>
          </a:p>
          <a:p>
            <a:r>
              <a:rPr lang="en-US" dirty="0"/>
              <a:t>Water is the most widely occurring substance in the world.</a:t>
            </a:r>
          </a:p>
          <a:p>
            <a:r>
              <a:rPr lang="en-US" dirty="0"/>
              <a:t>Over 72% of the earth's surface is covered by water. </a:t>
            </a:r>
            <a:endParaRPr lang="en-US" dirty="0" smtClean="0"/>
          </a:p>
          <a:p>
            <a:r>
              <a:rPr lang="en-US" dirty="0" smtClean="0"/>
              <a:t>This means </a:t>
            </a:r>
            <a:r>
              <a:rPr lang="en-US" dirty="0"/>
              <a:t>that if the body of water were evenly distributed, </a:t>
            </a:r>
            <a:r>
              <a:rPr lang="en-US" dirty="0" smtClean="0"/>
              <a:t>it would </a:t>
            </a:r>
            <a:r>
              <a:rPr lang="en-US" dirty="0"/>
              <a:t>cover the globe to an average depth of over </a:t>
            </a:r>
            <a:r>
              <a:rPr lang="en-US" dirty="0" smtClean="0"/>
              <a:t>4 kilometers</a:t>
            </a:r>
            <a:r>
              <a:rPr lang="en-US" dirty="0"/>
              <a:t>. </a:t>
            </a:r>
            <a:endParaRPr lang="en-US" dirty="0" smtClean="0"/>
          </a:p>
          <a:p>
            <a:r>
              <a:rPr lang="en-US" dirty="0" smtClean="0"/>
              <a:t>Out </a:t>
            </a:r>
            <a:r>
              <a:rPr lang="en-US" dirty="0"/>
              <a:t>of the 72% of the earth’s surface water, </a:t>
            </a:r>
            <a:r>
              <a:rPr lang="en-US" dirty="0" smtClean="0"/>
              <a:t>97.2% is </a:t>
            </a:r>
            <a:r>
              <a:rPr lang="en-US" dirty="0"/>
              <a:t>in the ocean, which is unfit for human consumption</a:t>
            </a:r>
          </a:p>
        </p:txBody>
      </p:sp>
    </p:spTree>
    <p:extLst>
      <p:ext uri="{BB962C8B-B14F-4D97-AF65-F5344CB8AC3E}">
        <p14:creationId xmlns:p14="http://schemas.microsoft.com/office/powerpoint/2010/main" val="14631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Water</a:t>
            </a:r>
            <a:endParaRPr lang="en-US" dirty="0"/>
          </a:p>
        </p:txBody>
      </p:sp>
      <p:sp>
        <p:nvSpPr>
          <p:cNvPr id="3" name="Content Placeholder 2"/>
          <p:cNvSpPr>
            <a:spLocks noGrp="1"/>
          </p:cNvSpPr>
          <p:nvPr>
            <p:ph idx="1"/>
          </p:nvPr>
        </p:nvSpPr>
        <p:spPr/>
        <p:txBody>
          <a:bodyPr/>
          <a:lstStyle/>
          <a:p>
            <a:r>
              <a:rPr lang="en-US" dirty="0" smtClean="0"/>
              <a:t>Pure water consists of two atoms of hydrogen and one atom of oxygen chemically combined. </a:t>
            </a:r>
          </a:p>
          <a:p>
            <a:r>
              <a:rPr lang="en-US" dirty="0" smtClean="0"/>
              <a:t>The chemical symbol is H2O and the chemical name is hydrogen monoxide</a:t>
            </a:r>
          </a:p>
          <a:p>
            <a:r>
              <a:rPr lang="en-US" dirty="0"/>
              <a:t>Water exists in three states: as a liquid, as a solid (ice </a:t>
            </a:r>
            <a:r>
              <a:rPr lang="en-US" dirty="0" smtClean="0"/>
              <a:t>and snow</a:t>
            </a:r>
            <a:r>
              <a:rPr lang="en-US" dirty="0"/>
              <a:t>), and as a gas (water vapor</a:t>
            </a:r>
            <a:r>
              <a:rPr lang="en-US" dirty="0" smtClean="0"/>
              <a:t>).</a:t>
            </a:r>
          </a:p>
          <a:p>
            <a:r>
              <a:rPr lang="en-US" dirty="0" smtClean="0"/>
              <a:t> </a:t>
            </a:r>
            <a:r>
              <a:rPr lang="en-US" dirty="0"/>
              <a:t>It is a very stable </a:t>
            </a:r>
            <a:r>
              <a:rPr lang="en-US" dirty="0" smtClean="0"/>
              <a:t>chemical substance.</a:t>
            </a:r>
          </a:p>
          <a:p>
            <a:r>
              <a:rPr lang="en-US" dirty="0" smtClean="0"/>
              <a:t>It boils at 100 degrees </a:t>
            </a:r>
            <a:r>
              <a:rPr lang="en-US" dirty="0" err="1" smtClean="0"/>
              <a:t>Celcius</a:t>
            </a:r>
            <a:r>
              <a:rPr lang="en-US" dirty="0" smtClean="0"/>
              <a:t> and freezes at 0 degrees </a:t>
            </a:r>
            <a:r>
              <a:rPr lang="en-US" dirty="0" err="1" smtClean="0"/>
              <a:t>Celcius</a:t>
            </a:r>
            <a:r>
              <a:rPr lang="en-US" dirty="0" smtClean="0"/>
              <a:t>  at a barometric pressure of 760 millimeters of mercury</a:t>
            </a:r>
            <a:endParaRPr lang="en-US" dirty="0"/>
          </a:p>
        </p:txBody>
      </p:sp>
    </p:spTree>
    <p:extLst>
      <p:ext uri="{BB962C8B-B14F-4D97-AF65-F5344CB8AC3E}">
        <p14:creationId xmlns:p14="http://schemas.microsoft.com/office/powerpoint/2010/main" val="402953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Water</a:t>
            </a:r>
            <a:endParaRPr lang="en-US" dirty="0"/>
          </a:p>
        </p:txBody>
      </p:sp>
      <p:sp>
        <p:nvSpPr>
          <p:cNvPr id="3" name="Content Placeholder 2"/>
          <p:cNvSpPr>
            <a:spLocks noGrp="1"/>
          </p:cNvSpPr>
          <p:nvPr>
            <p:ph idx="1"/>
          </p:nvPr>
        </p:nvSpPr>
        <p:spPr/>
        <p:txBody>
          <a:bodyPr/>
          <a:lstStyle/>
          <a:p>
            <a:r>
              <a:rPr lang="en-US" dirty="0" smtClean="0"/>
              <a:t>Pure water is practically colorless, odorless and tasteless. Any deviation from these physical characteristics should be considered as an indication of impurity.</a:t>
            </a:r>
          </a:p>
          <a:p>
            <a:r>
              <a:rPr lang="en-US" dirty="0" smtClean="0"/>
              <a:t>Water has the ability to dissolve solids and to absorb gases and other liquids. Hence, it is often referred to as the “universal solvent”</a:t>
            </a:r>
          </a:p>
          <a:p>
            <a:r>
              <a:rPr lang="en-US" dirty="0"/>
              <a:t>Water has very high molecular attraction both for its </a:t>
            </a:r>
            <a:r>
              <a:rPr lang="en-US" dirty="0" smtClean="0"/>
              <a:t>own molecules </a:t>
            </a:r>
            <a:r>
              <a:rPr lang="en-US" dirty="0"/>
              <a:t>(cohesion) and for molecules of other </a:t>
            </a:r>
            <a:r>
              <a:rPr lang="en-US" dirty="0" smtClean="0"/>
              <a:t>substance (adhesion)</a:t>
            </a:r>
          </a:p>
          <a:p>
            <a:endParaRPr lang="en-US" dirty="0"/>
          </a:p>
        </p:txBody>
      </p:sp>
    </p:spTree>
    <p:extLst>
      <p:ext uri="{BB962C8B-B14F-4D97-AF65-F5344CB8AC3E}">
        <p14:creationId xmlns:p14="http://schemas.microsoft.com/office/powerpoint/2010/main" val="407560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Sources of Water supply</a:t>
            </a:r>
          </a:p>
        </p:txBody>
      </p:sp>
      <p:sp>
        <p:nvSpPr>
          <p:cNvPr id="5" name="Content Placeholder 4"/>
          <p:cNvSpPr>
            <a:spLocks noGrp="1"/>
          </p:cNvSpPr>
          <p:nvPr>
            <p:ph sz="half" idx="1"/>
          </p:nvPr>
        </p:nvSpPr>
        <p:spPr/>
        <p:txBody>
          <a:bodyPr>
            <a:normAutofit/>
          </a:bodyPr>
          <a:lstStyle/>
          <a:p>
            <a:endParaRPr lang="en-US" dirty="0" smtClean="0"/>
          </a:p>
          <a:p>
            <a:r>
              <a:rPr lang="en-US" dirty="0"/>
              <a:t>Ground water sources</a:t>
            </a:r>
          </a:p>
          <a:p>
            <a:r>
              <a:rPr lang="en-US" dirty="0"/>
              <a:t>These include</a:t>
            </a:r>
          </a:p>
          <a:p>
            <a:pPr lvl="1"/>
            <a:r>
              <a:rPr lang="en-US" dirty="0"/>
              <a:t>Open wells</a:t>
            </a:r>
          </a:p>
          <a:p>
            <a:pPr lvl="1"/>
            <a:r>
              <a:rPr lang="en-US" dirty="0"/>
              <a:t>Deep wells</a:t>
            </a:r>
          </a:p>
          <a:p>
            <a:pPr lvl="1"/>
            <a:r>
              <a:rPr lang="en-US" dirty="0"/>
              <a:t>Springs</a:t>
            </a:r>
          </a:p>
          <a:p>
            <a:pPr lvl="1"/>
            <a:r>
              <a:rPr lang="en-US" dirty="0"/>
              <a:t>Infiltration</a:t>
            </a:r>
          </a:p>
          <a:p>
            <a:endParaRPr lang="en-US" dirty="0"/>
          </a:p>
        </p:txBody>
      </p:sp>
      <p:sp>
        <p:nvSpPr>
          <p:cNvPr id="6" name="Content Placeholder 5"/>
          <p:cNvSpPr>
            <a:spLocks noGrp="1"/>
          </p:cNvSpPr>
          <p:nvPr>
            <p:ph sz="half" idx="2"/>
          </p:nvPr>
        </p:nvSpPr>
        <p:spPr/>
        <p:txBody>
          <a:bodyPr>
            <a:normAutofit/>
          </a:bodyPr>
          <a:lstStyle/>
          <a:p>
            <a:endParaRPr lang="en-US" dirty="0" smtClean="0"/>
          </a:p>
          <a:p>
            <a:r>
              <a:rPr lang="en-US" dirty="0"/>
              <a:t>Surface water sources</a:t>
            </a:r>
          </a:p>
          <a:p>
            <a:r>
              <a:rPr lang="en-US" dirty="0"/>
              <a:t>These include;</a:t>
            </a:r>
          </a:p>
          <a:p>
            <a:pPr lvl="1"/>
            <a:r>
              <a:rPr lang="en-US" dirty="0"/>
              <a:t>Lakes</a:t>
            </a:r>
          </a:p>
          <a:p>
            <a:pPr lvl="1"/>
            <a:r>
              <a:rPr lang="en-US" dirty="0"/>
              <a:t>Rivers </a:t>
            </a:r>
          </a:p>
          <a:p>
            <a:pPr lvl="1"/>
            <a:r>
              <a:rPr lang="en-US" dirty="0"/>
              <a:t>Ponds</a:t>
            </a:r>
          </a:p>
          <a:p>
            <a:pPr lvl="1"/>
            <a:r>
              <a:rPr lang="en-US" dirty="0"/>
              <a:t>Streams</a:t>
            </a:r>
          </a:p>
          <a:p>
            <a:pPr lvl="1"/>
            <a:r>
              <a:rPr lang="en-US" dirty="0"/>
              <a:t>Storage facilities from the rain harvest</a:t>
            </a:r>
          </a:p>
          <a:p>
            <a:endParaRPr lang="en-US" dirty="0" smtClean="0"/>
          </a:p>
          <a:p>
            <a:endParaRPr lang="en-US" dirty="0"/>
          </a:p>
        </p:txBody>
      </p:sp>
    </p:spTree>
    <p:extLst>
      <p:ext uri="{BB962C8B-B14F-4D97-AF65-F5344CB8AC3E}">
        <p14:creationId xmlns:p14="http://schemas.microsoft.com/office/powerpoint/2010/main" val="419316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Arial" panose="020B0604020202020204" pitchFamily="34" charset="0"/>
              </a:rPr>
              <a:t>Groundwater</a:t>
            </a:r>
            <a:endParaRPr lang="en-US" dirty="0"/>
          </a:p>
        </p:txBody>
      </p:sp>
      <p:sp>
        <p:nvSpPr>
          <p:cNvPr id="6" name="Content Placeholder 5"/>
          <p:cNvSpPr>
            <a:spLocks noGrp="1"/>
          </p:cNvSpPr>
          <p:nvPr>
            <p:ph idx="1"/>
          </p:nvPr>
        </p:nvSpPr>
        <p:spPr/>
        <p:txBody>
          <a:bodyPr/>
          <a:lstStyle/>
          <a:p>
            <a:r>
              <a:rPr lang="en-US" dirty="0"/>
              <a:t>Groundwater may be defined as that portion of the total precipitation which has percolated downward into the porous space in the soil and rock where it remains, or from which it </a:t>
            </a:r>
            <a:r>
              <a:rPr lang="en-US" dirty="0" smtClean="0"/>
              <a:t>finds </a:t>
            </a:r>
            <a:r>
              <a:rPr lang="en-US" dirty="0"/>
              <a:t>its way out to the surface</a:t>
            </a:r>
            <a:r>
              <a:rPr lang="en-US" dirty="0" smtClean="0"/>
              <a:t>.</a:t>
            </a:r>
          </a:p>
          <a:p>
            <a:r>
              <a:rPr lang="en-US" dirty="0" smtClean="0"/>
              <a:t>Groundwater </a:t>
            </a:r>
            <a:r>
              <a:rPr lang="en-US" dirty="0"/>
              <a:t>is by far the most practical and safe in nature. </a:t>
            </a:r>
            <a:endParaRPr lang="en-US" dirty="0" smtClean="0"/>
          </a:p>
          <a:p>
            <a:r>
              <a:rPr lang="en-US" dirty="0" smtClean="0"/>
              <a:t>It </a:t>
            </a:r>
            <a:r>
              <a:rPr lang="en-US" dirty="0"/>
              <a:t>is the most important source of supply for most rural communities of the world. Examples of groundwater are wells and springs.</a:t>
            </a:r>
          </a:p>
          <a:p>
            <a:endParaRPr lang="en-US" dirty="0"/>
          </a:p>
        </p:txBody>
      </p:sp>
    </p:spTree>
    <p:extLst>
      <p:ext uri="{BB962C8B-B14F-4D97-AF65-F5344CB8AC3E}">
        <p14:creationId xmlns:p14="http://schemas.microsoft.com/office/powerpoint/2010/main" val="2502110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3562</Words>
  <Application>Microsoft Office PowerPoint</Application>
  <PresentationFormat>Widescreen</PresentationFormat>
  <Paragraphs>240</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Symbol</vt:lpstr>
      <vt:lpstr>Times New Roman</vt:lpstr>
      <vt:lpstr>Wingdings-Regular</vt:lpstr>
      <vt:lpstr>Office Theme</vt:lpstr>
      <vt:lpstr>Introduction to water and water supply</vt:lpstr>
      <vt:lpstr>Introduction</vt:lpstr>
      <vt:lpstr>Importance of Water</vt:lpstr>
      <vt:lpstr>Importance of Water</vt:lpstr>
      <vt:lpstr>Global Occurrence of Water</vt:lpstr>
      <vt:lpstr>Properties of Water</vt:lpstr>
      <vt:lpstr>Properties of Water</vt:lpstr>
      <vt:lpstr>Sources of Water supply</vt:lpstr>
      <vt:lpstr>Groundwater</vt:lpstr>
      <vt:lpstr>Advantages</vt:lpstr>
      <vt:lpstr>Disadvantages</vt:lpstr>
      <vt:lpstr>Springs </vt:lpstr>
      <vt:lpstr>Classification of springs</vt:lpstr>
      <vt:lpstr>PowerPoint Presentation</vt:lpstr>
      <vt:lpstr>PowerPoint Presentation</vt:lpstr>
      <vt:lpstr>Open wells- Hand dug wells</vt:lpstr>
      <vt:lpstr>Advantages of a hand dug well</vt:lpstr>
      <vt:lpstr>Disadvantages of a hand-dug well</vt:lpstr>
      <vt:lpstr>Bored well</vt:lpstr>
      <vt:lpstr>Advantage</vt:lpstr>
      <vt:lpstr>Protection of groundwater from contamination</vt:lpstr>
      <vt:lpstr>PowerPoint Presentation</vt:lpstr>
      <vt:lpstr>Ways in which well water/springs may be contaminated</vt:lpstr>
      <vt:lpstr>Prevention of contamination of a well</vt:lpstr>
      <vt:lpstr>Protection of the well</vt:lpstr>
      <vt:lpstr>Surface Water</vt:lpstr>
      <vt:lpstr>Rain water</vt:lpstr>
      <vt:lpstr>Advantages of Rainwater</vt:lpstr>
      <vt:lpstr>Advantages of Rainwater</vt:lpstr>
      <vt:lpstr>Ocean Water</vt:lpstr>
      <vt:lpstr>Major sources of water contamination in Uganda</vt:lpstr>
      <vt:lpstr>Major sources of water contamination in Uganda</vt:lpstr>
      <vt:lpstr>Major sources of water contamination in Uganda</vt:lpstr>
      <vt:lpstr>Major sources of water contamination in Uganda</vt:lpstr>
      <vt:lpstr>General prevention approaches to water contamination</vt:lpstr>
      <vt:lpstr>General prevention approaches to water contamination</vt:lpstr>
      <vt:lpstr>Water associated diseases</vt:lpstr>
      <vt:lpstr>Waterborne diseases</vt:lpstr>
      <vt:lpstr>Examples of water born diseases</vt:lpstr>
      <vt:lpstr>Water-washed diseases</vt:lpstr>
      <vt:lpstr>Water-based diseases</vt:lpstr>
      <vt:lpstr>Water-based diseases</vt:lpstr>
      <vt:lpstr>Water-related diseases</vt:lpstr>
      <vt:lpstr>Water-related diseases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water and water supply</dc:title>
  <dc:creator>Laban</dc:creator>
  <cp:lastModifiedBy>Laban</cp:lastModifiedBy>
  <cp:revision>28</cp:revision>
  <dcterms:created xsi:type="dcterms:W3CDTF">2021-09-29T09:54:22Z</dcterms:created>
  <dcterms:modified xsi:type="dcterms:W3CDTF">2021-09-30T07:18:08Z</dcterms:modified>
</cp:coreProperties>
</file>