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4" autoAdjust="0"/>
    <p:restoredTop sz="94660"/>
  </p:normalViewPr>
  <p:slideViewPr>
    <p:cSldViewPr snapToGrid="0">
      <p:cViewPr varScale="1">
        <p:scale>
          <a:sx n="46" d="100"/>
          <a:sy n="46" d="100"/>
        </p:scale>
        <p:origin x="2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3CE74-B51B-445A-B48E-6E81C12A4C16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B3B39-677C-4A74-B562-23ED705D8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Suture</a:t>
            </a:r>
            <a:r>
              <a:rPr lang="en-GB" baseline="0" dirty="0" smtClean="0"/>
              <a:t> lines: Where bones meet, soft </a:t>
            </a:r>
            <a:r>
              <a:rPr lang="en-GB" baseline="0" dirty="0" err="1" smtClean="0"/>
              <a:t>unossified</a:t>
            </a:r>
            <a:r>
              <a:rPr lang="en-GB" baseline="0" dirty="0" smtClean="0"/>
              <a:t> membranes</a:t>
            </a:r>
          </a:p>
          <a:p>
            <a:r>
              <a:rPr lang="en-GB" baseline="0" dirty="0" err="1" smtClean="0"/>
              <a:t>Fontanelle</a:t>
            </a:r>
            <a:r>
              <a:rPr lang="en-GB" baseline="0" dirty="0" smtClean="0"/>
              <a:t>: where sutures meet. Allow for movement and bone overlap in labour</a:t>
            </a:r>
          </a:p>
          <a:p>
            <a:r>
              <a:rPr lang="en-GB" baseline="0" dirty="0" smtClean="0"/>
              <a:t>Parietal bones tend to slide over the frontal and occipital bones 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All these characteristics allow for moulding which reduces diameter of </a:t>
            </a:r>
            <a:r>
              <a:rPr lang="en-GB" baseline="0" dirty="0" err="1" smtClean="0"/>
              <a:t>fetal</a:t>
            </a:r>
            <a:r>
              <a:rPr lang="en-GB" baseline="0" dirty="0" smtClean="0"/>
              <a:t> skull and encourages progress through bony pelvis</a:t>
            </a:r>
          </a:p>
          <a:p>
            <a:endParaRPr lang="en-GB" baseline="0" dirty="0" smtClean="0"/>
          </a:p>
          <a:p>
            <a:r>
              <a:rPr lang="en-GB" baseline="0" dirty="0" smtClean="0"/>
              <a:t>Vertex: area bound by two parietal eminences and ant and post </a:t>
            </a:r>
            <a:r>
              <a:rPr lang="en-GB" baseline="0" dirty="0" err="1" smtClean="0"/>
              <a:t>fontanelle</a:t>
            </a:r>
            <a:r>
              <a:rPr lang="en-GB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A003C-F6A5-44A9-8ADA-00B451B06E8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15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longitudinal diameter</a:t>
            </a:r>
            <a:r>
              <a:rPr lang="en-GB" baseline="0" dirty="0" smtClean="0"/>
              <a:t> of the presenting part is dependent on the attitude of the </a:t>
            </a:r>
            <a:r>
              <a:rPr lang="en-GB" baseline="0" dirty="0" err="1" smtClean="0"/>
              <a:t>fetal</a:t>
            </a:r>
            <a:r>
              <a:rPr lang="en-GB" baseline="0" dirty="0" smtClean="0"/>
              <a:t> head.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Most common attitude: well flexed/vertex presentation: </a:t>
            </a:r>
            <a:r>
              <a:rPr lang="en-GB" baseline="0" dirty="0" err="1" smtClean="0"/>
              <a:t>suboccipitobregmatic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Partially extended head/deflexed head: </a:t>
            </a:r>
            <a:r>
              <a:rPr lang="en-GB" baseline="0" dirty="0" err="1" smtClean="0"/>
              <a:t>occipitofrontal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Extended head: </a:t>
            </a:r>
            <a:r>
              <a:rPr lang="en-GB" baseline="0" dirty="0" err="1" smtClean="0"/>
              <a:t>mentovertical</a:t>
            </a:r>
            <a:r>
              <a:rPr lang="en-GB" baseline="0" dirty="0" smtClean="0"/>
              <a:t>/brow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Hyperextended</a:t>
            </a:r>
            <a:r>
              <a:rPr lang="en-GB" baseline="0" dirty="0" smtClean="0"/>
              <a:t>: </a:t>
            </a:r>
            <a:r>
              <a:rPr lang="en-GB" baseline="0" dirty="0" err="1" smtClean="0"/>
              <a:t>submentobregmatic</a:t>
            </a:r>
            <a:r>
              <a:rPr lang="en-GB" baseline="0" dirty="0" smtClean="0"/>
              <a:t>/face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A003C-F6A5-44A9-8ADA-00B451B06E8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55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Effacement is a process whereby</a:t>
            </a:r>
            <a:r>
              <a:rPr lang="en-GB" baseline="0" dirty="0" smtClean="0"/>
              <a:t> the cervix shortens and becomes included into the lower segment of the uterus</a:t>
            </a:r>
          </a:p>
          <a:p>
            <a:r>
              <a:rPr lang="en-GB" baseline="0" dirty="0" smtClean="0"/>
              <a:t>Can begin any time in the weeks preceding onset of labour and will be complete </a:t>
            </a:r>
            <a:r>
              <a:rPr lang="en-GB" baseline="0" dirty="0" err="1" smtClean="0"/>
              <a:t>bu</a:t>
            </a:r>
            <a:r>
              <a:rPr lang="en-GB" baseline="0" dirty="0" smtClean="0"/>
              <a:t> the end of the latent phase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primps: effacement precedes dilatation</a:t>
            </a:r>
          </a:p>
          <a:p>
            <a:r>
              <a:rPr lang="en-GB" baseline="0" dirty="0" smtClean="0"/>
              <a:t>In </a:t>
            </a:r>
            <a:r>
              <a:rPr lang="en-GB" baseline="0" dirty="0" err="1" smtClean="0"/>
              <a:t>multips</a:t>
            </a:r>
            <a:r>
              <a:rPr lang="en-GB" baseline="0" dirty="0" smtClean="0"/>
              <a:t>: can occur simultaneously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A003C-F6A5-44A9-8ADA-00B451B06E8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47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8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3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0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5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0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9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DD207-4490-483F-B9DF-FE8F5D158D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52DB4-8DEC-4C81-A8E4-CD528029E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2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Labour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Dcm</a:t>
            </a:r>
            <a:r>
              <a:rPr lang="en-US" dirty="0" smtClean="0"/>
              <a:t>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3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b="1" dirty="0" smtClean="0">
                <a:latin typeface="Calibri" pitchFamily="34" charset="0"/>
              </a:rPr>
              <a:t>Mechanism of normal labour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Engagement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Descent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Flexion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Internal Rotation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Extension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Restitution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External rotation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Delivery of shoulders and body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6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gag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6482" y="1700808"/>
            <a:ext cx="3271518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74638"/>
            <a:ext cx="7818072" cy="114300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>
                <a:latin typeface="Calibri" pitchFamily="34" charset="0"/>
              </a:rPr>
              <a:t>Engagement/descent/flexion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584" y="1484785"/>
            <a:ext cx="5482952" cy="4525963"/>
          </a:xfrm>
        </p:spPr>
        <p:txBody>
          <a:bodyPr>
            <a:normAutofit fontScale="92500"/>
          </a:bodyPr>
          <a:lstStyle/>
          <a:p>
            <a:r>
              <a:rPr lang="en-GB" dirty="0" smtClean="0">
                <a:latin typeface="Calibri" pitchFamily="34" charset="0"/>
              </a:rPr>
              <a:t>Head enters pelvic brim in a transverse/</a:t>
            </a:r>
            <a:r>
              <a:rPr lang="en-GB" dirty="0" err="1" smtClean="0">
                <a:latin typeface="Calibri" pitchFamily="34" charset="0"/>
              </a:rPr>
              <a:t>occipitolateral</a:t>
            </a:r>
            <a:r>
              <a:rPr lang="en-GB" dirty="0" smtClean="0">
                <a:latin typeface="Calibri" pitchFamily="34" charset="0"/>
              </a:rPr>
              <a:t> position (largest diameter of </a:t>
            </a:r>
            <a:r>
              <a:rPr lang="en-GB" dirty="0" err="1" smtClean="0">
                <a:latin typeface="Calibri" pitchFamily="34" charset="0"/>
              </a:rPr>
              <a:t>fetal</a:t>
            </a:r>
            <a:r>
              <a:rPr lang="en-GB" dirty="0" smtClean="0">
                <a:latin typeface="Calibri" pitchFamily="34" charset="0"/>
              </a:rPr>
              <a:t> head in line with largest diameter of pelvis)</a:t>
            </a:r>
          </a:p>
          <a:p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Progressive uterine activity aids descent and flexion of the </a:t>
            </a:r>
            <a:r>
              <a:rPr lang="en-GB" dirty="0" err="1" smtClean="0">
                <a:latin typeface="Calibri" pitchFamily="34" charset="0"/>
              </a:rPr>
              <a:t>fetal</a:t>
            </a:r>
            <a:r>
              <a:rPr lang="en-GB" dirty="0" smtClean="0">
                <a:latin typeface="Calibri" pitchFamily="34" charset="0"/>
              </a:rPr>
              <a:t> head</a:t>
            </a:r>
          </a:p>
          <a:p>
            <a:endParaRPr lang="en-GB" dirty="0" smtClean="0">
              <a:latin typeface="Calibri" pitchFamily="34" charset="0"/>
            </a:endParaRPr>
          </a:p>
          <a:p>
            <a:r>
              <a:rPr lang="en-GB" dirty="0" err="1" smtClean="0">
                <a:latin typeface="Calibri" pitchFamily="34" charset="0"/>
              </a:rPr>
              <a:t>Fetal</a:t>
            </a:r>
            <a:r>
              <a:rPr lang="en-GB" dirty="0" smtClean="0">
                <a:latin typeface="Calibri" pitchFamily="34" charset="0"/>
              </a:rPr>
              <a:t> head usually well flexed so presenting diameter is </a:t>
            </a:r>
            <a:r>
              <a:rPr lang="en-GB" dirty="0" err="1" smtClean="0">
                <a:latin typeface="Calibri" pitchFamily="34" charset="0"/>
              </a:rPr>
              <a:t>suboccipito-bregmatic</a:t>
            </a:r>
            <a:r>
              <a:rPr lang="en-GB" dirty="0" smtClean="0">
                <a:latin typeface="Calibri" pitchFamily="34" charset="0"/>
              </a:rPr>
              <a:t> (9.5cm)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5573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Calibri" pitchFamily="34" charset="0"/>
              </a:rPr>
              <a:t>Internal Rotation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616" y="1447800"/>
            <a:ext cx="7818072" cy="480060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latin typeface="Calibri" pitchFamily="34" charset="0"/>
              </a:rPr>
              <a:t>Once the head reaches the V-shaped pelvic floor, the </a:t>
            </a:r>
            <a:r>
              <a:rPr lang="en-GB" dirty="0" err="1" smtClean="0">
                <a:latin typeface="Calibri" pitchFamily="34" charset="0"/>
              </a:rPr>
              <a:t>fetal</a:t>
            </a:r>
            <a:r>
              <a:rPr lang="en-GB" dirty="0" smtClean="0">
                <a:latin typeface="Calibri" pitchFamily="34" charset="0"/>
              </a:rPr>
              <a:t> head rotates 90° to an </a:t>
            </a:r>
            <a:r>
              <a:rPr lang="en-GB" dirty="0" err="1" smtClean="0">
                <a:latin typeface="Calibri" pitchFamily="34" charset="0"/>
              </a:rPr>
              <a:t>occipito</a:t>
            </a:r>
            <a:r>
              <a:rPr lang="en-GB" dirty="0" smtClean="0">
                <a:latin typeface="Calibri" pitchFamily="34" charset="0"/>
              </a:rPr>
              <a:t>–anterior position. </a:t>
            </a:r>
          </a:p>
          <a:p>
            <a:pPr>
              <a:buNone/>
            </a:pPr>
            <a:endParaRPr lang="en-GB" dirty="0" smtClean="0">
              <a:latin typeface="Calibri" pitchFamily="34" charset="0"/>
            </a:endParaRPr>
          </a:p>
          <a:p>
            <a:r>
              <a:rPr lang="en-GB" i="1" dirty="0" smtClean="0">
                <a:latin typeface="Calibri" pitchFamily="34" charset="0"/>
              </a:rPr>
              <a:t>(This brings the longitudinal diameter of the </a:t>
            </a:r>
            <a:r>
              <a:rPr lang="en-GB" i="1" dirty="0" err="1" smtClean="0">
                <a:latin typeface="Calibri" pitchFamily="34" charset="0"/>
              </a:rPr>
              <a:t>fetal</a:t>
            </a:r>
            <a:r>
              <a:rPr lang="en-GB" i="1" dirty="0" smtClean="0">
                <a:latin typeface="Calibri" pitchFamily="34" charset="0"/>
              </a:rPr>
              <a:t> head in line with the larger AP diameter of the pelvic outlet)</a:t>
            </a:r>
          </a:p>
          <a:p>
            <a:pPr>
              <a:buNone/>
            </a:pPr>
            <a:endParaRPr lang="en-GB" i="1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Less commonly, the head rotates to an </a:t>
            </a:r>
            <a:r>
              <a:rPr lang="en-GB" dirty="0" err="1" smtClean="0">
                <a:latin typeface="Calibri" pitchFamily="34" charset="0"/>
              </a:rPr>
              <a:t>occipito</a:t>
            </a:r>
            <a:r>
              <a:rPr lang="en-GB" dirty="0" smtClean="0">
                <a:latin typeface="Calibri" pitchFamily="34" charset="0"/>
              </a:rPr>
              <a:t>–posterior position, and this may result in a prolonged or obstructed labour. </a:t>
            </a:r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5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ow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2144" y="2060848"/>
            <a:ext cx="3092750" cy="3168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74638"/>
            <a:ext cx="7818072" cy="1143000"/>
          </a:xfrm>
        </p:spPr>
        <p:txBody>
          <a:bodyPr/>
          <a:lstStyle/>
          <a:p>
            <a:pPr algn="ctr"/>
            <a:r>
              <a:rPr lang="en-GB" b="1" dirty="0" smtClean="0">
                <a:latin typeface="Calibri" pitchFamily="34" charset="0"/>
              </a:rPr>
              <a:t>Extension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608" y="1556793"/>
            <a:ext cx="5266928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</a:rPr>
              <a:t>The head continues its descent beyond the </a:t>
            </a:r>
            <a:r>
              <a:rPr lang="en-GB" dirty="0" err="1" smtClean="0">
                <a:latin typeface="Calibri" pitchFamily="34" charset="0"/>
              </a:rPr>
              <a:t>ischial</a:t>
            </a:r>
            <a:r>
              <a:rPr lang="en-GB" dirty="0" smtClean="0">
                <a:latin typeface="Calibri" pitchFamily="34" charset="0"/>
              </a:rPr>
              <a:t> spines</a:t>
            </a:r>
          </a:p>
          <a:p>
            <a:pPr>
              <a:buNone/>
            </a:pPr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Crowning: The </a:t>
            </a:r>
            <a:r>
              <a:rPr lang="en-GB" dirty="0" err="1" smtClean="0">
                <a:latin typeface="Calibri" pitchFamily="34" charset="0"/>
              </a:rPr>
              <a:t>occiput</a:t>
            </a:r>
            <a:r>
              <a:rPr lang="en-GB" dirty="0" smtClean="0">
                <a:latin typeface="Calibri" pitchFamily="34" charset="0"/>
              </a:rPr>
              <a:t> passes beyond the pubic </a:t>
            </a:r>
            <a:r>
              <a:rPr lang="en-GB" dirty="0" err="1" smtClean="0">
                <a:latin typeface="Calibri" pitchFamily="34" charset="0"/>
              </a:rPr>
              <a:t>symphysis</a:t>
            </a:r>
            <a:r>
              <a:rPr lang="en-GB" dirty="0" smtClean="0">
                <a:latin typeface="Calibri" pitchFamily="34" charset="0"/>
              </a:rPr>
              <a:t> and no longer recedes following contractions</a:t>
            </a:r>
          </a:p>
          <a:p>
            <a:pPr>
              <a:buNone/>
            </a:pPr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The head extends and distends the vulva and delivers</a:t>
            </a:r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74638"/>
            <a:ext cx="7818072" cy="1143000"/>
          </a:xfrm>
        </p:spPr>
        <p:txBody>
          <a:bodyPr>
            <a:normAutofit/>
          </a:bodyPr>
          <a:lstStyle/>
          <a:p>
            <a:r>
              <a:rPr lang="en-GB" sz="4200" b="1" dirty="0">
                <a:latin typeface="Calibri" pitchFamily="34" charset="0"/>
              </a:rPr>
              <a:t>Restitution and external rotation</a:t>
            </a:r>
            <a:endParaRPr lang="en-GB" sz="4200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744" y="1628801"/>
            <a:ext cx="8219256" cy="4525963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</a:rPr>
              <a:t>As soon as the head is delivered it realigns itself with the shoulders by turning back to the transverse position - </a:t>
            </a:r>
            <a:r>
              <a:rPr lang="en-GB" b="1" dirty="0" smtClean="0">
                <a:latin typeface="Calibri" pitchFamily="34" charset="0"/>
              </a:rPr>
              <a:t>RESTITUTION</a:t>
            </a:r>
          </a:p>
          <a:p>
            <a:pPr>
              <a:buNone/>
            </a:pPr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The shoulders entered the pelvic inlet in a transverse position and also rotate to an AP position on reaching the pelvic floor – </a:t>
            </a:r>
            <a:r>
              <a:rPr lang="en-GB" b="1" dirty="0" smtClean="0">
                <a:latin typeface="Calibri" pitchFamily="34" charset="0"/>
              </a:rPr>
              <a:t>EXTERNAL ROTATION</a:t>
            </a:r>
          </a:p>
          <a:p>
            <a:endParaRPr lang="en-GB" dirty="0" smtClean="0">
              <a:latin typeface="Calibri" pitchFamily="34" charset="0"/>
            </a:endParaRPr>
          </a:p>
          <a:p>
            <a:endParaRPr lang="en-GB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>
                <a:latin typeface="Calibri" pitchFamily="34" charset="0"/>
              </a:rPr>
              <a:t>Delivery of shoulders and body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624" y="1268760"/>
            <a:ext cx="4042792" cy="5256584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</a:rPr>
              <a:t>The anterior shoulder is delivered by downward traction of the head</a:t>
            </a:r>
          </a:p>
          <a:p>
            <a:pPr>
              <a:buNone/>
            </a:pPr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The posterior shoulder is delivered with upward lateral traction</a:t>
            </a:r>
          </a:p>
          <a:p>
            <a:pPr>
              <a:buNone/>
            </a:pPr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Body follows</a:t>
            </a:r>
            <a:endParaRPr lang="en-GB" dirty="0">
              <a:latin typeface="Calibri" pitchFamily="34" charset="0"/>
            </a:endParaRPr>
          </a:p>
        </p:txBody>
      </p:sp>
      <p:pic>
        <p:nvPicPr>
          <p:cNvPr id="5" name="Picture 4" descr="restitu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2104" y="908720"/>
            <a:ext cx="3312368" cy="3238758"/>
          </a:xfrm>
          <a:prstGeom prst="rect">
            <a:avLst/>
          </a:prstGeom>
        </p:spPr>
      </p:pic>
      <p:pic>
        <p:nvPicPr>
          <p:cNvPr id="6" name="Picture 5" descr="posterior should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0056" y="3744416"/>
            <a:ext cx="3786792" cy="311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274638"/>
            <a:ext cx="7746064" cy="1143000"/>
          </a:xfrm>
        </p:spPr>
        <p:txBody>
          <a:bodyPr/>
          <a:lstStyle/>
          <a:p>
            <a:pPr algn="ctr"/>
            <a:r>
              <a:rPr lang="en-GB" b="1" dirty="0" smtClean="0">
                <a:latin typeface="Calibri" pitchFamily="34" charset="0"/>
              </a:rPr>
              <a:t>Third Stage of labour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1624" y="1447800"/>
            <a:ext cx="7746064" cy="4800600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Calibri" pitchFamily="34" charset="0"/>
              </a:rPr>
              <a:t>This is the time between delivery of </a:t>
            </a:r>
            <a:r>
              <a:rPr lang="en-GB" dirty="0" err="1" smtClean="0">
                <a:latin typeface="Calibri" pitchFamily="34" charset="0"/>
              </a:rPr>
              <a:t>fetus</a:t>
            </a:r>
            <a:r>
              <a:rPr lang="en-GB" dirty="0" smtClean="0">
                <a:latin typeface="Calibri" pitchFamily="34" charset="0"/>
              </a:rPr>
              <a:t> until delivery of the placenta</a:t>
            </a:r>
          </a:p>
          <a:p>
            <a:pPr>
              <a:buNone/>
            </a:pPr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Uterus contracts and placenta separates</a:t>
            </a:r>
          </a:p>
          <a:p>
            <a:pPr lvl="1"/>
            <a:r>
              <a:rPr lang="en-GB" dirty="0" smtClean="0">
                <a:latin typeface="Calibri" pitchFamily="34" charset="0"/>
              </a:rPr>
              <a:t>Physiological management</a:t>
            </a:r>
          </a:p>
          <a:p>
            <a:pPr lvl="1"/>
            <a:r>
              <a:rPr lang="en-GB" dirty="0" smtClean="0">
                <a:latin typeface="Calibri" pitchFamily="34" charset="0"/>
              </a:rPr>
              <a:t>Controlled cord traction</a:t>
            </a:r>
          </a:p>
          <a:p>
            <a:pPr lvl="1">
              <a:buNone/>
            </a:pPr>
            <a:endParaRPr lang="en-GB" dirty="0" smtClean="0">
              <a:latin typeface="Calibri" pitchFamily="34" charset="0"/>
            </a:endParaRPr>
          </a:p>
          <a:p>
            <a:r>
              <a:rPr lang="en-GB" dirty="0" smtClean="0">
                <a:latin typeface="Calibri" pitchFamily="34" charset="0"/>
              </a:rPr>
              <a:t>Usually a few minutes but should not take more than 30 minutes</a:t>
            </a:r>
          </a:p>
        </p:txBody>
      </p:sp>
    </p:spTree>
    <p:extLst>
      <p:ext uri="{BB962C8B-B14F-4D97-AF65-F5344CB8AC3E}">
        <p14:creationId xmlns:p14="http://schemas.microsoft.com/office/powerpoint/2010/main" val="220810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608" y="1447800"/>
            <a:ext cx="4072496" cy="4800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Presentation:</a:t>
            </a:r>
          </a:p>
          <a:p>
            <a:pPr lvl="1"/>
            <a:r>
              <a:rPr lang="en-GB" dirty="0" smtClean="0"/>
              <a:t>Breech</a:t>
            </a:r>
          </a:p>
          <a:p>
            <a:pPr lvl="1"/>
            <a:r>
              <a:rPr lang="en-GB" dirty="0" smtClean="0"/>
              <a:t>Transverse </a:t>
            </a:r>
          </a:p>
          <a:p>
            <a:r>
              <a:rPr lang="en-GB" dirty="0" smtClean="0"/>
              <a:t>First stage:</a:t>
            </a:r>
          </a:p>
          <a:p>
            <a:pPr lvl="1"/>
            <a:r>
              <a:rPr lang="en-GB" dirty="0" smtClean="0"/>
              <a:t>Failed induction </a:t>
            </a:r>
          </a:p>
          <a:p>
            <a:pPr lvl="1"/>
            <a:r>
              <a:rPr lang="en-GB" dirty="0" err="1" smtClean="0"/>
              <a:t>Fetal</a:t>
            </a:r>
            <a:r>
              <a:rPr lang="en-GB" dirty="0" smtClean="0"/>
              <a:t> Distress </a:t>
            </a:r>
          </a:p>
          <a:p>
            <a:pPr lvl="1"/>
            <a:r>
              <a:rPr lang="en-GB" dirty="0" smtClean="0"/>
              <a:t>Delay</a:t>
            </a:r>
          </a:p>
          <a:p>
            <a:r>
              <a:rPr lang="en-GB" dirty="0" smtClean="0"/>
              <a:t>Second stage:</a:t>
            </a:r>
          </a:p>
          <a:p>
            <a:pPr lvl="1"/>
            <a:r>
              <a:rPr lang="en-GB" dirty="0" smtClean="0"/>
              <a:t>Delay </a:t>
            </a:r>
          </a:p>
          <a:p>
            <a:pPr lvl="1"/>
            <a:r>
              <a:rPr lang="en-GB" dirty="0" err="1" smtClean="0"/>
              <a:t>Fetal</a:t>
            </a:r>
            <a:r>
              <a:rPr lang="en-GB" dirty="0" smtClean="0"/>
              <a:t> Distress</a:t>
            </a:r>
          </a:p>
          <a:p>
            <a:pPr lvl="1"/>
            <a:r>
              <a:rPr lang="en-GB" dirty="0" smtClean="0"/>
              <a:t>Malposition </a:t>
            </a:r>
          </a:p>
          <a:p>
            <a:pPr lvl="1"/>
            <a:r>
              <a:rPr lang="en-GB" dirty="0" smtClean="0"/>
              <a:t>Maternal Exhaustion 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635552" y="1534964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Third Stage: </a:t>
            </a:r>
            <a:endParaRPr lang="en-GB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400" dirty="0"/>
              <a:t>PPH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GB" sz="2400" dirty="0"/>
              <a:t>Retained </a:t>
            </a:r>
            <a:r>
              <a:rPr lang="en-GB" sz="2400" dirty="0"/>
              <a:t>Placenta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17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363272" cy="6178698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Thank you</a:t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>Any Questions?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508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Objectives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libri" pitchFamily="34" charset="0"/>
              </a:rPr>
              <a:t>Anatomy of </a:t>
            </a:r>
            <a:r>
              <a:rPr lang="en-GB" dirty="0" err="1" smtClean="0">
                <a:latin typeface="Calibri" pitchFamily="34" charset="0"/>
              </a:rPr>
              <a:t>fetal</a:t>
            </a:r>
            <a:r>
              <a:rPr lang="en-GB" dirty="0" smtClean="0">
                <a:latin typeface="Calibri" pitchFamily="34" charset="0"/>
              </a:rPr>
              <a:t> skull and pelvis</a:t>
            </a:r>
          </a:p>
          <a:p>
            <a:r>
              <a:rPr lang="en-GB" dirty="0" smtClean="0">
                <a:latin typeface="Calibri" pitchFamily="34" charset="0"/>
              </a:rPr>
              <a:t>Definition of labour</a:t>
            </a:r>
          </a:p>
          <a:p>
            <a:r>
              <a:rPr lang="en-GB" dirty="0" smtClean="0">
                <a:latin typeface="Calibri" pitchFamily="34" charset="0"/>
              </a:rPr>
              <a:t>Stages of labour</a:t>
            </a:r>
          </a:p>
          <a:p>
            <a:r>
              <a:rPr lang="en-GB" dirty="0" smtClean="0">
                <a:latin typeface="Calibri" pitchFamily="34" charset="0"/>
              </a:rPr>
              <a:t>Mechanism of normal labour and delivery</a:t>
            </a:r>
          </a:p>
        </p:txBody>
      </p:sp>
    </p:spTree>
    <p:extLst>
      <p:ext uri="{BB962C8B-B14F-4D97-AF65-F5344CB8AC3E}">
        <p14:creationId xmlns:p14="http://schemas.microsoft.com/office/powerpoint/2010/main" val="14700739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Calibri" pitchFamily="34" charset="0"/>
              </a:rPr>
              <a:t>Anatomy – Pelvic Inlet/Brim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4" name="Content Placeholder 3" descr="pelvic bri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r="49125" b="24744"/>
          <a:stretch>
            <a:fillRect/>
          </a:stretch>
        </p:blipFill>
        <p:spPr>
          <a:xfrm>
            <a:off x="2567608" y="1268760"/>
            <a:ext cx="7081880" cy="4344374"/>
          </a:xfrm>
        </p:spPr>
      </p:pic>
      <p:sp>
        <p:nvSpPr>
          <p:cNvPr id="5" name="TextBox 4"/>
          <p:cNvSpPr txBox="1"/>
          <p:nvPr/>
        </p:nvSpPr>
        <p:spPr>
          <a:xfrm>
            <a:off x="2207568" y="5517232"/>
            <a:ext cx="8676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alibri" pitchFamily="34" charset="0"/>
              </a:rPr>
              <a:t> At the pelvic inlet the transverse diameter is wider than the AP diameter</a:t>
            </a:r>
            <a:endParaRPr lang="en-GB" sz="3200" b="1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4352" y="14847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11cm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408368" y="4077072"/>
            <a:ext cx="10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13.5cm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265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Calibri" pitchFamily="34" charset="0"/>
              </a:rPr>
              <a:t>Anatomy: Pelvic Outlet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4" name="Content Placeholder 3" descr="pelvic outle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2776"/>
            <a:ext cx="4709324" cy="3717888"/>
          </a:xfrm>
        </p:spPr>
      </p:pic>
      <p:sp>
        <p:nvSpPr>
          <p:cNvPr id="5" name="TextBox 4"/>
          <p:cNvSpPr txBox="1"/>
          <p:nvPr/>
        </p:nvSpPr>
        <p:spPr>
          <a:xfrm>
            <a:off x="7464152" y="1556792"/>
            <a:ext cx="320384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itchFamily="34" charset="0"/>
              </a:rPr>
              <a:t>Pelvic Outlet:</a:t>
            </a:r>
          </a:p>
          <a:p>
            <a:r>
              <a:rPr lang="en-GB" sz="2000" b="1" dirty="0">
                <a:latin typeface="Calibri" pitchFamily="34" charset="0"/>
              </a:rPr>
              <a:t>Anterior: </a:t>
            </a:r>
            <a:r>
              <a:rPr lang="en-GB" sz="2000" dirty="0">
                <a:latin typeface="Calibri" pitchFamily="34" charset="0"/>
              </a:rPr>
              <a:t>lower margin of pubic </a:t>
            </a:r>
            <a:r>
              <a:rPr lang="en-GB" sz="2000" dirty="0" err="1">
                <a:latin typeface="Calibri" pitchFamily="34" charset="0"/>
              </a:rPr>
              <a:t>symphysis</a:t>
            </a:r>
            <a:endParaRPr lang="en-GB" sz="2000" dirty="0">
              <a:latin typeface="Calibri" pitchFamily="34" charset="0"/>
            </a:endParaRPr>
          </a:p>
          <a:p>
            <a:r>
              <a:rPr lang="en-GB" sz="2000" b="1" dirty="0">
                <a:latin typeface="Calibri" pitchFamily="34" charset="0"/>
              </a:rPr>
              <a:t>Lateral: </a:t>
            </a:r>
            <a:r>
              <a:rPr lang="en-GB" sz="2000" dirty="0">
                <a:latin typeface="Calibri" pitchFamily="34" charset="0"/>
              </a:rPr>
              <a:t>pubic </a:t>
            </a:r>
            <a:r>
              <a:rPr lang="en-GB" sz="2000" dirty="0" err="1">
                <a:latin typeface="Calibri" pitchFamily="34" charset="0"/>
              </a:rPr>
              <a:t>rami</a:t>
            </a:r>
            <a:r>
              <a:rPr lang="en-GB" sz="2000" dirty="0">
                <a:latin typeface="Calibri" pitchFamily="34" charset="0"/>
              </a:rPr>
              <a:t>, </a:t>
            </a:r>
            <a:r>
              <a:rPr lang="en-GB" sz="2000" dirty="0" err="1">
                <a:latin typeface="Calibri" pitchFamily="34" charset="0"/>
              </a:rPr>
              <a:t>ischial</a:t>
            </a:r>
            <a:r>
              <a:rPr lang="en-GB" sz="2000" dirty="0">
                <a:latin typeface="Calibri" pitchFamily="34" charset="0"/>
              </a:rPr>
              <a:t> </a:t>
            </a:r>
            <a:r>
              <a:rPr lang="en-GB" sz="2000" dirty="0" err="1">
                <a:latin typeface="Calibri" pitchFamily="34" charset="0"/>
              </a:rPr>
              <a:t>tuberosity</a:t>
            </a:r>
            <a:r>
              <a:rPr lang="en-GB" sz="2000" dirty="0">
                <a:latin typeface="Calibri" pitchFamily="34" charset="0"/>
              </a:rPr>
              <a:t> and </a:t>
            </a:r>
            <a:r>
              <a:rPr lang="en-GB" sz="2000" dirty="0" err="1">
                <a:latin typeface="Calibri" pitchFamily="34" charset="0"/>
              </a:rPr>
              <a:t>sacrotuberous</a:t>
            </a:r>
            <a:r>
              <a:rPr lang="en-GB" sz="2000" dirty="0">
                <a:latin typeface="Calibri" pitchFamily="34" charset="0"/>
              </a:rPr>
              <a:t> ligaments</a:t>
            </a:r>
          </a:p>
          <a:p>
            <a:r>
              <a:rPr lang="en-GB" sz="2000" b="1" dirty="0">
                <a:latin typeface="Calibri" pitchFamily="34" charset="0"/>
              </a:rPr>
              <a:t>Posterior: </a:t>
            </a:r>
            <a:r>
              <a:rPr lang="en-GB" sz="2000" dirty="0">
                <a:latin typeface="Calibri" pitchFamily="34" charset="0"/>
              </a:rPr>
              <a:t>last part of sacrum</a:t>
            </a:r>
          </a:p>
          <a:p>
            <a:endParaRPr lang="en-GB" sz="2000" dirty="0">
              <a:latin typeface="Calibri" pitchFamily="34" charset="0"/>
            </a:endParaRPr>
          </a:p>
          <a:p>
            <a:r>
              <a:rPr lang="en-GB" sz="2000" dirty="0">
                <a:latin typeface="Calibri" pitchFamily="34" charset="0"/>
              </a:rPr>
              <a:t>AP diameter: 13.5cm</a:t>
            </a:r>
          </a:p>
          <a:p>
            <a:r>
              <a:rPr lang="en-GB" sz="2000" dirty="0">
                <a:latin typeface="Calibri" pitchFamily="34" charset="0"/>
              </a:rPr>
              <a:t>Transverse diameter: 11cm</a:t>
            </a:r>
          </a:p>
          <a:p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71664" y="5373217"/>
            <a:ext cx="72728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Calibri" pitchFamily="34" charset="0"/>
              </a:rPr>
              <a:t>At the pelvic outlet, the AP diameter is greater than the transverse diameter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16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74638"/>
            <a:ext cx="7818072" cy="1143000"/>
          </a:xfrm>
        </p:spPr>
        <p:txBody>
          <a:bodyPr/>
          <a:lstStyle/>
          <a:p>
            <a:pPr algn="ctr"/>
            <a:r>
              <a:rPr lang="en-GB" b="1" dirty="0" smtClean="0">
                <a:latin typeface="Calibri" pitchFamily="34" charset="0"/>
              </a:rPr>
              <a:t>Anatomy – </a:t>
            </a:r>
            <a:r>
              <a:rPr lang="en-GB" b="1" dirty="0" err="1" smtClean="0">
                <a:latin typeface="Calibri" pitchFamily="34" charset="0"/>
              </a:rPr>
              <a:t>Fetal</a:t>
            </a:r>
            <a:r>
              <a:rPr lang="en-GB" b="1" dirty="0" smtClean="0">
                <a:latin typeface="Calibri" pitchFamily="34" charset="0"/>
              </a:rPr>
              <a:t> Skull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4" name="Content Placeholder 3" descr="fetal skull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l="3937" r="44001" b="24044"/>
          <a:stretch>
            <a:fillRect/>
          </a:stretch>
        </p:blipFill>
        <p:spPr>
          <a:xfrm>
            <a:off x="3287688" y="1196752"/>
            <a:ext cx="6215674" cy="3760744"/>
          </a:xfrm>
        </p:spPr>
      </p:pic>
      <p:sp>
        <p:nvSpPr>
          <p:cNvPr id="5" name="TextBox 4"/>
          <p:cNvSpPr txBox="1"/>
          <p:nvPr/>
        </p:nvSpPr>
        <p:spPr>
          <a:xfrm>
            <a:off x="8400256" y="5229200"/>
            <a:ext cx="18722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itchFamily="34" charset="0"/>
              </a:rPr>
              <a:t>F: </a:t>
            </a:r>
            <a:r>
              <a:rPr lang="en-GB" sz="2200" dirty="0">
                <a:latin typeface="Calibri" pitchFamily="34" charset="0"/>
              </a:rPr>
              <a:t>Frontal</a:t>
            </a:r>
            <a:endParaRPr lang="en-GB" sz="2200" b="1" dirty="0">
              <a:latin typeface="Calibri" pitchFamily="34" charset="0"/>
            </a:endParaRPr>
          </a:p>
          <a:p>
            <a:r>
              <a:rPr lang="en-GB" sz="2200" b="1" dirty="0">
                <a:latin typeface="Calibri" pitchFamily="34" charset="0"/>
              </a:rPr>
              <a:t>G: </a:t>
            </a:r>
            <a:r>
              <a:rPr lang="en-GB" sz="2200" dirty="0">
                <a:latin typeface="Calibri" pitchFamily="34" charset="0"/>
              </a:rPr>
              <a:t>Coronal</a:t>
            </a:r>
            <a:endParaRPr lang="en-GB" sz="2200" b="1" dirty="0">
              <a:latin typeface="Calibri" pitchFamily="34" charset="0"/>
            </a:endParaRPr>
          </a:p>
          <a:p>
            <a:r>
              <a:rPr lang="en-GB" sz="2200" b="1" dirty="0">
                <a:latin typeface="Calibri" pitchFamily="34" charset="0"/>
              </a:rPr>
              <a:t>H: </a:t>
            </a:r>
            <a:r>
              <a:rPr lang="en-GB" sz="2200" dirty="0" err="1">
                <a:latin typeface="Calibri" pitchFamily="34" charset="0"/>
              </a:rPr>
              <a:t>Sagittal</a:t>
            </a:r>
            <a:endParaRPr lang="en-GB" sz="2200" b="1" dirty="0">
              <a:latin typeface="Calibri" pitchFamily="34" charset="0"/>
            </a:endParaRPr>
          </a:p>
          <a:p>
            <a:r>
              <a:rPr lang="en-GB" sz="2200" b="1" dirty="0">
                <a:latin typeface="Calibri" pitchFamily="34" charset="0"/>
              </a:rPr>
              <a:t>I: </a:t>
            </a:r>
            <a:r>
              <a:rPr lang="en-GB" sz="2200" dirty="0" err="1">
                <a:latin typeface="Calibri" pitchFamily="34" charset="0"/>
              </a:rPr>
              <a:t>Lambdoidal</a:t>
            </a:r>
            <a:endParaRPr lang="en-GB" sz="2200" b="1" dirty="0">
              <a:latin typeface="Calibri" pitchFamily="34" charset="0"/>
            </a:endParaRPr>
          </a:p>
          <a:p>
            <a:endParaRPr lang="en-GB" sz="2200" b="1" dirty="0">
              <a:latin typeface="Calibri" pitchFamily="34" charset="0"/>
            </a:endParaRPr>
          </a:p>
          <a:p>
            <a:endParaRPr lang="en-GB" sz="2200" b="1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5640" y="4797152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itchFamily="34" charset="0"/>
              </a:rPr>
              <a:t>Bones:</a:t>
            </a:r>
          </a:p>
          <a:p>
            <a:endParaRPr lang="en-GB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87888" y="4797153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err="1">
                <a:latin typeface="Calibri" pitchFamily="34" charset="0"/>
              </a:rPr>
              <a:t>Fontanelle</a:t>
            </a:r>
            <a:r>
              <a:rPr lang="en-GB" sz="2200" b="1" dirty="0">
                <a:latin typeface="Calibri" pitchFamily="34" charset="0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0256" y="4797153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itchFamily="34" charset="0"/>
              </a:rPr>
              <a:t>Sutures:</a:t>
            </a:r>
          </a:p>
          <a:p>
            <a:endParaRPr lang="en-GB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2855640" y="5229201"/>
            <a:ext cx="180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itchFamily="34" charset="0"/>
              </a:rPr>
              <a:t>A: </a:t>
            </a:r>
            <a:r>
              <a:rPr lang="en-GB" sz="2200" dirty="0">
                <a:latin typeface="Calibri" pitchFamily="34" charset="0"/>
              </a:rPr>
              <a:t>Frontal </a:t>
            </a:r>
            <a:endParaRPr lang="en-GB" sz="2200" b="1" dirty="0">
              <a:latin typeface="Calibri" pitchFamily="34" charset="0"/>
            </a:endParaRPr>
          </a:p>
          <a:p>
            <a:r>
              <a:rPr lang="en-GB" sz="2200" b="1" dirty="0">
                <a:latin typeface="Calibri" pitchFamily="34" charset="0"/>
              </a:rPr>
              <a:t>B: </a:t>
            </a:r>
            <a:r>
              <a:rPr lang="en-GB" sz="2200" dirty="0">
                <a:latin typeface="Calibri" pitchFamily="34" charset="0"/>
              </a:rPr>
              <a:t>Parietal</a:t>
            </a:r>
            <a:endParaRPr lang="en-GB" sz="2200" b="1" dirty="0">
              <a:latin typeface="Calibri" pitchFamily="34" charset="0"/>
            </a:endParaRPr>
          </a:p>
          <a:p>
            <a:r>
              <a:rPr lang="en-GB" sz="2200" b="1" dirty="0">
                <a:latin typeface="Calibri" pitchFamily="34" charset="0"/>
              </a:rPr>
              <a:t>C: </a:t>
            </a:r>
            <a:r>
              <a:rPr lang="en-GB" sz="2200" dirty="0">
                <a:latin typeface="Calibri" pitchFamily="34" charset="0"/>
              </a:rPr>
              <a:t>Occipital</a:t>
            </a:r>
            <a:endParaRPr lang="en-GB" sz="2200" b="1" dirty="0">
              <a:latin typeface="Calibri" pitchFamily="34" charset="0"/>
            </a:endParaRPr>
          </a:p>
          <a:p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087888" y="5301208"/>
            <a:ext cx="25922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Calibri" pitchFamily="34" charset="0"/>
              </a:rPr>
              <a:t>D: </a:t>
            </a:r>
            <a:r>
              <a:rPr lang="en-GB" sz="2200" dirty="0">
                <a:latin typeface="Calibri" pitchFamily="34" charset="0"/>
              </a:rPr>
              <a:t>Posterior</a:t>
            </a:r>
            <a:endParaRPr lang="en-GB" sz="2200" b="1" dirty="0">
              <a:latin typeface="Calibri" pitchFamily="34" charset="0"/>
            </a:endParaRPr>
          </a:p>
          <a:p>
            <a:r>
              <a:rPr lang="en-GB" sz="2200" b="1" dirty="0">
                <a:latin typeface="Calibri" pitchFamily="34" charset="0"/>
              </a:rPr>
              <a:t>E: </a:t>
            </a:r>
            <a:r>
              <a:rPr lang="en-GB" sz="2200" dirty="0">
                <a:latin typeface="Calibri" pitchFamily="34" charset="0"/>
              </a:rPr>
              <a:t>Anterior / </a:t>
            </a:r>
            <a:r>
              <a:rPr lang="en-GB" sz="2200" dirty="0" err="1">
                <a:latin typeface="Calibri" pitchFamily="34" charset="0"/>
              </a:rPr>
              <a:t>Bregma</a:t>
            </a:r>
            <a:endParaRPr lang="en-GB" sz="2200" b="1" dirty="0">
              <a:latin typeface="Calibri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3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74638"/>
            <a:ext cx="781807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err="1" smtClean="0">
                <a:latin typeface="Calibri" pitchFamily="34" charset="0"/>
              </a:rPr>
              <a:t>Fetal</a:t>
            </a:r>
            <a:r>
              <a:rPr lang="en-GB" b="1" dirty="0" smtClean="0">
                <a:latin typeface="Calibri" pitchFamily="34" charset="0"/>
              </a:rPr>
              <a:t> Skull – Longitudinal Diameters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4" name="Content Placeholder 3" descr="fetal skull diameter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r="40375" b="26854"/>
          <a:stretch>
            <a:fillRect/>
          </a:stretch>
        </p:blipFill>
        <p:spPr>
          <a:xfrm>
            <a:off x="3215680" y="1628800"/>
            <a:ext cx="7151686" cy="3638432"/>
          </a:xfrm>
        </p:spPr>
      </p:pic>
    </p:spTree>
    <p:extLst>
      <p:ext uri="{BB962C8B-B14F-4D97-AF65-F5344CB8AC3E}">
        <p14:creationId xmlns:p14="http://schemas.microsoft.com/office/powerpoint/2010/main" val="15208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>
                <a:latin typeface="Calibri" pitchFamily="34" charset="0"/>
              </a:rPr>
              <a:t>Fetal</a:t>
            </a:r>
            <a:r>
              <a:rPr lang="en-GB" b="1" dirty="0" smtClean="0">
                <a:latin typeface="Calibri" pitchFamily="34" charset="0"/>
              </a:rPr>
              <a:t> Skull - Diameters</a:t>
            </a:r>
            <a:endParaRPr lang="en-GB" b="1" dirty="0">
              <a:latin typeface="Calibri" pitchFamily="34" charset="0"/>
            </a:endParaRPr>
          </a:p>
        </p:txBody>
      </p:sp>
      <p:pic>
        <p:nvPicPr>
          <p:cNvPr id="4" name="Content Placeholder 3" descr="Untitleddiamete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376" r="35125" b="24744"/>
          <a:stretch>
            <a:fillRect/>
          </a:stretch>
        </p:blipFill>
        <p:spPr>
          <a:xfrm>
            <a:off x="2783632" y="1556792"/>
            <a:ext cx="7469856" cy="4440602"/>
          </a:xfrm>
        </p:spPr>
      </p:pic>
    </p:spTree>
    <p:extLst>
      <p:ext uri="{BB962C8B-B14F-4D97-AF65-F5344CB8AC3E}">
        <p14:creationId xmlns:p14="http://schemas.microsoft.com/office/powerpoint/2010/main" val="1218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24" y="274638"/>
            <a:ext cx="7746064" cy="1143000"/>
          </a:xfrm>
        </p:spPr>
        <p:txBody>
          <a:bodyPr/>
          <a:lstStyle/>
          <a:p>
            <a:pPr algn="ctr"/>
            <a:r>
              <a:rPr lang="en-GB" b="1" dirty="0" smtClean="0">
                <a:latin typeface="Calibri" pitchFamily="34" charset="0"/>
              </a:rPr>
              <a:t>Definition of labour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648" y="1268760"/>
            <a:ext cx="7498080" cy="4800600"/>
          </a:xfrm>
        </p:spPr>
        <p:txBody>
          <a:bodyPr/>
          <a:lstStyle/>
          <a:p>
            <a:r>
              <a:rPr lang="en-GB" dirty="0" smtClean="0">
                <a:latin typeface="Calibri" pitchFamily="34" charset="0"/>
              </a:rPr>
              <a:t>The onset of </a:t>
            </a:r>
            <a:r>
              <a:rPr lang="en-GB" b="1" dirty="0" smtClean="0">
                <a:latin typeface="Calibri" pitchFamily="34" charset="0"/>
              </a:rPr>
              <a:t>regular</a:t>
            </a:r>
            <a:r>
              <a:rPr lang="en-GB" dirty="0" smtClean="0">
                <a:latin typeface="Calibri" pitchFamily="34" charset="0"/>
              </a:rPr>
              <a:t> uterine activity</a:t>
            </a:r>
          </a:p>
          <a:p>
            <a:r>
              <a:rPr lang="en-GB" dirty="0" smtClean="0">
                <a:latin typeface="Calibri" pitchFamily="34" charset="0"/>
              </a:rPr>
              <a:t>associated with </a:t>
            </a:r>
            <a:r>
              <a:rPr lang="en-GB" b="1" dirty="0" smtClean="0">
                <a:latin typeface="Calibri" pitchFamily="34" charset="0"/>
              </a:rPr>
              <a:t>effacement</a:t>
            </a:r>
            <a:r>
              <a:rPr lang="en-GB" dirty="0" smtClean="0">
                <a:latin typeface="Calibri" pitchFamily="34" charset="0"/>
              </a:rPr>
              <a:t> and </a:t>
            </a:r>
            <a:r>
              <a:rPr lang="en-GB" b="1" dirty="0" smtClean="0">
                <a:latin typeface="Calibri" pitchFamily="34" charset="0"/>
              </a:rPr>
              <a:t>dilatation</a:t>
            </a:r>
            <a:r>
              <a:rPr lang="en-GB" dirty="0" smtClean="0">
                <a:latin typeface="Calibri" pitchFamily="34" charset="0"/>
              </a:rPr>
              <a:t> of the cervix, and</a:t>
            </a:r>
          </a:p>
          <a:p>
            <a:r>
              <a:rPr lang="en-GB" b="1" dirty="0" smtClean="0">
                <a:latin typeface="Calibri" pitchFamily="34" charset="0"/>
              </a:rPr>
              <a:t>descent </a:t>
            </a:r>
            <a:r>
              <a:rPr lang="en-GB" dirty="0" smtClean="0">
                <a:latin typeface="Calibri" pitchFamily="34" charset="0"/>
              </a:rPr>
              <a:t>of the presenting part through the cervix</a:t>
            </a:r>
            <a:endParaRPr lang="en-GB" dirty="0">
              <a:latin typeface="Calibri" pitchFamily="34" charset="0"/>
            </a:endParaRPr>
          </a:p>
        </p:txBody>
      </p:sp>
      <p:pic>
        <p:nvPicPr>
          <p:cNvPr id="4" name="Picture 3" descr="cervical ripen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07768" y="3789040"/>
            <a:ext cx="5214242" cy="28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Calibri" pitchFamily="34" charset="0"/>
              </a:rPr>
              <a:t>Stages of labour</a:t>
            </a:r>
            <a:endParaRPr lang="en-GB" b="1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648" y="1268760"/>
            <a:ext cx="7498080" cy="4800600"/>
          </a:xfrm>
        </p:spPr>
        <p:txBody>
          <a:bodyPr>
            <a:normAutofit lnSpcReduction="10000"/>
          </a:bodyPr>
          <a:lstStyle/>
          <a:p>
            <a:pPr marL="514350" indent="-514350"/>
            <a:r>
              <a:rPr lang="en-GB" b="1" dirty="0" smtClean="0">
                <a:latin typeface="Calibri" pitchFamily="34" charset="0"/>
              </a:rPr>
              <a:t>First stage</a:t>
            </a:r>
            <a:r>
              <a:rPr lang="en-GB" dirty="0" smtClean="0">
                <a:latin typeface="Calibri" pitchFamily="34" charset="0"/>
              </a:rPr>
              <a:t>: cervical ripening</a:t>
            </a:r>
          </a:p>
          <a:p>
            <a:pPr marL="514350" indent="-514350">
              <a:buNone/>
            </a:pPr>
            <a:endParaRPr lang="en-GB" dirty="0" smtClean="0">
              <a:latin typeface="Calibri" pitchFamily="34" charset="0"/>
            </a:endParaRPr>
          </a:p>
          <a:p>
            <a:pPr marL="914400" lvl="1" indent="-514350"/>
            <a:r>
              <a:rPr lang="en-GB" dirty="0" smtClean="0">
                <a:latin typeface="Calibri" pitchFamily="34" charset="0"/>
              </a:rPr>
              <a:t>Latent phase: From onset of labour and 3-4cm dilatation with effacement</a:t>
            </a:r>
          </a:p>
          <a:p>
            <a:pPr marL="914400" lvl="1" indent="-514350"/>
            <a:r>
              <a:rPr lang="en-GB" dirty="0" smtClean="0">
                <a:latin typeface="Calibri" pitchFamily="34" charset="0"/>
              </a:rPr>
              <a:t>Active phase: From 3-4cm until 10cm (fully dilated)</a:t>
            </a:r>
          </a:p>
          <a:p>
            <a:pPr marL="914400" lvl="1" indent="-514350">
              <a:buNone/>
            </a:pPr>
            <a:endParaRPr lang="en-GB" dirty="0" smtClean="0">
              <a:latin typeface="Calibri" pitchFamily="34" charset="0"/>
            </a:endParaRPr>
          </a:p>
          <a:p>
            <a:pPr marL="514350" indent="-514350"/>
            <a:r>
              <a:rPr lang="en-GB" b="1" dirty="0" smtClean="0">
                <a:latin typeface="Calibri" pitchFamily="34" charset="0"/>
              </a:rPr>
              <a:t>Second stage</a:t>
            </a:r>
            <a:r>
              <a:rPr lang="en-GB" dirty="0" smtClean="0">
                <a:latin typeface="Calibri" pitchFamily="34" charset="0"/>
              </a:rPr>
              <a:t>: from 10cm until delivery</a:t>
            </a:r>
          </a:p>
          <a:p>
            <a:pPr marL="914400" lvl="1" indent="-514350"/>
            <a:r>
              <a:rPr lang="en-GB" dirty="0" smtClean="0">
                <a:latin typeface="Calibri" pitchFamily="34" charset="0"/>
              </a:rPr>
              <a:t>Passive phase: no urge to push as head high</a:t>
            </a:r>
          </a:p>
          <a:p>
            <a:pPr marL="914400" lvl="1" indent="-514350"/>
            <a:r>
              <a:rPr lang="en-GB" dirty="0" smtClean="0">
                <a:latin typeface="Calibri" pitchFamily="34" charset="0"/>
              </a:rPr>
              <a:t>Active phase: active pushing</a:t>
            </a:r>
          </a:p>
          <a:p>
            <a:pPr marL="914400" lvl="1" indent="-514350"/>
            <a:endParaRPr lang="en-GB" dirty="0" smtClean="0">
              <a:latin typeface="Calibri" pitchFamily="34" charset="0"/>
            </a:endParaRPr>
          </a:p>
          <a:p>
            <a:pPr marL="514350" indent="-514350"/>
            <a:r>
              <a:rPr lang="en-GB" b="1" dirty="0" smtClean="0">
                <a:latin typeface="Calibri" pitchFamily="34" charset="0"/>
              </a:rPr>
              <a:t>Third stage</a:t>
            </a:r>
            <a:r>
              <a:rPr lang="en-GB" dirty="0" smtClean="0">
                <a:latin typeface="Calibri" pitchFamily="34" charset="0"/>
              </a:rPr>
              <a:t>: from delivery of </a:t>
            </a:r>
            <a:r>
              <a:rPr lang="en-GB" dirty="0" err="1" smtClean="0">
                <a:latin typeface="Calibri" pitchFamily="34" charset="0"/>
              </a:rPr>
              <a:t>fetus</a:t>
            </a:r>
            <a:r>
              <a:rPr lang="en-GB" dirty="0" smtClean="0">
                <a:latin typeface="Calibri" pitchFamily="34" charset="0"/>
              </a:rPr>
              <a:t> until delivery of placenta</a:t>
            </a:r>
          </a:p>
        </p:txBody>
      </p:sp>
    </p:spTree>
    <p:extLst>
      <p:ext uri="{BB962C8B-B14F-4D97-AF65-F5344CB8AC3E}">
        <p14:creationId xmlns:p14="http://schemas.microsoft.com/office/powerpoint/2010/main" val="9037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Microsoft Office PowerPoint</Application>
  <PresentationFormat>Widescreen</PresentationFormat>
  <Paragraphs>136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Labour </vt:lpstr>
      <vt:lpstr>Objectives</vt:lpstr>
      <vt:lpstr>Anatomy – Pelvic Inlet/Brim</vt:lpstr>
      <vt:lpstr>Anatomy: Pelvic Outlet</vt:lpstr>
      <vt:lpstr>Anatomy – Fetal Skull</vt:lpstr>
      <vt:lpstr>Fetal Skull – Longitudinal Diameters</vt:lpstr>
      <vt:lpstr>Fetal Skull - Diameters</vt:lpstr>
      <vt:lpstr>Definition of labour</vt:lpstr>
      <vt:lpstr>Stages of labour</vt:lpstr>
      <vt:lpstr>Mechanism of normal labour</vt:lpstr>
      <vt:lpstr>Engagement/descent/flexion</vt:lpstr>
      <vt:lpstr>Internal Rotation</vt:lpstr>
      <vt:lpstr>Extension</vt:lpstr>
      <vt:lpstr>Restitution and external rotation</vt:lpstr>
      <vt:lpstr>Delivery of shoulders and body</vt:lpstr>
      <vt:lpstr>Third Stage of labour</vt:lpstr>
      <vt:lpstr>Complications </vt:lpstr>
      <vt:lpstr>Thank you 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Labour </dc:title>
  <dc:creator>LENOVO</dc:creator>
  <cp:lastModifiedBy>LENOVO</cp:lastModifiedBy>
  <cp:revision>1</cp:revision>
  <dcterms:created xsi:type="dcterms:W3CDTF">2021-10-14T21:46:15Z</dcterms:created>
  <dcterms:modified xsi:type="dcterms:W3CDTF">2021-10-14T21:46:30Z</dcterms:modified>
</cp:coreProperties>
</file>