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59" r:id="rId4"/>
    <p:sldId id="291" r:id="rId5"/>
    <p:sldId id="260" r:id="rId6"/>
    <p:sldId id="262" r:id="rId7"/>
    <p:sldId id="287" r:id="rId8"/>
    <p:sldId id="263" r:id="rId9"/>
    <p:sldId id="288" r:id="rId10"/>
    <p:sldId id="264" r:id="rId11"/>
    <p:sldId id="265" r:id="rId12"/>
    <p:sldId id="266" r:id="rId13"/>
    <p:sldId id="289" r:id="rId14"/>
    <p:sldId id="267" r:id="rId15"/>
    <p:sldId id="269" r:id="rId16"/>
    <p:sldId id="268" r:id="rId17"/>
    <p:sldId id="270" r:id="rId18"/>
    <p:sldId id="290" r:id="rId19"/>
    <p:sldId id="271" r:id="rId20"/>
    <p:sldId id="292" r:id="rId21"/>
    <p:sldId id="272" r:id="rId22"/>
    <p:sldId id="274" r:id="rId23"/>
    <p:sldId id="293" r:id="rId24"/>
    <p:sldId id="294" r:id="rId25"/>
    <p:sldId id="295" r:id="rId26"/>
    <p:sldId id="296" r:id="rId27"/>
    <p:sldId id="297" r:id="rId28"/>
    <p:sldId id="298" r:id="rId29"/>
    <p:sldId id="299" r:id="rId30"/>
    <p:sldId id="300" r:id="rId31"/>
    <p:sldId id="301" r:id="rId32"/>
    <p:sldId id="304" r:id="rId33"/>
    <p:sldId id="302" r:id="rId34"/>
    <p:sldId id="305" r:id="rId35"/>
    <p:sldId id="275" r:id="rId36"/>
    <p:sldId id="276" r:id="rId37"/>
    <p:sldId id="30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71" autoAdjust="0"/>
    <p:restoredTop sz="95623" autoAdjust="0"/>
  </p:normalViewPr>
  <p:slideViewPr>
    <p:cSldViewPr>
      <p:cViewPr>
        <p:scale>
          <a:sx n="80" d="100"/>
          <a:sy n="80" d="100"/>
        </p:scale>
        <p:origin x="-91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E1FA41-3512-4449-BE7B-7C68AC4F298A}" type="datetimeFigureOut">
              <a:rPr lang="en-US" smtClean="0"/>
              <a:t>12-Feb-23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DB7230-6A51-41A9-B02D-AC924DF8A174}" type="slidenum">
              <a:rPr lang="en-US" smtClean="0"/>
              <a:t>‹#›</a:t>
            </a:fld>
            <a:endParaRPr lang="en-US"/>
          </a:p>
        </p:txBody>
      </p:sp>
    </p:spTree>
    <p:extLst>
      <p:ext uri="{BB962C8B-B14F-4D97-AF65-F5344CB8AC3E}">
        <p14:creationId xmlns:p14="http://schemas.microsoft.com/office/powerpoint/2010/main" val="3964079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DB7230-6A51-41A9-B02D-AC924DF8A174}" type="slidenum">
              <a:rPr lang="en-US" smtClean="0"/>
              <a:t>1</a:t>
            </a:fld>
            <a:endParaRPr lang="en-US" dirty="0"/>
          </a:p>
        </p:txBody>
      </p:sp>
    </p:spTree>
    <p:extLst>
      <p:ext uri="{BB962C8B-B14F-4D97-AF65-F5344CB8AC3E}">
        <p14:creationId xmlns:p14="http://schemas.microsoft.com/office/powerpoint/2010/main" val="402283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93FA3FF1-34F7-4B1A-AA9C-A4549D39D88C}" type="slidenum">
              <a:rPr lang="en-GB" altLang="en-US">
                <a:latin typeface="Garamond" pitchFamily="18" charset="0"/>
              </a:rPr>
              <a:pPr/>
              <a:t>28</a:t>
            </a:fld>
            <a:endParaRPr lang="en-GB" altLang="en-US">
              <a:latin typeface="Garamond"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179B8A5E-379D-4C49-978D-09CE0E6A3BE4}" type="slidenum">
              <a:rPr lang="en-GB" altLang="en-US">
                <a:latin typeface="Garamond" pitchFamily="18" charset="0"/>
              </a:rPr>
              <a:pPr/>
              <a:t>29</a:t>
            </a:fld>
            <a:endParaRPr lang="en-GB" altLang="en-US">
              <a:latin typeface="Garamond"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AC6EAA5E-2285-4851-BE15-8A83082BF591}" type="slidenum">
              <a:rPr lang="en-GB" altLang="en-US">
                <a:latin typeface="Garamond" pitchFamily="18" charset="0"/>
              </a:rPr>
              <a:pPr/>
              <a:t>30</a:t>
            </a:fld>
            <a:endParaRPr lang="en-GB" altLang="en-US">
              <a:latin typeface="Garamond"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79CB0289-E38F-437C-BCE8-5CE7899E522C}" type="slidenum">
              <a:rPr lang="en-GB" altLang="en-US">
                <a:latin typeface="Garamond" pitchFamily="18" charset="0"/>
              </a:rPr>
              <a:pPr/>
              <a:t>31</a:t>
            </a:fld>
            <a:endParaRPr lang="en-GB" altLang="en-US">
              <a:latin typeface="Garamond"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altLang="en-US" sz="1200" b="1" dirty="0" smtClean="0"/>
              <a:t>NB</a:t>
            </a:r>
            <a:r>
              <a:rPr lang="en-GB" altLang="en-US" sz="1200" dirty="0" smtClean="0"/>
              <a:t>: a patient may volunteer to tell all these </a:t>
            </a:r>
            <a:r>
              <a:rPr lang="en-GB" altLang="en-US" sz="1200" dirty="0" err="1" smtClean="0"/>
              <a:t>experinces</a:t>
            </a:r>
            <a:r>
              <a:rPr lang="en-GB" altLang="en-US" sz="1200" dirty="0" smtClean="0"/>
              <a:t> though most may not due to lack of insight and their burden of </a:t>
            </a:r>
            <a:r>
              <a:rPr lang="en-GB" altLang="en-US" sz="1200" dirty="0" err="1" smtClean="0"/>
              <a:t>paranoias</a:t>
            </a:r>
            <a:r>
              <a:rPr lang="en-GB" altLang="en-US" sz="1200" dirty="0" smtClean="0"/>
              <a:t>.</a:t>
            </a:r>
          </a:p>
          <a:p>
            <a:pPr>
              <a:buFont typeface="Wingdings" pitchFamily="2" charset="2"/>
              <a:buChar char="Ø"/>
            </a:pPr>
            <a:endParaRPr lang="en-GB" altLang="en-US" sz="1200" dirty="0" smtClean="0"/>
          </a:p>
          <a:p>
            <a:endParaRPr lang="en-US" dirty="0"/>
          </a:p>
        </p:txBody>
      </p:sp>
      <p:sp>
        <p:nvSpPr>
          <p:cNvPr id="4" name="Slide Number Placeholder 3"/>
          <p:cNvSpPr>
            <a:spLocks noGrp="1"/>
          </p:cNvSpPr>
          <p:nvPr>
            <p:ph type="sldNum" sz="quarter" idx="10"/>
          </p:nvPr>
        </p:nvSpPr>
        <p:spPr/>
        <p:txBody>
          <a:bodyPr/>
          <a:lstStyle/>
          <a:p>
            <a:fld id="{DFDB7230-6A51-41A9-B02D-AC924DF8A174}" type="slidenum">
              <a:rPr lang="en-US" smtClean="0"/>
              <a:t>32</a:t>
            </a:fld>
            <a:endParaRPr lang="en-US"/>
          </a:p>
        </p:txBody>
      </p:sp>
    </p:spTree>
    <p:extLst>
      <p:ext uri="{BB962C8B-B14F-4D97-AF65-F5344CB8AC3E}">
        <p14:creationId xmlns:p14="http://schemas.microsoft.com/office/powerpoint/2010/main" val="32419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C7FBF9BF-00D8-491C-9BB5-6C48FC10D5EC}" type="slidenum">
              <a:rPr lang="en-GB" altLang="en-US">
                <a:latin typeface="Garamond" pitchFamily="18" charset="0"/>
              </a:rPr>
              <a:pPr/>
              <a:t>33</a:t>
            </a:fld>
            <a:endParaRPr lang="en-GB" altLang="en-US">
              <a:latin typeface="Garamond"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7E9B2D59-C86C-4FD5-AB1D-9C8A71B4E848}" type="slidenum">
              <a:rPr lang="en-GB" altLang="en-US">
                <a:latin typeface="Garamond" pitchFamily="18" charset="0"/>
              </a:rPr>
              <a:pPr/>
              <a:t>35</a:t>
            </a:fld>
            <a:endParaRPr lang="en-GB" altLang="en-US">
              <a:latin typeface="Garamond"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dirty="0"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9845FFE7-C665-47F5-8EDF-5ADFE07B41CB}" type="slidenum">
              <a:rPr lang="en-GB" altLang="en-US">
                <a:latin typeface="Garamond" pitchFamily="18" charset="0"/>
              </a:rPr>
              <a:pPr/>
              <a:t>36</a:t>
            </a:fld>
            <a:endParaRPr lang="en-GB" altLang="en-US">
              <a:latin typeface="Garamond"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666257A6-5A6A-40A8-BD62-5D62217F8C21}" type="slidenum">
              <a:rPr lang="en-GB" altLang="en-US">
                <a:latin typeface="Garamond" pitchFamily="18" charset="0"/>
              </a:rPr>
              <a:pPr/>
              <a:t>4</a:t>
            </a:fld>
            <a:endParaRPr lang="en-GB" altLang="en-US">
              <a:latin typeface="Garamond"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DB7230-6A51-41A9-B02D-AC924DF8A174}" type="slidenum">
              <a:rPr lang="en-US" smtClean="0"/>
              <a:t>5</a:t>
            </a:fld>
            <a:endParaRPr lang="en-US"/>
          </a:p>
        </p:txBody>
      </p:sp>
    </p:spTree>
    <p:extLst>
      <p:ext uri="{BB962C8B-B14F-4D97-AF65-F5344CB8AC3E}">
        <p14:creationId xmlns:p14="http://schemas.microsoft.com/office/powerpoint/2010/main" val="25845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Alternatively</a:t>
            </a:r>
            <a:r>
              <a:rPr lang="en-US" baseline="0" dirty="0" smtClean="0"/>
              <a:t> delusions are false, fixed, unchangeable and unshakable beliefs that are contradicted by rational thought or reality. </a:t>
            </a:r>
            <a:endParaRPr lang="en-US" dirty="0"/>
          </a:p>
        </p:txBody>
      </p:sp>
      <p:sp>
        <p:nvSpPr>
          <p:cNvPr id="4" name="Slide Number Placeholder 3"/>
          <p:cNvSpPr>
            <a:spLocks noGrp="1"/>
          </p:cNvSpPr>
          <p:nvPr>
            <p:ph type="sldNum" sz="quarter" idx="10"/>
          </p:nvPr>
        </p:nvSpPr>
        <p:spPr/>
        <p:txBody>
          <a:bodyPr/>
          <a:lstStyle/>
          <a:p>
            <a:fld id="{DFDB7230-6A51-41A9-B02D-AC924DF8A174}" type="slidenum">
              <a:rPr lang="en-US" smtClean="0"/>
              <a:t>17</a:t>
            </a:fld>
            <a:endParaRPr lang="en-US"/>
          </a:p>
        </p:txBody>
      </p:sp>
    </p:spTree>
    <p:extLst>
      <p:ext uri="{BB962C8B-B14F-4D97-AF65-F5344CB8AC3E}">
        <p14:creationId xmlns:p14="http://schemas.microsoft.com/office/powerpoint/2010/main" val="360221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D86DEF26-0871-469E-AFF9-B65FAEBBE927}" type="slidenum">
              <a:rPr lang="en-GB" altLang="en-US">
                <a:latin typeface="Garamond" pitchFamily="18" charset="0"/>
              </a:rPr>
              <a:pPr/>
              <a:t>22</a:t>
            </a:fld>
            <a:endParaRPr lang="en-GB" altLang="en-US">
              <a:latin typeface="Garamond"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A0F5F869-4EA4-4C06-A12E-D0A6E8E34514}" type="slidenum">
              <a:rPr lang="en-GB" altLang="en-US">
                <a:latin typeface="Garamond" pitchFamily="18" charset="0"/>
              </a:rPr>
              <a:pPr/>
              <a:t>24</a:t>
            </a:fld>
            <a:endParaRPr lang="en-GB" altLang="en-US">
              <a:latin typeface="Garamond"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3F33F612-7CC3-44A0-8332-64282FB946A9}" type="slidenum">
              <a:rPr lang="en-GB" altLang="en-US">
                <a:latin typeface="Garamond" pitchFamily="18" charset="0"/>
              </a:rPr>
              <a:pPr/>
              <a:t>25</a:t>
            </a:fld>
            <a:endParaRPr lang="en-GB" altLang="en-US">
              <a:latin typeface="Garamond"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7B1027AF-9B33-4B85-8299-22235046F22E}" type="slidenum">
              <a:rPr lang="en-GB" altLang="en-US">
                <a:latin typeface="Garamond" pitchFamily="18" charset="0"/>
              </a:rPr>
              <a:pPr/>
              <a:t>26</a:t>
            </a:fld>
            <a:endParaRPr lang="en-GB" altLang="en-US">
              <a:latin typeface="Garamond"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BB41F507-B5E2-40BD-AB9B-08C01561C506}" type="slidenum">
              <a:rPr lang="en-GB" altLang="en-US">
                <a:latin typeface="Garamond" pitchFamily="18" charset="0"/>
              </a:rPr>
              <a:pPr/>
              <a:t>27</a:t>
            </a:fld>
            <a:endParaRPr lang="en-GB" altLang="en-US">
              <a:latin typeface="Garamond"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0377B5-2C81-4E42-A577-A2C3530CCC20}" type="datetime1">
              <a:rPr lang="en-US" smtClean="0"/>
              <a:t>12-Feb-23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D615F6-7A9C-48A6-AB6A-7BA1329D7735}" type="datetime1">
              <a:rPr lang="en-US" smtClean="0"/>
              <a:t>12-Feb-23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90C577-1E02-4E6F-A21B-D165959056F6}" type="datetime1">
              <a:rPr lang="en-US" smtClean="0"/>
              <a:t>12-Feb-23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13B1A6-3B9A-4EF9-9DD6-2F867052FF30}" type="datetime1">
              <a:rPr lang="en-US" smtClean="0"/>
              <a:t>12-Feb-23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5B0392-AD3E-406E-8EDF-D85EEA417570}" type="datetime1">
              <a:rPr lang="en-US" smtClean="0"/>
              <a:t>12-Feb-23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F6C1D2-2121-4B60-BC92-E3390DCA9002}" type="datetime1">
              <a:rPr lang="en-US" smtClean="0"/>
              <a:t>12-Feb-23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C1E44F-EC4C-4DD4-AC58-5956BC6754BB}" type="datetime1">
              <a:rPr lang="en-US" smtClean="0"/>
              <a:t>12-Feb-23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9C42CB-8047-4E7B-A6FB-81AFA13E3871}" type="datetime1">
              <a:rPr lang="en-US" smtClean="0"/>
              <a:t>12-Feb-23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F1562-93FA-439D-ACBF-B8BE7566560D}" type="datetime1">
              <a:rPr lang="en-US" smtClean="0"/>
              <a:t>12-Feb-23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32A195-A7A4-45E2-877E-6825FEE4A2F9}" type="datetime1">
              <a:rPr lang="en-US" smtClean="0"/>
              <a:t>12-Feb-23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A6B4E3-BEEC-4332-858A-CB34F8245735}" type="datetime1">
              <a:rPr lang="en-US" smtClean="0"/>
              <a:t>12-Feb-23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3420A-E0F6-41B5-A65C-CD91FC401505}" type="datetime1">
              <a:rPr lang="en-US" smtClean="0"/>
              <a:t>12-Feb-23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0425"/>
            <a:ext cx="8382000" cy="2441575"/>
          </a:xfrm>
        </p:spPr>
        <p:txBody>
          <a:bodyPr>
            <a:normAutofit fontScale="90000"/>
          </a:bodyPr>
          <a:lstStyle/>
          <a:p>
            <a:r>
              <a:rPr lang="en-US" altLang="en-US" dirty="0" smtClean="0"/>
              <a:t>INTRODUCTION TO MENTAL HEALTH</a:t>
            </a:r>
            <a:br>
              <a:rPr lang="en-US" altLang="en-US" dirty="0" smtClean="0"/>
            </a:br>
            <a:r>
              <a:rPr lang="en-US" altLang="en-US" dirty="0" smtClean="0"/>
              <a:t/>
            </a:r>
            <a:br>
              <a:rPr lang="en-US" altLang="en-US" dirty="0" smtClean="0"/>
            </a:br>
            <a:r>
              <a:rPr lang="en-US" altLang="en-US" sz="2400" dirty="0" smtClean="0"/>
              <a:t>DCM 2 GCOHES</a:t>
            </a:r>
            <a:br>
              <a:rPr lang="en-US" altLang="en-US" sz="2400" dirty="0" smtClean="0"/>
            </a:br>
            <a:r>
              <a:rPr lang="en-US" altLang="en-US" sz="2400" dirty="0" smtClean="0"/>
              <a:t>semester 1 2023</a:t>
            </a:r>
            <a:endParaRPr lang="en-US" dirty="0"/>
          </a:p>
        </p:txBody>
      </p:sp>
      <p:sp>
        <p:nvSpPr>
          <p:cNvPr id="3" name="Subtitle 2"/>
          <p:cNvSpPr>
            <a:spLocks noGrp="1"/>
          </p:cNvSpPr>
          <p:nvPr>
            <p:ph type="subTitle" idx="1"/>
          </p:nvPr>
        </p:nvSpPr>
        <p:spPr>
          <a:xfrm>
            <a:off x="1371600" y="4800600"/>
            <a:ext cx="6400800" cy="1219200"/>
          </a:xfrm>
        </p:spPr>
        <p:txBody>
          <a:bodyPr>
            <a:normAutofit fontScale="77500" lnSpcReduction="20000"/>
          </a:bodyPr>
          <a:lstStyle/>
          <a:p>
            <a:endParaRPr lang="en-US" dirty="0" smtClean="0"/>
          </a:p>
          <a:p>
            <a:pPr algn="r"/>
            <a:r>
              <a:rPr lang="en-US" dirty="0" smtClean="0"/>
              <a:t>Dr. Brian Serumaga Nkerettanyi</a:t>
            </a:r>
          </a:p>
          <a:p>
            <a:pPr algn="r"/>
            <a:r>
              <a:rPr lang="en-US" dirty="0" smtClean="0"/>
              <a:t>MBChB, GUM</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1997872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a:xfrm>
            <a:off x="533400" y="-228600"/>
            <a:ext cx="8229600" cy="228600"/>
          </a:xfrm>
        </p:spPr>
        <p:txBody>
          <a:bodyPr>
            <a:normAutofit fontScale="90000"/>
          </a:bodyPr>
          <a:lstStyle/>
          <a:p>
            <a:pPr eaLnBrk="1" hangingPunct="1"/>
            <a:endParaRPr lang="en-US" altLang="en-US" dirty="0" smtClean="0"/>
          </a:p>
        </p:txBody>
      </p:sp>
      <p:sp>
        <p:nvSpPr>
          <p:cNvPr id="3" name="Content Placeholder 2"/>
          <p:cNvSpPr>
            <a:spLocks noGrp="1"/>
          </p:cNvSpPr>
          <p:nvPr>
            <p:ph sz="quarter" idx="4294967295"/>
          </p:nvPr>
        </p:nvSpPr>
        <p:spPr>
          <a:xfrm>
            <a:off x="457200" y="381000"/>
            <a:ext cx="8229600" cy="6096000"/>
          </a:xfrm>
          <a:prstGeom prst="rect">
            <a:avLst/>
          </a:prstGeom>
        </p:spPr>
        <p:txBody>
          <a:bodyPr rtlCol="0">
            <a:noAutofit/>
          </a:bodyPr>
          <a:lstStyle/>
          <a:p>
            <a:pPr>
              <a:defRPr/>
            </a:pPr>
            <a:r>
              <a:rPr lang="en-US" sz="2800" dirty="0"/>
              <a:t> </a:t>
            </a:r>
            <a:r>
              <a:rPr lang="en-US" sz="2800" b="1" dirty="0"/>
              <a:t>Panic</a:t>
            </a:r>
            <a:r>
              <a:rPr lang="en-US" sz="2800" dirty="0"/>
              <a:t>: acute, self-limiting, episodic intense attack of anxiety associated with overwhelming dread and autonomic symptoms.</a:t>
            </a:r>
          </a:p>
          <a:p>
            <a:pPr eaLnBrk="1" fontAlgn="auto" hangingPunct="1">
              <a:spcAft>
                <a:spcPts val="0"/>
              </a:spcAft>
              <a:buFont typeface="Arial" panose="020B0604020202020204" pitchFamily="34" charset="0"/>
              <a:buChar char="•"/>
              <a:defRPr/>
            </a:pPr>
            <a:endParaRPr lang="en-US" sz="2800" dirty="0" smtClean="0"/>
          </a:p>
          <a:p>
            <a:pPr eaLnBrk="1" fontAlgn="auto" hangingPunct="1">
              <a:spcAft>
                <a:spcPts val="0"/>
              </a:spcAft>
              <a:buFont typeface="Arial" panose="020B0604020202020204" pitchFamily="34" charset="0"/>
              <a:buChar char="•"/>
              <a:defRPr/>
            </a:pPr>
            <a:r>
              <a:rPr lang="en-US" sz="2800" b="1" dirty="0" smtClean="0"/>
              <a:t>Ambivalent </a:t>
            </a:r>
            <a:r>
              <a:rPr lang="en-US" sz="2800" b="1" dirty="0"/>
              <a:t>Mood</a:t>
            </a:r>
            <a:r>
              <a:rPr lang="en-US" sz="2800" dirty="0"/>
              <a:t>: coexistence of two opposing emotional states towards the same object in the same person at the same time.(</a:t>
            </a:r>
            <a:r>
              <a:rPr lang="en-US" sz="2800" dirty="0">
                <a:solidFill>
                  <a:schemeClr val="accent1">
                    <a:lumMod val="75000"/>
                  </a:schemeClr>
                </a:solidFill>
              </a:rPr>
              <a:t>LOVE-HATE relationship</a:t>
            </a:r>
            <a:r>
              <a:rPr lang="en-US" sz="2800" dirty="0"/>
              <a:t>)</a:t>
            </a:r>
          </a:p>
          <a:p>
            <a:pPr eaLnBrk="1" fontAlgn="auto" hangingPunct="1">
              <a:spcAft>
                <a:spcPts val="0"/>
              </a:spcAft>
              <a:buFont typeface="Arial" panose="020B0604020202020204" pitchFamily="34" charset="0"/>
              <a:buChar char="•"/>
              <a:defRPr/>
            </a:pPr>
            <a:endParaRPr lang="en-US" sz="2800" b="1" dirty="0" smtClean="0"/>
          </a:p>
          <a:p>
            <a:pPr eaLnBrk="1" fontAlgn="auto" hangingPunct="1">
              <a:spcAft>
                <a:spcPts val="0"/>
              </a:spcAft>
              <a:buFont typeface="Arial" panose="020B0604020202020204" pitchFamily="34" charset="0"/>
              <a:buChar char="•"/>
              <a:defRPr/>
            </a:pPr>
            <a:r>
              <a:rPr lang="en-US" sz="2800" b="1" dirty="0" smtClean="0"/>
              <a:t>Anhedonia</a:t>
            </a:r>
            <a:r>
              <a:rPr lang="en-US" sz="2800" dirty="0"/>
              <a:t>: lack of pleasure in acts which are normally pleasurable</a:t>
            </a:r>
            <a:r>
              <a:rPr lang="en-US" sz="2800" dirty="0" smtClean="0"/>
              <a:t>.</a:t>
            </a:r>
          </a:p>
          <a:p>
            <a:pPr marL="0" indent="0" eaLnBrk="1" fontAlgn="auto" hangingPunct="1">
              <a:spcAft>
                <a:spcPts val="0"/>
              </a:spcAft>
              <a:buNone/>
              <a:defRPr/>
            </a:pPr>
            <a:r>
              <a:rPr lang="en-US" sz="2800" dirty="0" smtClean="0"/>
              <a:t>      Or  a loss of interest in the previously pleasurable activities.</a:t>
            </a:r>
            <a:endParaRPr lang="en-US" sz="2800" dirty="0"/>
          </a:p>
        </p:txBody>
      </p:sp>
      <p:sp>
        <p:nvSpPr>
          <p:cNvPr id="4" name="Slide Number Placeholder 3"/>
          <p:cNvSpPr>
            <a:spLocks noGrp="1"/>
          </p:cNvSpPr>
          <p:nvPr>
            <p:ph type="sldNum" sz="quarter" idx="4294967295"/>
          </p:nvPr>
        </p:nvSpPr>
        <p:spPr>
          <a:xfrm>
            <a:off x="6457950" y="6356350"/>
            <a:ext cx="2057400" cy="365125"/>
          </a:xfrm>
          <a:prstGeom prst="rect">
            <a:avLst/>
          </a:prstGeom>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3F1E2C5E-36A6-41AC-A424-B929F5692AC8}" type="slidenum">
              <a:rPr lang="en-US">
                <a:solidFill>
                  <a:srgbClr val="898989"/>
                </a:solidFill>
              </a:rPr>
              <a:pPr/>
              <a:t>10</a:t>
            </a:fld>
            <a:endParaRPr lang="en-US">
              <a:solidFill>
                <a:srgbClr val="898989"/>
              </a:solidFill>
            </a:endParaRPr>
          </a:p>
        </p:txBody>
      </p:sp>
    </p:spTree>
    <p:extLst>
      <p:ext uri="{BB962C8B-B14F-4D97-AF65-F5344CB8AC3E}">
        <p14:creationId xmlns:p14="http://schemas.microsoft.com/office/powerpoint/2010/main" val="2690693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28600" y="228600"/>
            <a:ext cx="8686800" cy="6477000"/>
          </a:xfrm>
          <a:prstGeom prst="rect">
            <a:avLst/>
          </a:prstGeom>
        </p:spPr>
        <p:txBody>
          <a:bodyPr rtlCol="0">
            <a:noAutofit/>
          </a:bodyPr>
          <a:lstStyle/>
          <a:p>
            <a:pPr eaLnBrk="1" fontAlgn="auto" hangingPunct="1">
              <a:spcAft>
                <a:spcPts val="0"/>
              </a:spcAft>
              <a:buFont typeface="Arial" panose="020B0604020202020204" pitchFamily="34" charset="0"/>
              <a:buChar char="•"/>
              <a:defRPr/>
            </a:pPr>
            <a:r>
              <a:rPr lang="en-US" sz="2400" b="1" dirty="0"/>
              <a:t>Hallucinations</a:t>
            </a:r>
            <a:r>
              <a:rPr lang="en-US" sz="2400" dirty="0"/>
              <a:t>: Perception in the </a:t>
            </a:r>
            <a:r>
              <a:rPr lang="en-US" sz="2400" b="1" dirty="0"/>
              <a:t>absence</a:t>
            </a:r>
            <a:r>
              <a:rPr lang="en-US" sz="2400" dirty="0"/>
              <a:t> of real external stimuli; experienced as true perception coming from the external world (not within the mind). e.g. Hearing a voice of someone when actually nobody is speaking within the hearing distance.</a:t>
            </a:r>
            <a:endParaRPr lang="en-US" sz="1800" dirty="0"/>
          </a:p>
          <a:p>
            <a:pPr eaLnBrk="1" fontAlgn="auto" hangingPunct="1">
              <a:spcAft>
                <a:spcPts val="0"/>
              </a:spcAft>
              <a:buFont typeface="Arial" panose="020B0604020202020204" pitchFamily="34" charset="0"/>
              <a:buNone/>
              <a:defRPr/>
            </a:pPr>
            <a:endParaRPr lang="en-US" sz="1800" u="sng" dirty="0" smtClean="0"/>
          </a:p>
          <a:p>
            <a:pPr eaLnBrk="1" fontAlgn="auto" hangingPunct="1">
              <a:spcAft>
                <a:spcPts val="0"/>
              </a:spcAft>
              <a:buFont typeface="Arial" panose="020B0604020202020204" pitchFamily="34" charset="0"/>
              <a:buNone/>
              <a:defRPr/>
            </a:pPr>
            <a:r>
              <a:rPr lang="en-US" sz="2400" dirty="0"/>
              <a:t> </a:t>
            </a:r>
            <a:r>
              <a:rPr lang="en-US" sz="2400" dirty="0" smtClean="0"/>
              <a:t>                                        </a:t>
            </a:r>
            <a:r>
              <a:rPr lang="en-US" sz="2400" u="sng" dirty="0" smtClean="0"/>
              <a:t>Types </a:t>
            </a:r>
            <a:r>
              <a:rPr lang="en-US" sz="2400" u="sng" dirty="0"/>
              <a:t>of Hallucinations</a:t>
            </a:r>
          </a:p>
          <a:p>
            <a:pPr marL="457200" indent="-457200" eaLnBrk="1" fontAlgn="auto" hangingPunct="1">
              <a:spcAft>
                <a:spcPts val="0"/>
              </a:spcAft>
              <a:buFont typeface="Arial" panose="020B0604020202020204" pitchFamily="34" charset="0"/>
              <a:buAutoNum type="arabicPeriod"/>
              <a:defRPr/>
            </a:pPr>
            <a:r>
              <a:rPr lang="en-US" sz="2400" b="1" i="1" dirty="0"/>
              <a:t>Auditory hallucinations</a:t>
            </a:r>
            <a:r>
              <a:rPr lang="en-US" sz="2400" dirty="0"/>
              <a:t> is a form of hallucination that involves perceiving sounds  without auditory stimulus.</a:t>
            </a:r>
          </a:p>
          <a:p>
            <a:pPr marL="0" indent="0" eaLnBrk="1" fontAlgn="auto" hangingPunct="1">
              <a:spcAft>
                <a:spcPts val="0"/>
              </a:spcAft>
              <a:buFont typeface="Arial" panose="020B0604020202020204" pitchFamily="34" charset="0"/>
              <a:buNone/>
              <a:defRPr/>
            </a:pPr>
            <a:r>
              <a:rPr lang="en-US" sz="2400" dirty="0"/>
              <a:t>  </a:t>
            </a:r>
            <a:r>
              <a:rPr lang="en-US" sz="2400" dirty="0" smtClean="0"/>
              <a:t>                                    </a:t>
            </a:r>
            <a:r>
              <a:rPr lang="en-US" sz="2400" i="1" dirty="0" smtClean="0"/>
              <a:t>Forms </a:t>
            </a:r>
            <a:r>
              <a:rPr lang="en-US" sz="2400" i="1" dirty="0"/>
              <a:t>Auditory hallucinations:</a:t>
            </a:r>
          </a:p>
          <a:p>
            <a:pPr lvl="2" eaLnBrk="1" fontAlgn="auto" hangingPunct="1">
              <a:spcAft>
                <a:spcPts val="0"/>
              </a:spcAft>
              <a:buFont typeface="Arial" panose="020B0604020202020204" pitchFamily="34" charset="0"/>
              <a:buChar char="•"/>
              <a:defRPr/>
            </a:pPr>
            <a:r>
              <a:rPr lang="en-US" dirty="0"/>
              <a:t> 2</a:t>
            </a:r>
            <a:r>
              <a:rPr lang="en-US" baseline="30000" dirty="0"/>
              <a:t>nd</a:t>
            </a:r>
            <a:r>
              <a:rPr lang="en-US" dirty="0"/>
              <a:t>-person hallucinations: voice speaking to the person addressing him as “you”.</a:t>
            </a:r>
          </a:p>
          <a:p>
            <a:pPr lvl="2" eaLnBrk="1" fontAlgn="auto" hangingPunct="1">
              <a:spcAft>
                <a:spcPts val="0"/>
              </a:spcAft>
              <a:buFont typeface="Arial" panose="020B0604020202020204" pitchFamily="34" charset="0"/>
              <a:buChar char="•"/>
              <a:defRPr/>
            </a:pPr>
            <a:r>
              <a:rPr lang="en-US" i="1" dirty="0"/>
              <a:t>3</a:t>
            </a:r>
            <a:r>
              <a:rPr lang="en-US" i="1" baseline="30000" dirty="0"/>
              <a:t>rd</a:t>
            </a:r>
            <a:r>
              <a:rPr lang="en-US" i="1" dirty="0"/>
              <a:t>-person hallucinations</a:t>
            </a:r>
            <a:r>
              <a:rPr lang="en-US" dirty="0"/>
              <a:t>: voice talking about the person as “he” or “she”.</a:t>
            </a:r>
          </a:p>
          <a:p>
            <a:pPr marL="0" indent="0" eaLnBrk="1" fontAlgn="auto" hangingPunct="1">
              <a:spcAft>
                <a:spcPts val="0"/>
              </a:spcAft>
              <a:buFont typeface="Arial" panose="020B0604020202020204" pitchFamily="34" charset="0"/>
              <a:buNone/>
              <a:defRPr/>
            </a:pPr>
            <a:r>
              <a:rPr lang="en-US" sz="2400" dirty="0"/>
              <a:t>2</a:t>
            </a:r>
            <a:r>
              <a:rPr lang="en-US" sz="2400" i="1" dirty="0"/>
              <a:t>.     </a:t>
            </a:r>
            <a:r>
              <a:rPr lang="en-US" sz="2400" b="1" i="1" dirty="0"/>
              <a:t>Visual hallucination </a:t>
            </a:r>
          </a:p>
          <a:p>
            <a:pPr eaLnBrk="1" fontAlgn="auto" hangingPunct="1">
              <a:spcAft>
                <a:spcPts val="0"/>
              </a:spcAft>
              <a:buFont typeface="Arial" panose="020B0604020202020204" pitchFamily="34" charset="0"/>
              <a:buNone/>
              <a:defRPr/>
            </a:pPr>
            <a:r>
              <a:rPr lang="en-US" sz="2400" dirty="0"/>
              <a:t>      is the seeing of things that are not there .(</a:t>
            </a:r>
            <a:r>
              <a:rPr lang="en-US" sz="2400" dirty="0">
                <a:solidFill>
                  <a:schemeClr val="accent1">
                    <a:lumMod val="75000"/>
                  </a:schemeClr>
                </a:solidFill>
              </a:rPr>
              <a:t>THINK ORGANIC!!)</a:t>
            </a:r>
          </a:p>
          <a:p>
            <a:pPr marL="457200" lvl="1" indent="0" eaLnBrk="1" fontAlgn="auto" hangingPunct="1">
              <a:spcAft>
                <a:spcPts val="0"/>
              </a:spcAft>
              <a:buFont typeface="Arial" panose="020B0604020202020204" pitchFamily="34" charset="0"/>
              <a:buNone/>
              <a:defRPr/>
            </a:pPr>
            <a:endParaRPr lang="en-US" sz="3600" dirty="0"/>
          </a:p>
        </p:txBody>
      </p:sp>
      <p:sp>
        <p:nvSpPr>
          <p:cNvPr id="10244" name="Slide Number Placeholder 3"/>
          <p:cNvSpPr>
            <a:spLocks noGrp="1" noChangeArrowheads="1"/>
          </p:cNvSpPr>
          <p:nvPr>
            <p:ph type="sldNum" sz="quarter" idx="4294967295"/>
          </p:nvPr>
        </p:nvSpPr>
        <p:spPr bwMode="auto">
          <a:xfrm>
            <a:off x="6457950" y="6356350"/>
            <a:ext cx="2057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5F008490-F771-4C22-A696-BE1FA8261ECA}" type="slidenum">
              <a:rPr lang="en-US" altLang="en-US">
                <a:solidFill>
                  <a:schemeClr val="accent1"/>
                </a:solidFill>
                <a:latin typeface="Gill Sans MT" pitchFamily="34" charset="0"/>
              </a:rPr>
              <a:pPr/>
              <a:t>11</a:t>
            </a:fld>
            <a:endParaRPr lang="en-US" altLang="en-US">
              <a:solidFill>
                <a:schemeClr val="accent1"/>
              </a:solidFill>
              <a:latin typeface="Gill Sans MT" pitchFamily="34" charset="0"/>
            </a:endParaRPr>
          </a:p>
        </p:txBody>
      </p:sp>
    </p:spTree>
    <p:extLst>
      <p:ext uri="{BB962C8B-B14F-4D97-AF65-F5344CB8AC3E}">
        <p14:creationId xmlns:p14="http://schemas.microsoft.com/office/powerpoint/2010/main" val="2550930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a:xfrm>
            <a:off x="571500" y="152400"/>
            <a:ext cx="7886700" cy="762000"/>
          </a:xfrm>
        </p:spPr>
        <p:txBody>
          <a:bodyPr/>
          <a:lstStyle/>
          <a:p>
            <a:pPr eaLnBrk="1" hangingPunct="1"/>
            <a:r>
              <a:rPr lang="en-US" altLang="en-US" smtClean="0"/>
              <a:t>CONT……</a:t>
            </a:r>
          </a:p>
        </p:txBody>
      </p:sp>
      <p:sp>
        <p:nvSpPr>
          <p:cNvPr id="19459" name="Content Placeholder 2"/>
          <p:cNvSpPr>
            <a:spLocks noGrp="1" noChangeArrowheads="1"/>
          </p:cNvSpPr>
          <p:nvPr>
            <p:ph sz="quarter" idx="4294967295"/>
          </p:nvPr>
        </p:nvSpPr>
        <p:spPr>
          <a:xfrm>
            <a:off x="533400" y="914400"/>
            <a:ext cx="8153400" cy="5715000"/>
          </a:xfrm>
          <a:prstGeom prst="rect">
            <a:avLst/>
          </a:prstGeom>
        </p:spPr>
        <p:txBody>
          <a:bodyPr rtlCol="0">
            <a:noAutofit/>
          </a:bodyPr>
          <a:lstStyle/>
          <a:p>
            <a:pPr marL="0" indent="0" eaLnBrk="1" fontAlgn="auto" hangingPunct="1">
              <a:spcAft>
                <a:spcPts val="0"/>
              </a:spcAft>
              <a:buFont typeface="Arial" panose="020B0604020202020204" pitchFamily="34" charset="0"/>
              <a:buNone/>
              <a:defRPr/>
            </a:pPr>
            <a:r>
              <a:rPr lang="en-US" sz="2600" b="1" dirty="0"/>
              <a:t>3. Olfactory hallucinations:</a:t>
            </a:r>
            <a:r>
              <a:rPr lang="en-US" sz="2600" dirty="0"/>
              <a:t> is the phenomenon of smelling odors that are not really present such as: rotting flesh ,vomit,urine,smoke </a:t>
            </a:r>
            <a:r>
              <a:rPr lang="en-US" sz="2600" dirty="0" smtClean="0"/>
              <a:t>etc.</a:t>
            </a:r>
            <a:endParaRPr lang="en-US" sz="2600" dirty="0"/>
          </a:p>
          <a:p>
            <a:pPr marL="0" indent="0" eaLnBrk="1" fontAlgn="auto" hangingPunct="1">
              <a:spcAft>
                <a:spcPts val="0"/>
              </a:spcAft>
              <a:buFont typeface="Arial" panose="020B0604020202020204" pitchFamily="34" charset="0"/>
              <a:buNone/>
              <a:defRPr/>
            </a:pPr>
            <a:endParaRPr lang="en-US" sz="2600" dirty="0"/>
          </a:p>
          <a:p>
            <a:pPr marL="0" indent="0" eaLnBrk="1" fontAlgn="auto" hangingPunct="1">
              <a:spcAft>
                <a:spcPts val="0"/>
              </a:spcAft>
              <a:buFont typeface="Arial" panose="020B0604020202020204" pitchFamily="34" charset="0"/>
              <a:buNone/>
              <a:defRPr/>
            </a:pPr>
            <a:r>
              <a:rPr lang="en-US" sz="2600" b="1" dirty="0"/>
              <a:t>4. Gustatory  hallucination: </a:t>
            </a:r>
            <a:r>
              <a:rPr lang="en-US" sz="2600" dirty="0"/>
              <a:t>is the perception of taste without a stimulus</a:t>
            </a:r>
            <a:r>
              <a:rPr lang="en-US" sz="2600" dirty="0" smtClean="0"/>
              <a:t>.</a:t>
            </a:r>
          </a:p>
          <a:p>
            <a:pPr marL="0" indent="0" eaLnBrk="1" fontAlgn="auto" hangingPunct="1">
              <a:spcAft>
                <a:spcPts val="0"/>
              </a:spcAft>
              <a:buFont typeface="Arial" panose="020B0604020202020204" pitchFamily="34" charset="0"/>
              <a:buNone/>
              <a:defRPr/>
            </a:pPr>
            <a:endParaRPr lang="en-US" sz="2600" dirty="0"/>
          </a:p>
          <a:p>
            <a:pPr marL="0" indent="0" eaLnBrk="1" fontAlgn="auto" hangingPunct="1">
              <a:spcAft>
                <a:spcPts val="0"/>
              </a:spcAft>
              <a:buFont typeface="Arial" panose="020B0604020202020204" pitchFamily="34" charset="0"/>
              <a:buNone/>
              <a:defRPr/>
            </a:pPr>
            <a:r>
              <a:rPr lang="en-US" sz="2600" b="1" dirty="0"/>
              <a:t>5. Tactile hallucination:</a:t>
            </a:r>
            <a:r>
              <a:rPr lang="en-US" sz="2600" dirty="0"/>
              <a:t> is the false perception of </a:t>
            </a:r>
            <a:r>
              <a:rPr lang="en-US" sz="2600" dirty="0" smtClean="0"/>
              <a:t>touch </a:t>
            </a:r>
            <a:r>
              <a:rPr lang="en-US" sz="2600" dirty="0"/>
              <a:t>sensory </a:t>
            </a:r>
            <a:r>
              <a:rPr lang="en-US" sz="2600" dirty="0" smtClean="0"/>
              <a:t>input. It </a:t>
            </a:r>
            <a:r>
              <a:rPr lang="en-US" sz="2600" dirty="0"/>
              <a:t>creates a hallucinatory sensation of physical contact with an imaginary object.  formication, is the sensation of insects crawling underneath the skin and is frequently associated with prolonged cocaine </a:t>
            </a:r>
            <a:r>
              <a:rPr lang="en-US" sz="2600" dirty="0" smtClean="0"/>
              <a:t>use or delirium tremens.</a:t>
            </a:r>
            <a:endParaRPr lang="en-US" sz="2600" dirty="0"/>
          </a:p>
          <a:p>
            <a:pPr eaLnBrk="1" fontAlgn="auto" hangingPunct="1">
              <a:spcAft>
                <a:spcPts val="0"/>
              </a:spcAft>
              <a:buFont typeface="Arial" panose="020B0604020202020204" pitchFamily="34" charset="0"/>
              <a:buChar char="•"/>
              <a:defRPr/>
            </a:pPr>
            <a:endParaRPr lang="en-US" sz="2600" dirty="0"/>
          </a:p>
          <a:p>
            <a:pPr eaLnBrk="1" fontAlgn="auto" hangingPunct="1">
              <a:spcAft>
                <a:spcPts val="0"/>
              </a:spcAft>
              <a:buFont typeface="Arial" panose="020B0604020202020204" pitchFamily="34" charset="0"/>
              <a:buChar char="•"/>
              <a:defRPr/>
            </a:pPr>
            <a:endParaRPr lang="x-none" altLang="x-none" sz="2600" dirty="0"/>
          </a:p>
        </p:txBody>
      </p:sp>
      <p:sp>
        <p:nvSpPr>
          <p:cNvPr id="11268" name="Slide Number Placeholder 3"/>
          <p:cNvSpPr>
            <a:spLocks noGrp="1" noChangeArrowheads="1"/>
          </p:cNvSpPr>
          <p:nvPr>
            <p:ph type="sldNum" sz="quarter" idx="4294967295"/>
          </p:nvPr>
        </p:nvSpPr>
        <p:spPr bwMode="auto">
          <a:xfrm>
            <a:off x="6457950" y="6356350"/>
            <a:ext cx="2057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302A86E3-3A25-485C-99D5-F5BBAFD7B4E3}" type="slidenum">
              <a:rPr lang="en-US" altLang="en-US">
                <a:solidFill>
                  <a:schemeClr val="accent1"/>
                </a:solidFill>
                <a:latin typeface="Gill Sans MT" pitchFamily="34" charset="0"/>
              </a:rPr>
              <a:pPr/>
              <a:t>12</a:t>
            </a:fld>
            <a:endParaRPr lang="en-US" altLang="en-US">
              <a:solidFill>
                <a:schemeClr val="accent1"/>
              </a:solidFill>
              <a:latin typeface="Gill Sans MT" pitchFamily="34" charset="0"/>
            </a:endParaRPr>
          </a:p>
        </p:txBody>
      </p:sp>
    </p:spTree>
    <p:extLst>
      <p:ext uri="{BB962C8B-B14F-4D97-AF65-F5344CB8AC3E}">
        <p14:creationId xmlns:p14="http://schemas.microsoft.com/office/powerpoint/2010/main" val="2589146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Contn</a:t>
            </a:r>
            <a:r>
              <a:rPr lang="en-US" i="1" dirty="0" smtClean="0"/>
              <a:t>……………………</a:t>
            </a:r>
            <a:endParaRPr lang="en-US" i="1" dirty="0"/>
          </a:p>
        </p:txBody>
      </p:sp>
      <p:sp>
        <p:nvSpPr>
          <p:cNvPr id="3" name="Content Placeholder 2"/>
          <p:cNvSpPr>
            <a:spLocks noGrp="1"/>
          </p:cNvSpPr>
          <p:nvPr>
            <p:ph idx="1"/>
          </p:nvPr>
        </p:nvSpPr>
        <p:spPr>
          <a:xfrm>
            <a:off x="304800" y="1600200"/>
            <a:ext cx="8382000" cy="4876800"/>
          </a:xfrm>
        </p:spPr>
        <p:txBody>
          <a:bodyPr/>
          <a:lstStyle/>
          <a:p>
            <a:r>
              <a:rPr lang="en-US" b="1" dirty="0"/>
              <a:t>6. Lilliputian hallucinations</a:t>
            </a:r>
            <a:r>
              <a:rPr lang="en-US" dirty="0"/>
              <a:t>: term used to denote a hallucination featuring </a:t>
            </a:r>
            <a:r>
              <a:rPr lang="en-US" b="1" dirty="0"/>
              <a:t>miniature</a:t>
            </a:r>
            <a:r>
              <a:rPr lang="en-US" dirty="0"/>
              <a:t> individuals, animals, objects, or fantasy figures</a:t>
            </a:r>
            <a:r>
              <a:rPr lang="en-US" dirty="0" smtClean="0"/>
              <a:t>.</a:t>
            </a:r>
          </a:p>
          <a:p>
            <a:endParaRPr lang="en-US" dirty="0"/>
          </a:p>
          <a:p>
            <a:pPr marL="0" indent="0">
              <a:buNone/>
              <a:defRPr/>
            </a:pPr>
            <a:r>
              <a:rPr lang="en-US" b="1" dirty="0"/>
              <a:t>8. Hypnagogic hallucinations</a:t>
            </a:r>
            <a:r>
              <a:rPr lang="en-US" dirty="0"/>
              <a:t>: hallucinations when falling asleep</a:t>
            </a:r>
            <a:r>
              <a:rPr lang="en-US" dirty="0" smtClean="0"/>
              <a:t>.</a:t>
            </a:r>
          </a:p>
          <a:p>
            <a:pPr marL="0" indent="0">
              <a:buNone/>
              <a:defRPr/>
            </a:pPr>
            <a:endParaRPr lang="en-US" b="1" dirty="0"/>
          </a:p>
          <a:p>
            <a:pPr marL="0" indent="0">
              <a:buNone/>
              <a:defRPr/>
            </a:pPr>
            <a:r>
              <a:rPr lang="en-US" b="1" dirty="0"/>
              <a:t>9. Hypnopompic hallucinations</a:t>
            </a:r>
            <a:r>
              <a:rPr lang="en-US" dirty="0"/>
              <a:t>: hallucinations when waking from sleep.</a:t>
            </a:r>
          </a:p>
          <a:p>
            <a:pPr marL="0" indent="0">
              <a:buNone/>
              <a:defRPr/>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955851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a:xfrm>
            <a:off x="644525" y="-84138"/>
            <a:ext cx="7886700" cy="1325563"/>
          </a:xfrm>
        </p:spPr>
        <p:txBody>
          <a:bodyPr/>
          <a:lstStyle/>
          <a:p>
            <a:pPr eaLnBrk="1" hangingPunct="1"/>
            <a:r>
              <a:rPr lang="en-US" altLang="en-US" smtClean="0"/>
              <a:t>CONT……</a:t>
            </a:r>
          </a:p>
        </p:txBody>
      </p:sp>
      <p:sp>
        <p:nvSpPr>
          <p:cNvPr id="20483" name="Content Placeholder 2"/>
          <p:cNvSpPr>
            <a:spLocks noGrp="1" noChangeArrowheads="1"/>
          </p:cNvSpPr>
          <p:nvPr>
            <p:ph sz="quarter" idx="4294967295"/>
          </p:nvPr>
        </p:nvSpPr>
        <p:spPr>
          <a:xfrm>
            <a:off x="685800" y="838200"/>
            <a:ext cx="7772400" cy="5883275"/>
          </a:xfrm>
          <a:prstGeom prst="rect">
            <a:avLst/>
          </a:prstGeom>
        </p:spPr>
        <p:txBody>
          <a:bodyPr rtlCol="0">
            <a:normAutofit fontScale="92500" lnSpcReduction="20000"/>
          </a:bodyPr>
          <a:lstStyle/>
          <a:p>
            <a:pPr eaLnBrk="1" fontAlgn="auto" hangingPunct="1">
              <a:spcAft>
                <a:spcPts val="0"/>
              </a:spcAft>
              <a:buFont typeface="Arial" panose="020B0604020202020204" pitchFamily="34" charset="0"/>
              <a:buChar char="•"/>
              <a:defRPr/>
            </a:pPr>
            <a:r>
              <a:rPr lang="en-US" sz="2800" b="1" dirty="0" smtClean="0"/>
              <a:t>Flight </a:t>
            </a:r>
            <a:r>
              <a:rPr lang="en-US" sz="2800" b="1" dirty="0"/>
              <a:t>of ideas</a:t>
            </a:r>
            <a:r>
              <a:rPr lang="en-US" sz="2800" dirty="0"/>
              <a:t>: the thoughts follow each other rapidly and there is no general direction of thinking, seen in mania, also has been reported in  schizophrenia and ADHD(Attention </a:t>
            </a:r>
            <a:r>
              <a:rPr lang="en-US" sz="2800" dirty="0" err="1"/>
              <a:t>Deficiet</a:t>
            </a:r>
            <a:r>
              <a:rPr lang="en-US" sz="2800" dirty="0"/>
              <a:t> Hyperactive </a:t>
            </a:r>
            <a:r>
              <a:rPr lang="en-US" sz="2800" dirty="0" smtClean="0"/>
              <a:t>Disorder).</a:t>
            </a:r>
            <a:endParaRPr lang="en-US" sz="2800" dirty="0"/>
          </a:p>
          <a:p>
            <a:pPr eaLnBrk="1" fontAlgn="auto" hangingPunct="1">
              <a:spcAft>
                <a:spcPts val="0"/>
              </a:spcAft>
              <a:buFont typeface="Arial" panose="020B0604020202020204" pitchFamily="34" charset="0"/>
              <a:buChar char="•"/>
              <a:defRPr/>
            </a:pPr>
            <a:endParaRPr lang="en-US" sz="2800" b="1" dirty="0" smtClean="0"/>
          </a:p>
          <a:p>
            <a:pPr eaLnBrk="1" fontAlgn="auto" hangingPunct="1">
              <a:spcAft>
                <a:spcPts val="0"/>
              </a:spcAft>
              <a:buFont typeface="Arial" panose="020B0604020202020204" pitchFamily="34" charset="0"/>
              <a:buChar char="•"/>
              <a:defRPr/>
            </a:pPr>
            <a:r>
              <a:rPr lang="en-US" sz="2800" b="1" dirty="0" smtClean="0"/>
              <a:t>Thought </a:t>
            </a:r>
            <a:r>
              <a:rPr lang="en-US" sz="2800" b="1" dirty="0"/>
              <a:t>block</a:t>
            </a:r>
            <a:r>
              <a:rPr lang="en-US" sz="2800" dirty="0"/>
              <a:t>: Sudden cessation of thought flow with complete emptying of the mind not caused by an external influence.</a:t>
            </a:r>
          </a:p>
          <a:p>
            <a:pPr eaLnBrk="1" fontAlgn="auto" hangingPunct="1">
              <a:spcAft>
                <a:spcPts val="0"/>
              </a:spcAft>
              <a:buFont typeface="Arial" panose="020B0604020202020204" pitchFamily="34" charset="0"/>
              <a:buChar char="•"/>
              <a:defRPr/>
            </a:pPr>
            <a:endParaRPr lang="en-US" sz="2800" dirty="0"/>
          </a:p>
          <a:p>
            <a:pPr>
              <a:defRPr/>
            </a:pPr>
            <a:r>
              <a:rPr lang="en-US" sz="2800" b="1" dirty="0">
                <a:latin typeface="Arial" pitchFamily="34" charset="0"/>
                <a:cs typeface="Arial" pitchFamily="34" charset="0"/>
              </a:rPr>
              <a:t>Derailment</a:t>
            </a:r>
            <a:r>
              <a:rPr lang="en-US" sz="2800" dirty="0">
                <a:latin typeface="Arial" pitchFamily="34" charset="0"/>
                <a:cs typeface="Arial" pitchFamily="34" charset="0"/>
              </a:rPr>
              <a:t>: direction of thought is lost  and the thought goes away from the intended theme .</a:t>
            </a:r>
          </a:p>
          <a:p>
            <a:pPr>
              <a:buNone/>
              <a:defRPr/>
            </a:pPr>
            <a:r>
              <a:rPr lang="en-US" sz="2800" dirty="0">
                <a:latin typeface="Arial" pitchFamily="34" charset="0"/>
                <a:cs typeface="Arial" pitchFamily="34" charset="0"/>
              </a:rPr>
              <a:t>   </a:t>
            </a:r>
            <a:r>
              <a:rPr lang="en-US" sz="2800" u="sng" dirty="0">
                <a:latin typeface="Arial" pitchFamily="34" charset="0"/>
                <a:cs typeface="Arial" pitchFamily="34" charset="0"/>
              </a:rPr>
              <a:t>Example</a:t>
            </a:r>
            <a:r>
              <a:rPr lang="en-US" sz="2800" dirty="0">
                <a:latin typeface="Arial" pitchFamily="34" charset="0"/>
                <a:cs typeface="Arial" pitchFamily="34" charset="0"/>
              </a:rPr>
              <a:t>:</a:t>
            </a:r>
          </a:p>
          <a:p>
            <a:pPr>
              <a:defRPr/>
            </a:pPr>
            <a:r>
              <a:rPr lang="en-US" sz="2800" dirty="0">
                <a:latin typeface="Arial" pitchFamily="34" charset="0"/>
                <a:cs typeface="Arial" pitchFamily="34" charset="0"/>
              </a:rPr>
              <a:t>"The next day when I'd be going out you know, I took control, like uh, I put bleach on my hair in California.”</a:t>
            </a:r>
          </a:p>
          <a:p>
            <a:pPr eaLnBrk="1" fontAlgn="auto" hangingPunct="1">
              <a:spcAft>
                <a:spcPts val="0"/>
              </a:spcAft>
              <a:buFont typeface="Arial" panose="020B0604020202020204" pitchFamily="34" charset="0"/>
              <a:buChar char="•"/>
              <a:defRPr/>
            </a:pPr>
            <a:endParaRPr lang="x-none" altLang="x-none" sz="2800" dirty="0"/>
          </a:p>
        </p:txBody>
      </p:sp>
      <p:sp>
        <p:nvSpPr>
          <p:cNvPr id="12292" name="Slide Number Placeholder 3"/>
          <p:cNvSpPr>
            <a:spLocks noGrp="1" noChangeArrowheads="1"/>
          </p:cNvSpPr>
          <p:nvPr>
            <p:ph type="sldNum" sz="quarter" idx="4294967295"/>
          </p:nvPr>
        </p:nvSpPr>
        <p:spPr bwMode="auto">
          <a:xfrm>
            <a:off x="6457950" y="6356350"/>
            <a:ext cx="2057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9B8E43F4-76CE-4C5C-A9FE-FB96758D9B07}" type="slidenum">
              <a:rPr lang="en-US" altLang="en-US">
                <a:solidFill>
                  <a:schemeClr val="accent1"/>
                </a:solidFill>
                <a:latin typeface="Gill Sans MT" pitchFamily="34" charset="0"/>
              </a:rPr>
              <a:pPr/>
              <a:t>14</a:t>
            </a:fld>
            <a:endParaRPr lang="en-US" altLang="en-US">
              <a:solidFill>
                <a:schemeClr val="accent1"/>
              </a:solidFill>
              <a:latin typeface="Gill Sans MT" pitchFamily="34" charset="0"/>
            </a:endParaRPr>
          </a:p>
        </p:txBody>
      </p:sp>
    </p:spTree>
    <p:extLst>
      <p:ext uri="{BB962C8B-B14F-4D97-AF65-F5344CB8AC3E}">
        <p14:creationId xmlns:p14="http://schemas.microsoft.com/office/powerpoint/2010/main" val="778601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a:xfrm>
            <a:off x="457200" y="274638"/>
            <a:ext cx="8229600" cy="715962"/>
          </a:xfrm>
        </p:spPr>
        <p:txBody>
          <a:bodyPr>
            <a:normAutofit fontScale="90000"/>
          </a:bodyPr>
          <a:lstStyle/>
          <a:p>
            <a:pPr eaLnBrk="1" hangingPunct="1"/>
            <a:r>
              <a:rPr lang="en-US" altLang="en-US" dirty="0" smtClean="0"/>
              <a:t>CONT……</a:t>
            </a:r>
          </a:p>
        </p:txBody>
      </p:sp>
      <p:sp>
        <p:nvSpPr>
          <p:cNvPr id="22531" name="Content Placeholder 2"/>
          <p:cNvSpPr>
            <a:spLocks noGrp="1" noChangeArrowheads="1"/>
          </p:cNvSpPr>
          <p:nvPr>
            <p:ph sz="quarter" idx="4294967295"/>
          </p:nvPr>
        </p:nvSpPr>
        <p:spPr>
          <a:xfrm>
            <a:off x="304800" y="1066800"/>
            <a:ext cx="8534400" cy="5334000"/>
          </a:xfrm>
          <a:prstGeom prst="rect">
            <a:avLst/>
          </a:prstGeom>
        </p:spPr>
        <p:txBody>
          <a:bodyPr rtlCol="0">
            <a:noAutofit/>
          </a:bodyPr>
          <a:lstStyle/>
          <a:p>
            <a:pPr eaLnBrk="1" fontAlgn="auto" hangingPunct="1">
              <a:spcAft>
                <a:spcPts val="0"/>
              </a:spcAft>
              <a:buFont typeface="Arial" charset="0"/>
              <a:buNone/>
              <a:defRPr/>
            </a:pPr>
            <a:r>
              <a:rPr lang="en-US" sz="2400" b="1" dirty="0"/>
              <a:t>Tangentiality</a:t>
            </a:r>
            <a:r>
              <a:rPr lang="en-US" sz="2400" dirty="0"/>
              <a:t>: It is a form of derailment.</a:t>
            </a:r>
          </a:p>
          <a:p>
            <a:pPr eaLnBrk="1" fontAlgn="auto" hangingPunct="1">
              <a:spcAft>
                <a:spcPts val="0"/>
              </a:spcAft>
              <a:buFont typeface="Arial" charset="0"/>
              <a:buNone/>
              <a:defRPr/>
            </a:pPr>
            <a:r>
              <a:rPr lang="en-US" sz="2400" dirty="0"/>
              <a:t>                          Wandering from the topic and never returning to it or providing the information requested.</a:t>
            </a:r>
          </a:p>
          <a:p>
            <a:pPr eaLnBrk="1" fontAlgn="auto" hangingPunct="1">
              <a:spcAft>
                <a:spcPts val="0"/>
              </a:spcAft>
              <a:buFont typeface="Arial" charset="0"/>
              <a:buNone/>
              <a:defRPr/>
            </a:pPr>
            <a:r>
              <a:rPr lang="en-US" sz="2400" b="1" dirty="0"/>
              <a:t>Example</a:t>
            </a:r>
            <a:r>
              <a:rPr lang="en-US" sz="2400" dirty="0"/>
              <a:t> </a:t>
            </a:r>
          </a:p>
          <a:p>
            <a:pPr eaLnBrk="1" fontAlgn="auto" hangingPunct="1">
              <a:spcAft>
                <a:spcPts val="0"/>
              </a:spcAft>
              <a:buFont typeface="Arial" charset="0"/>
              <a:buNone/>
              <a:defRPr/>
            </a:pPr>
            <a:r>
              <a:rPr lang="en-US" sz="2400" dirty="0"/>
              <a:t> In answer to the question "Where are you from?", a response "My dog is from England. They have good fish and chips there. Fish breathe through gills.“</a:t>
            </a:r>
          </a:p>
          <a:p>
            <a:pPr eaLnBrk="1" fontAlgn="auto" hangingPunct="1">
              <a:spcAft>
                <a:spcPts val="0"/>
              </a:spcAft>
              <a:buFont typeface="Arial" charset="0"/>
              <a:buNone/>
              <a:defRPr/>
            </a:pPr>
            <a:endParaRPr lang="en-US" sz="2400" dirty="0" smtClean="0"/>
          </a:p>
          <a:p>
            <a:pPr eaLnBrk="1" fontAlgn="auto" hangingPunct="1">
              <a:spcAft>
                <a:spcPts val="0"/>
              </a:spcAft>
              <a:buFont typeface="Arial" charset="0"/>
              <a:buNone/>
              <a:defRPr/>
            </a:pPr>
            <a:r>
              <a:rPr lang="en-US" sz="2400" dirty="0" smtClean="0"/>
              <a:t>However </a:t>
            </a:r>
            <a:r>
              <a:rPr lang="en-US" sz="2400" dirty="0"/>
              <a:t>there is a term </a:t>
            </a:r>
            <a:r>
              <a:rPr lang="en-US" sz="2400" b="1" dirty="0"/>
              <a:t>Circumstantiality, </a:t>
            </a:r>
            <a:r>
              <a:rPr lang="en-US" sz="2400" dirty="0"/>
              <a:t>the individual eventually answers the question or gives required information.</a:t>
            </a:r>
            <a:endParaRPr lang="en-US" sz="2400" b="1" dirty="0"/>
          </a:p>
          <a:p>
            <a:pPr eaLnBrk="1" fontAlgn="auto" hangingPunct="1">
              <a:spcAft>
                <a:spcPts val="0"/>
              </a:spcAft>
              <a:buFont typeface="Arial" panose="020B0604020202020204" pitchFamily="34" charset="0"/>
              <a:buChar char="•"/>
              <a:defRPr/>
            </a:pPr>
            <a:r>
              <a:rPr lang="en-US" sz="2400" b="1" dirty="0"/>
              <a:t>Neologism</a:t>
            </a:r>
            <a:r>
              <a:rPr lang="en-US" sz="2400" dirty="0"/>
              <a:t>: completely new word or phrase whose deviation cannot be understood. Usually associated with patients with schizophrenia. </a:t>
            </a:r>
            <a:r>
              <a:rPr lang="en-US" sz="2400" dirty="0" err="1"/>
              <a:t>E.g</a:t>
            </a:r>
            <a:r>
              <a:rPr lang="en-US" sz="2400" dirty="0"/>
              <a:t> </a:t>
            </a:r>
            <a:r>
              <a:rPr lang="en-US" sz="2400" dirty="0" smtClean="0"/>
              <a:t>??</a:t>
            </a:r>
            <a:endParaRPr lang="en-US" sz="2400" dirty="0"/>
          </a:p>
        </p:txBody>
      </p:sp>
      <p:sp>
        <p:nvSpPr>
          <p:cNvPr id="14340" name="Slide Number Placeholder 3"/>
          <p:cNvSpPr>
            <a:spLocks noGrp="1" noChangeArrowheads="1"/>
          </p:cNvSpPr>
          <p:nvPr>
            <p:ph type="sldNum" sz="quarter" idx="4294967295"/>
          </p:nvPr>
        </p:nvSpPr>
        <p:spPr bwMode="auto">
          <a:xfrm>
            <a:off x="6457950" y="6356350"/>
            <a:ext cx="2057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13A7CE74-437E-4AC7-A890-3D0C9B14FB5B}" type="slidenum">
              <a:rPr lang="en-US" altLang="en-US">
                <a:solidFill>
                  <a:schemeClr val="accent1"/>
                </a:solidFill>
                <a:latin typeface="Gill Sans MT" pitchFamily="34" charset="0"/>
              </a:rPr>
              <a:pPr/>
              <a:t>15</a:t>
            </a:fld>
            <a:endParaRPr lang="en-US" altLang="en-US">
              <a:solidFill>
                <a:schemeClr val="accent1"/>
              </a:solidFill>
              <a:latin typeface="Gill Sans MT" pitchFamily="34" charset="0"/>
            </a:endParaRPr>
          </a:p>
        </p:txBody>
      </p:sp>
    </p:spTree>
    <p:extLst>
      <p:ext uri="{BB962C8B-B14F-4D97-AF65-F5344CB8AC3E}">
        <p14:creationId xmlns:p14="http://schemas.microsoft.com/office/powerpoint/2010/main" val="2368736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p:txBody>
          <a:bodyPr/>
          <a:lstStyle/>
          <a:p>
            <a:pPr eaLnBrk="1" hangingPunct="1"/>
            <a:endParaRPr lang="en-US" altLang="en-US" smtClean="0"/>
          </a:p>
        </p:txBody>
      </p:sp>
      <p:sp>
        <p:nvSpPr>
          <p:cNvPr id="3" name="Content Placeholder 2"/>
          <p:cNvSpPr>
            <a:spLocks noGrp="1"/>
          </p:cNvSpPr>
          <p:nvPr>
            <p:ph sz="quarter" idx="4294967295"/>
          </p:nvPr>
        </p:nvSpPr>
        <p:spPr>
          <a:xfrm>
            <a:off x="381000" y="1524000"/>
            <a:ext cx="8458200" cy="4876800"/>
          </a:xfrm>
          <a:prstGeom prst="rect">
            <a:avLst/>
          </a:prstGeom>
        </p:spPr>
        <p:txBody>
          <a:bodyPr rtlCol="0">
            <a:noAutofit/>
          </a:bodyPr>
          <a:lstStyle/>
          <a:p>
            <a:pPr eaLnBrk="1" fontAlgn="auto" hangingPunct="1">
              <a:spcAft>
                <a:spcPts val="0"/>
              </a:spcAft>
              <a:buFont typeface="Arial" panose="020B0604020202020204" pitchFamily="34" charset="0"/>
              <a:buNone/>
              <a:defRPr/>
            </a:pPr>
            <a:r>
              <a:rPr lang="en-US" sz="2800" b="1" dirty="0" smtClean="0"/>
              <a:t>Loosening </a:t>
            </a:r>
            <a:r>
              <a:rPr lang="en-US" sz="2800" b="1" dirty="0"/>
              <a:t>of Association(Loose Association):</a:t>
            </a:r>
            <a:r>
              <a:rPr lang="en-US" sz="2800" dirty="0"/>
              <a:t> thought disorder in which series of ideas are presented with loosely apparent or completely in apparent logical connections.</a:t>
            </a:r>
          </a:p>
          <a:p>
            <a:pPr eaLnBrk="1" fontAlgn="auto" hangingPunct="1">
              <a:spcAft>
                <a:spcPts val="0"/>
              </a:spcAft>
              <a:buFont typeface="Arial" panose="020B0604020202020204" pitchFamily="34" charset="0"/>
              <a:buNone/>
              <a:defRPr/>
            </a:pPr>
            <a:r>
              <a:rPr lang="en-US" sz="2800" dirty="0"/>
              <a:t> </a:t>
            </a:r>
            <a:r>
              <a:rPr lang="en-US" sz="2400" dirty="0"/>
              <a:t>A  manifestation of a thought disorder whereby the patient's responses do not relate to the interviewer's questions, or one paragraph, sentence, or phrase is not logically connected to those that occur before or after.</a:t>
            </a:r>
            <a:endParaRPr lang="en-US" sz="2800" dirty="0"/>
          </a:p>
          <a:p>
            <a:pPr eaLnBrk="1" fontAlgn="auto" hangingPunct="1">
              <a:spcAft>
                <a:spcPts val="0"/>
              </a:spcAft>
              <a:buFont typeface="Arial" panose="020B0604020202020204" pitchFamily="34" charset="0"/>
              <a:buNone/>
              <a:defRPr/>
            </a:pPr>
            <a:r>
              <a:rPr lang="en-US" sz="2800" i="1" dirty="0"/>
              <a:t>Example: I sang out for my mother …… for this to hell I went…how long is road …</a:t>
            </a:r>
            <a:endParaRPr lang="en-US" sz="2800" dirty="0"/>
          </a:p>
          <a:p>
            <a:pPr marL="0" indent="0" eaLnBrk="1" fontAlgn="auto" hangingPunct="1">
              <a:spcAft>
                <a:spcPts val="0"/>
              </a:spcAft>
              <a:buFont typeface="Arial" panose="020B0604020202020204" pitchFamily="34" charset="0"/>
              <a:buNone/>
              <a:defRPr/>
            </a:pPr>
            <a:endParaRPr lang="x-none" sz="2800" dirty="0"/>
          </a:p>
        </p:txBody>
      </p:sp>
      <p:sp>
        <p:nvSpPr>
          <p:cNvPr id="4" name="Slide Number Placeholder 3"/>
          <p:cNvSpPr>
            <a:spLocks noGrp="1"/>
          </p:cNvSpPr>
          <p:nvPr>
            <p:ph type="sldNum" sz="quarter" idx="4294967295"/>
          </p:nvPr>
        </p:nvSpPr>
        <p:spPr>
          <a:xfrm>
            <a:off x="6457950" y="6356350"/>
            <a:ext cx="2057400" cy="365125"/>
          </a:xfrm>
          <a:prstGeom prst="rect">
            <a:avLst/>
          </a:prstGeom>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5A7E07AF-0239-40CF-A862-79F309CE6740}" type="slidenum">
              <a:rPr lang="en-US">
                <a:solidFill>
                  <a:srgbClr val="898989"/>
                </a:solidFill>
              </a:rPr>
              <a:pPr/>
              <a:t>16</a:t>
            </a:fld>
            <a:endParaRPr lang="en-US">
              <a:solidFill>
                <a:srgbClr val="898989"/>
              </a:solidFill>
            </a:endParaRPr>
          </a:p>
        </p:txBody>
      </p:sp>
    </p:spTree>
    <p:extLst>
      <p:ext uri="{BB962C8B-B14F-4D97-AF65-F5344CB8AC3E}">
        <p14:creationId xmlns:p14="http://schemas.microsoft.com/office/powerpoint/2010/main" val="2142821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a:xfrm>
            <a:off x="457200" y="274638"/>
            <a:ext cx="8229600" cy="792162"/>
          </a:xfrm>
        </p:spPr>
        <p:txBody>
          <a:bodyPr/>
          <a:lstStyle/>
          <a:p>
            <a:pPr eaLnBrk="1" hangingPunct="1"/>
            <a:r>
              <a:rPr lang="en-US" altLang="en-US" dirty="0" smtClean="0"/>
              <a:t>Delusions</a:t>
            </a:r>
          </a:p>
        </p:txBody>
      </p:sp>
      <p:sp>
        <p:nvSpPr>
          <p:cNvPr id="24579" name="Content Placeholder 2"/>
          <p:cNvSpPr>
            <a:spLocks noGrp="1" noChangeArrowheads="1"/>
          </p:cNvSpPr>
          <p:nvPr>
            <p:ph sz="quarter" idx="4294967295"/>
          </p:nvPr>
        </p:nvSpPr>
        <p:spPr>
          <a:xfrm>
            <a:off x="685800" y="1303338"/>
            <a:ext cx="7772400" cy="5249862"/>
          </a:xfrm>
          <a:prstGeom prst="rect">
            <a:avLst/>
          </a:prstGeom>
        </p:spPr>
        <p:txBody>
          <a:bodyPr rtlCol="0">
            <a:normAutofit fontScale="70000" lnSpcReduction="20000"/>
          </a:bodyPr>
          <a:lstStyle/>
          <a:p>
            <a:pPr>
              <a:defRPr/>
            </a:pPr>
            <a:r>
              <a:rPr lang="en-US" sz="3100" dirty="0"/>
              <a:t>Delusions: </a:t>
            </a:r>
            <a:r>
              <a:rPr lang="en-US" sz="3100" b="1" dirty="0"/>
              <a:t>False </a:t>
            </a:r>
            <a:r>
              <a:rPr lang="en-US" sz="3100" b="1" dirty="0" smtClean="0"/>
              <a:t>,fixed, </a:t>
            </a:r>
            <a:r>
              <a:rPr lang="en-US" sz="3100" b="1" dirty="0"/>
              <a:t>firmly(</a:t>
            </a:r>
            <a:r>
              <a:rPr lang="en-US" sz="3100" b="1" dirty="0">
                <a:solidFill>
                  <a:schemeClr val="accent1">
                    <a:lumMod val="75000"/>
                  </a:schemeClr>
                </a:solidFill>
              </a:rPr>
              <a:t>FFF</a:t>
            </a:r>
            <a:r>
              <a:rPr lang="en-US" sz="3100" b="1" dirty="0"/>
              <a:t>) held  beliefs </a:t>
            </a:r>
            <a:r>
              <a:rPr lang="en-US" sz="3100" dirty="0"/>
              <a:t>which are not shared by others ,are out of keeping with one’s educational ,social and cultural background and are unshakable and unchangeable in the face of evidence to the contrary.</a:t>
            </a:r>
          </a:p>
          <a:p>
            <a:pPr eaLnBrk="1" fontAlgn="auto" hangingPunct="1">
              <a:spcAft>
                <a:spcPts val="0"/>
              </a:spcAft>
              <a:defRPr/>
            </a:pPr>
            <a:endParaRPr lang="en-US" sz="2400" u="sng" dirty="0" smtClean="0"/>
          </a:p>
          <a:p>
            <a:pPr marL="0" indent="0" eaLnBrk="1" fontAlgn="auto" hangingPunct="1">
              <a:spcAft>
                <a:spcPts val="0"/>
              </a:spcAft>
              <a:buNone/>
              <a:defRPr/>
            </a:pPr>
            <a:r>
              <a:rPr lang="en-US" sz="2400" u="sng" dirty="0" smtClean="0"/>
              <a:t>Types/Forms </a:t>
            </a:r>
            <a:r>
              <a:rPr lang="en-US" sz="2400" u="sng" dirty="0"/>
              <a:t>of Delusions</a:t>
            </a:r>
            <a:endParaRPr lang="en-US" u="sng" dirty="0"/>
          </a:p>
          <a:p>
            <a:pPr eaLnBrk="1" fontAlgn="auto" hangingPunct="1">
              <a:spcAft>
                <a:spcPts val="0"/>
              </a:spcAft>
              <a:defRPr/>
            </a:pPr>
            <a:r>
              <a:rPr lang="en-US" b="1" dirty="0"/>
              <a:t>Persecutory (paranoid) delusion</a:t>
            </a:r>
            <a:r>
              <a:rPr lang="en-US" dirty="0"/>
              <a:t>: Delusion of being persecuted (cheated, mistreated, etc.)</a:t>
            </a:r>
          </a:p>
          <a:p>
            <a:pPr eaLnBrk="1" fontAlgn="auto" hangingPunct="1">
              <a:spcAft>
                <a:spcPts val="0"/>
              </a:spcAft>
              <a:defRPr/>
            </a:pPr>
            <a:endParaRPr lang="en-US" b="1" dirty="0" smtClean="0"/>
          </a:p>
          <a:p>
            <a:pPr eaLnBrk="1" fontAlgn="auto" hangingPunct="1">
              <a:spcAft>
                <a:spcPts val="0"/>
              </a:spcAft>
              <a:defRPr/>
            </a:pPr>
            <a:r>
              <a:rPr lang="en-US" b="1" dirty="0" smtClean="0"/>
              <a:t>Grandiose </a:t>
            </a:r>
            <a:r>
              <a:rPr lang="en-US" b="1" dirty="0"/>
              <a:t>delusion</a:t>
            </a:r>
            <a:r>
              <a:rPr lang="en-US" dirty="0"/>
              <a:t>: Delusion of exaggerated self-importance, power or identity.</a:t>
            </a:r>
          </a:p>
          <a:p>
            <a:pPr eaLnBrk="1" fontAlgn="auto" hangingPunct="1">
              <a:spcAft>
                <a:spcPts val="0"/>
              </a:spcAft>
              <a:defRPr/>
            </a:pPr>
            <a:endParaRPr lang="en-US" b="1" dirty="0" smtClean="0"/>
          </a:p>
          <a:p>
            <a:pPr eaLnBrk="1" fontAlgn="auto" hangingPunct="1">
              <a:spcAft>
                <a:spcPts val="0"/>
              </a:spcAft>
              <a:defRPr/>
            </a:pPr>
            <a:r>
              <a:rPr lang="en-US" b="1" dirty="0" smtClean="0"/>
              <a:t>Delusion </a:t>
            </a:r>
            <a:r>
              <a:rPr lang="en-US" b="1" dirty="0"/>
              <a:t>of reference or </a:t>
            </a:r>
            <a:r>
              <a:rPr lang="en-US" dirty="0"/>
              <a:t>“</a:t>
            </a:r>
            <a:r>
              <a:rPr lang="en-US" b="1" dirty="0"/>
              <a:t>Idea of Reference</a:t>
            </a:r>
            <a:r>
              <a:rPr lang="en-US" dirty="0"/>
              <a:t>”: Delusion that some events and others  behavior refer to oneself.</a:t>
            </a:r>
          </a:p>
          <a:p>
            <a:pPr eaLnBrk="1" fontAlgn="auto" hangingPunct="1">
              <a:spcAft>
                <a:spcPts val="0"/>
              </a:spcAft>
              <a:defRPr/>
            </a:pPr>
            <a:endParaRPr lang="en-US" b="1" dirty="0" smtClean="0"/>
          </a:p>
          <a:p>
            <a:pPr eaLnBrk="1" fontAlgn="auto" hangingPunct="1">
              <a:spcAft>
                <a:spcPts val="0"/>
              </a:spcAft>
              <a:defRPr/>
            </a:pPr>
            <a:r>
              <a:rPr lang="en-US" b="1" dirty="0" smtClean="0"/>
              <a:t>Delusion </a:t>
            </a:r>
            <a:r>
              <a:rPr lang="en-US" b="1" dirty="0"/>
              <a:t>of jealousy</a:t>
            </a:r>
            <a:r>
              <a:rPr lang="en-US" dirty="0"/>
              <a:t>: Delusion that a loved person (wife/husband) is unfaithful (infidelity delusion</a:t>
            </a:r>
            <a:r>
              <a:rPr lang="en-US" dirty="0" smtClean="0"/>
              <a:t>)</a:t>
            </a:r>
          </a:p>
          <a:p>
            <a:pPr eaLnBrk="1" fontAlgn="auto" hangingPunct="1">
              <a:spcAft>
                <a:spcPts val="0"/>
              </a:spcAft>
              <a:defRPr/>
            </a:pPr>
            <a:endParaRPr lang="en-US" dirty="0"/>
          </a:p>
        </p:txBody>
      </p:sp>
      <p:sp>
        <p:nvSpPr>
          <p:cNvPr id="15364" name="Slide Number Placeholder 3"/>
          <p:cNvSpPr>
            <a:spLocks noGrp="1" noChangeArrowheads="1"/>
          </p:cNvSpPr>
          <p:nvPr>
            <p:ph type="sldNum" sz="quarter" idx="4294967295"/>
          </p:nvPr>
        </p:nvSpPr>
        <p:spPr bwMode="auto">
          <a:xfrm>
            <a:off x="6457950" y="6356350"/>
            <a:ext cx="2057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8BF018E2-1205-42E4-9AC0-95D51F0D3F0B}" type="slidenum">
              <a:rPr lang="en-US" altLang="en-US">
                <a:solidFill>
                  <a:schemeClr val="accent1"/>
                </a:solidFill>
                <a:latin typeface="Gill Sans MT" pitchFamily="34" charset="0"/>
              </a:rPr>
              <a:pPr/>
              <a:t>17</a:t>
            </a:fld>
            <a:endParaRPr lang="en-US" altLang="en-US">
              <a:solidFill>
                <a:schemeClr val="accent1"/>
              </a:solidFill>
              <a:latin typeface="Gill Sans MT" pitchFamily="34" charset="0"/>
            </a:endParaRPr>
          </a:p>
        </p:txBody>
      </p:sp>
    </p:spTree>
    <p:extLst>
      <p:ext uri="{BB962C8B-B14F-4D97-AF65-F5344CB8AC3E}">
        <p14:creationId xmlns:p14="http://schemas.microsoft.com/office/powerpoint/2010/main" val="1106864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More delusions</a:t>
            </a:r>
            <a:endParaRPr lang="en-US" dirty="0"/>
          </a:p>
        </p:txBody>
      </p:sp>
      <p:sp>
        <p:nvSpPr>
          <p:cNvPr id="3" name="Content Placeholder 2"/>
          <p:cNvSpPr>
            <a:spLocks noGrp="1"/>
          </p:cNvSpPr>
          <p:nvPr>
            <p:ph idx="1"/>
          </p:nvPr>
        </p:nvSpPr>
        <p:spPr>
          <a:xfrm>
            <a:off x="457200" y="1295400"/>
            <a:ext cx="8229600" cy="5181600"/>
          </a:xfrm>
        </p:spPr>
        <p:txBody>
          <a:bodyPr>
            <a:normAutofit/>
          </a:bodyPr>
          <a:lstStyle/>
          <a:p>
            <a:pPr>
              <a:defRPr/>
            </a:pPr>
            <a:r>
              <a:rPr lang="en-US" b="1" dirty="0"/>
              <a:t>Delusions of love (‘</a:t>
            </a:r>
            <a:r>
              <a:rPr lang="en-US" b="1" dirty="0" err="1"/>
              <a:t>erotomania</a:t>
            </a:r>
            <a:r>
              <a:rPr lang="en-US" b="1" dirty="0"/>
              <a:t>’): </a:t>
            </a:r>
            <a:r>
              <a:rPr lang="en-US" dirty="0"/>
              <a:t>Delusion that someone, (usually inaccessible, high social class person) is deeply in love with the patient.</a:t>
            </a:r>
          </a:p>
          <a:p>
            <a:pPr>
              <a:defRPr/>
            </a:pPr>
            <a:r>
              <a:rPr lang="en-US" b="1" dirty="0"/>
              <a:t>Nihilistic delusion: </a:t>
            </a:r>
            <a:r>
              <a:rPr lang="en-US" dirty="0"/>
              <a:t>Delusion of nonexistence of self, part of the body, belongings, others or the world.</a:t>
            </a:r>
          </a:p>
          <a:p>
            <a:pPr>
              <a:defRPr/>
            </a:pPr>
            <a:r>
              <a:rPr lang="en-US" b="1" dirty="0"/>
              <a:t>Delusion of Control or influence</a:t>
            </a:r>
            <a:r>
              <a:rPr lang="en-US" b="1" dirty="0">
                <a:solidFill>
                  <a:schemeClr val="accent6">
                    <a:lumMod val="75000"/>
                  </a:schemeClr>
                </a:solidFill>
              </a:rPr>
              <a:t>:</a:t>
            </a:r>
            <a:r>
              <a:rPr lang="en-US" b="1" dirty="0"/>
              <a:t> </a:t>
            </a:r>
            <a:r>
              <a:rPr lang="en-US" dirty="0"/>
              <a:t>Delusion that person’s thoughts, actions, or feelings are controlled by outside forces.</a:t>
            </a:r>
          </a:p>
          <a:p>
            <a:pPr>
              <a:defRPr/>
            </a:pPr>
            <a:endParaRPr lang="x-none" altLang="x-none"/>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931160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noChangeArrowheads="1"/>
          </p:cNvSpPr>
          <p:nvPr>
            <p:ph sz="quarter" idx="4294967295"/>
          </p:nvPr>
        </p:nvSpPr>
        <p:spPr>
          <a:xfrm>
            <a:off x="152400" y="228600"/>
            <a:ext cx="8839200" cy="6477000"/>
          </a:xfrm>
          <a:prstGeom prst="rect">
            <a:avLst/>
          </a:prstGeom>
        </p:spPr>
        <p:txBody>
          <a:bodyPr>
            <a:normAutofit/>
          </a:bodyPr>
          <a:lstStyle/>
          <a:p>
            <a:pPr marL="0" indent="0" eaLnBrk="1" hangingPunct="1">
              <a:buFont typeface="Arial" charset="0"/>
              <a:buNone/>
            </a:pPr>
            <a:r>
              <a:rPr lang="en-US" altLang="en-US" sz="2200" b="1" dirty="0" smtClean="0"/>
              <a:t>Obsessions</a:t>
            </a:r>
            <a:r>
              <a:rPr lang="en-US" altLang="en-US" sz="2200" dirty="0" smtClean="0"/>
              <a:t>: Repetitive ideas, images, feelings or urges insistently entering person’s mind despite resistance. Obsessions are frequently followed by compelling actions (Compulsions).</a:t>
            </a:r>
          </a:p>
          <a:p>
            <a:pPr marL="0" indent="0" eaLnBrk="1" hangingPunct="1">
              <a:buFont typeface="Arial" charset="0"/>
              <a:buNone/>
            </a:pPr>
            <a:r>
              <a:rPr lang="en-US" altLang="en-US" sz="2000" dirty="0" smtClean="0"/>
              <a:t>Example:  A clinical student has recurrent or repetitive thoughts of polishing his moccasin(Obsession). He has polished his shoe 20X in 4 hours period(compulsion).</a:t>
            </a:r>
          </a:p>
          <a:p>
            <a:pPr marL="0" indent="0" eaLnBrk="1" hangingPunct="1">
              <a:buFont typeface="Arial" charset="0"/>
              <a:buNone/>
            </a:pPr>
            <a:endParaRPr lang="en-US" altLang="en-US" sz="2200" b="1" dirty="0" smtClean="0"/>
          </a:p>
          <a:p>
            <a:pPr marL="0" indent="0" eaLnBrk="1" hangingPunct="1">
              <a:buFont typeface="Arial" charset="0"/>
              <a:buNone/>
            </a:pPr>
            <a:r>
              <a:rPr lang="en-US" altLang="en-US" sz="2200" b="1" dirty="0" smtClean="0"/>
              <a:t>Thought Insertion</a:t>
            </a:r>
            <a:r>
              <a:rPr lang="en-US" altLang="en-US" sz="2200" dirty="0" smtClean="0"/>
              <a:t>: Delusion that some of person’s thoughts being put into the mind by an external force (other people, certain agency).</a:t>
            </a:r>
          </a:p>
          <a:p>
            <a:pPr marL="0" indent="0" eaLnBrk="1" hangingPunct="1">
              <a:buFont typeface="Arial" charset="0"/>
              <a:buNone/>
            </a:pPr>
            <a:endParaRPr lang="en-US" altLang="en-US" sz="2200" b="1" dirty="0" smtClean="0"/>
          </a:p>
          <a:p>
            <a:pPr marL="0" indent="0" eaLnBrk="1" hangingPunct="1">
              <a:buFont typeface="Arial" charset="0"/>
              <a:buNone/>
            </a:pPr>
            <a:r>
              <a:rPr lang="en-US" altLang="en-US" sz="2200" b="1" dirty="0" smtClean="0"/>
              <a:t>Thought Withdrawal</a:t>
            </a:r>
            <a:r>
              <a:rPr lang="en-US" altLang="en-US" sz="2200" dirty="0" smtClean="0"/>
              <a:t>: Delusion that some of person’s thoughts being taken out of the mind.</a:t>
            </a:r>
          </a:p>
          <a:p>
            <a:pPr marL="0" indent="0" eaLnBrk="1" hangingPunct="1">
              <a:buFont typeface="Arial" charset="0"/>
              <a:buNone/>
            </a:pPr>
            <a:endParaRPr lang="en-US" altLang="en-US" sz="1800" dirty="0" smtClean="0"/>
          </a:p>
          <a:p>
            <a:pPr marL="0" indent="0">
              <a:buNone/>
            </a:pPr>
            <a:r>
              <a:rPr lang="en-US" altLang="en-US" sz="2400" b="1" dirty="0"/>
              <a:t>Thought Broadcasting</a:t>
            </a:r>
            <a:r>
              <a:rPr lang="en-US" altLang="en-US" sz="2400" dirty="0"/>
              <a:t>: Delusion that others can read or hear the person’s thoughts, as they are broadcast over the air, radio or some other unusual way.</a:t>
            </a:r>
          </a:p>
          <a:p>
            <a:pPr marL="0" indent="0" eaLnBrk="1" hangingPunct="1">
              <a:buFont typeface="Arial" charset="0"/>
              <a:buNone/>
            </a:pPr>
            <a:endParaRPr lang="en-US" altLang="en-US" sz="2400" dirty="0" smtClean="0"/>
          </a:p>
        </p:txBody>
      </p:sp>
      <p:sp>
        <p:nvSpPr>
          <p:cNvPr id="16388" name="Slide Number Placeholder 3"/>
          <p:cNvSpPr>
            <a:spLocks noGrp="1" noChangeArrowheads="1"/>
          </p:cNvSpPr>
          <p:nvPr>
            <p:ph type="sldNum" sz="quarter" idx="4294967295"/>
          </p:nvPr>
        </p:nvSpPr>
        <p:spPr bwMode="auto">
          <a:xfrm>
            <a:off x="6457950" y="6356350"/>
            <a:ext cx="2057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8CCDA465-8D5C-4CDB-9AA7-FB8CCB6F17F9}" type="slidenum">
              <a:rPr lang="en-US" altLang="en-US">
                <a:solidFill>
                  <a:schemeClr val="accent1"/>
                </a:solidFill>
                <a:latin typeface="Gill Sans MT" pitchFamily="34" charset="0"/>
              </a:rPr>
              <a:pPr/>
              <a:t>19</a:t>
            </a:fld>
            <a:endParaRPr lang="en-US" altLang="en-US">
              <a:solidFill>
                <a:schemeClr val="accent1"/>
              </a:solidFill>
              <a:latin typeface="Gill Sans MT" pitchFamily="34" charset="0"/>
            </a:endParaRPr>
          </a:p>
        </p:txBody>
      </p:sp>
    </p:spTree>
    <p:extLst>
      <p:ext uri="{BB962C8B-B14F-4D97-AF65-F5344CB8AC3E}">
        <p14:creationId xmlns:p14="http://schemas.microsoft.com/office/powerpoint/2010/main" val="2612819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p:txBody>
          <a:bodyPr/>
          <a:lstStyle/>
          <a:p>
            <a:pPr eaLnBrk="1" hangingPunct="1"/>
            <a:r>
              <a:rPr lang="en-US" altLang="en-US" dirty="0" smtClean="0"/>
              <a:t>Lecture outline</a:t>
            </a:r>
          </a:p>
        </p:txBody>
      </p:sp>
      <p:sp>
        <p:nvSpPr>
          <p:cNvPr id="6147" name="Content Placeholder 2"/>
          <p:cNvSpPr>
            <a:spLocks noGrp="1" noChangeArrowheads="1"/>
          </p:cNvSpPr>
          <p:nvPr>
            <p:ph sz="quarter" idx="4294967295"/>
          </p:nvPr>
        </p:nvSpPr>
        <p:spPr>
          <a:xfrm>
            <a:off x="457200" y="1524000"/>
            <a:ext cx="8001000" cy="4724400"/>
          </a:xfrm>
          <a:prstGeom prst="rect">
            <a:avLst/>
          </a:prstGeom>
        </p:spPr>
        <p:txBody>
          <a:bodyPr/>
          <a:lstStyle/>
          <a:p>
            <a:pPr eaLnBrk="1" hangingPunct="1"/>
            <a:r>
              <a:rPr lang="en-US" altLang="en-US" sz="3600" b="1" dirty="0" smtClean="0"/>
              <a:t>Introduction</a:t>
            </a:r>
          </a:p>
          <a:p>
            <a:pPr eaLnBrk="1" hangingPunct="1"/>
            <a:r>
              <a:rPr lang="en-US" altLang="en-US" sz="3600" b="1" dirty="0" smtClean="0"/>
              <a:t>Terminologies</a:t>
            </a:r>
            <a:r>
              <a:rPr lang="en-US" altLang="en-US" sz="3600" dirty="0" smtClean="0"/>
              <a:t> used mental health</a:t>
            </a:r>
          </a:p>
          <a:p>
            <a:pPr eaLnBrk="1" hangingPunct="1"/>
            <a:r>
              <a:rPr lang="en-US" altLang="en-US" sz="3600" b="1" dirty="0"/>
              <a:t>C</a:t>
            </a:r>
            <a:r>
              <a:rPr lang="en-US" altLang="en-US" sz="3600" b="1" dirty="0" smtClean="0"/>
              <a:t>auses</a:t>
            </a:r>
            <a:r>
              <a:rPr lang="en-US" altLang="en-US" sz="3600" dirty="0" smtClean="0"/>
              <a:t> of mental illness</a:t>
            </a:r>
          </a:p>
          <a:p>
            <a:pPr eaLnBrk="1" hangingPunct="1"/>
            <a:r>
              <a:rPr lang="en-US" altLang="en-US" sz="3600" b="1" dirty="0" smtClean="0"/>
              <a:t>Signs and symptoms </a:t>
            </a:r>
            <a:r>
              <a:rPr lang="en-US" altLang="en-US" sz="3600" dirty="0" smtClean="0"/>
              <a:t>of mental illness(clinical presentation)</a:t>
            </a:r>
          </a:p>
          <a:p>
            <a:pPr eaLnBrk="1" hangingPunct="1"/>
            <a:r>
              <a:rPr lang="en-US" altLang="en-US" sz="3600" dirty="0" smtClean="0"/>
              <a:t>Reasons why there is </a:t>
            </a:r>
            <a:r>
              <a:rPr lang="en-US" altLang="en-US" sz="3600" b="1" dirty="0" smtClean="0"/>
              <a:t>Need to Address </a:t>
            </a:r>
            <a:r>
              <a:rPr lang="en-US" altLang="en-US" sz="3600" dirty="0" smtClean="0"/>
              <a:t>of mental illness </a:t>
            </a:r>
          </a:p>
        </p:txBody>
      </p:sp>
      <p:sp>
        <p:nvSpPr>
          <p:cNvPr id="6148" name="Slide Number Placeholder 3"/>
          <p:cNvSpPr>
            <a:spLocks noGrp="1" noChangeArrowheads="1"/>
          </p:cNvSpPr>
          <p:nvPr>
            <p:ph type="sldNum" sz="quarter" idx="4294967295"/>
          </p:nvPr>
        </p:nvSpPr>
        <p:spPr bwMode="auto">
          <a:xfrm>
            <a:off x="6457950" y="6356350"/>
            <a:ext cx="2057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a:fld id="{C584FA32-C49C-46F0-942C-3FF6D88D1D6A}" type="slidenum">
              <a:rPr lang="en-US" altLang="en-US">
                <a:solidFill>
                  <a:schemeClr val="accent1"/>
                </a:solidFill>
                <a:latin typeface="Gill Sans MT" pitchFamily="34" charset="0"/>
              </a:rPr>
              <a:pPr algn="r"/>
              <a:t>2</a:t>
            </a:fld>
            <a:endParaRPr lang="en-US" altLang="en-US" dirty="0">
              <a:solidFill>
                <a:schemeClr val="accent1"/>
              </a:solidFill>
              <a:latin typeface="Gill Sans MT" pitchFamily="34" charset="0"/>
            </a:endParaRPr>
          </a:p>
        </p:txBody>
      </p:sp>
    </p:spTree>
    <p:extLst>
      <p:ext uri="{BB962C8B-B14F-4D97-AF65-F5344CB8AC3E}">
        <p14:creationId xmlns:p14="http://schemas.microsoft.com/office/powerpoint/2010/main" val="2059691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 </a:t>
            </a:r>
            <a:r>
              <a:rPr lang="en-US" dirty="0" err="1" smtClean="0"/>
              <a:t>contn</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altLang="en-US" b="1" dirty="0" smtClean="0"/>
              <a:t>Clang </a:t>
            </a:r>
            <a:r>
              <a:rPr lang="en-US" altLang="en-US" b="1" dirty="0"/>
              <a:t>Associations (Rhyming</a:t>
            </a:r>
            <a:r>
              <a:rPr lang="en-US" altLang="en-US" dirty="0"/>
              <a:t>): association of word similar in sound but not in meaning (e.g. deep, keep, sleep)</a:t>
            </a:r>
          </a:p>
          <a:p>
            <a:pPr marL="0" indent="0">
              <a:buNone/>
            </a:pPr>
            <a:endParaRPr lang="en-US" altLang="en-US" b="1" dirty="0" smtClean="0"/>
          </a:p>
          <a:p>
            <a:pPr marL="0" indent="0">
              <a:buNone/>
            </a:pPr>
            <a:r>
              <a:rPr lang="en-US" altLang="en-US" b="1" dirty="0" smtClean="0"/>
              <a:t>Word </a:t>
            </a:r>
            <a:r>
              <a:rPr lang="en-US" altLang="en-US" b="1" dirty="0"/>
              <a:t>Salad</a:t>
            </a:r>
            <a:r>
              <a:rPr lang="en-US" altLang="en-US" dirty="0"/>
              <a:t>:  incoherent mixture of words and phrases.</a:t>
            </a:r>
          </a:p>
          <a:p>
            <a:pPr marL="0" indent="0">
              <a:buNone/>
            </a:pPr>
            <a:endParaRPr lang="en-US" altLang="en-US" b="1" dirty="0" smtClean="0"/>
          </a:p>
          <a:p>
            <a:pPr marL="0" indent="0">
              <a:buNone/>
            </a:pPr>
            <a:r>
              <a:rPr lang="en-US" altLang="en-US" b="1" dirty="0" smtClean="0"/>
              <a:t>Alogia</a:t>
            </a:r>
            <a:r>
              <a:rPr lang="en-US" altLang="en-US" dirty="0"/>
              <a:t>: lack of speech output.</a:t>
            </a:r>
          </a:p>
          <a:p>
            <a:pPr marL="0" indent="0">
              <a:buNone/>
            </a:pPr>
            <a:endParaRPr lang="en-US" altLang="en-US" b="1" dirty="0" smtClean="0"/>
          </a:p>
          <a:p>
            <a:pPr marL="0" indent="0">
              <a:buNone/>
            </a:pPr>
            <a:r>
              <a:rPr lang="en-US" altLang="en-US" b="1" dirty="0" smtClean="0"/>
              <a:t>Mutism</a:t>
            </a:r>
            <a:r>
              <a:rPr lang="en-US" altLang="en-US" dirty="0"/>
              <a:t>: complete absence of speech. </a:t>
            </a:r>
            <a:r>
              <a:rPr lang="en-US" altLang="en-US" dirty="0" smtClean="0"/>
              <a:t>E.g. </a:t>
            </a:r>
            <a:r>
              <a:rPr lang="en-US" altLang="en-US" dirty="0"/>
              <a:t>Students on percussion</a:t>
            </a:r>
          </a:p>
          <a:p>
            <a:pPr marL="0" indent="0">
              <a:buNone/>
            </a:pPr>
            <a:endParaRPr lang="en-US" alt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057475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a:xfrm>
            <a:off x="457200" y="274638"/>
            <a:ext cx="8229600" cy="792162"/>
          </a:xfrm>
        </p:spPr>
        <p:txBody>
          <a:bodyPr/>
          <a:lstStyle/>
          <a:p>
            <a:pPr eaLnBrk="1" hangingPunct="1"/>
            <a:r>
              <a:rPr lang="en-US" altLang="en-US" dirty="0" smtClean="0"/>
              <a:t>CONT……</a:t>
            </a:r>
          </a:p>
        </p:txBody>
      </p:sp>
      <p:sp>
        <p:nvSpPr>
          <p:cNvPr id="17411" name="Content Placeholder 2"/>
          <p:cNvSpPr>
            <a:spLocks noGrp="1" noChangeArrowheads="1"/>
          </p:cNvSpPr>
          <p:nvPr>
            <p:ph sz="quarter" idx="4294967295"/>
          </p:nvPr>
        </p:nvSpPr>
        <p:spPr>
          <a:xfrm>
            <a:off x="152400" y="1066800"/>
            <a:ext cx="8763000" cy="5638800"/>
          </a:xfrm>
          <a:prstGeom prst="rect">
            <a:avLst/>
          </a:prstGeom>
        </p:spPr>
        <p:txBody>
          <a:bodyPr>
            <a:normAutofit fontScale="70000" lnSpcReduction="20000"/>
          </a:bodyPr>
          <a:lstStyle/>
          <a:p>
            <a:pPr eaLnBrk="1" hangingPunct="1"/>
            <a:r>
              <a:rPr lang="en-US" altLang="en-US" b="1" u="sng" dirty="0" smtClean="0"/>
              <a:t>Positive symptoms</a:t>
            </a:r>
            <a:r>
              <a:rPr lang="en-US" altLang="en-US" b="1" dirty="0" smtClean="0"/>
              <a:t>:</a:t>
            </a:r>
            <a:r>
              <a:rPr lang="en-US" altLang="en-US" dirty="0" smtClean="0"/>
              <a:t> these include;</a:t>
            </a:r>
          </a:p>
          <a:p>
            <a:pPr eaLnBrk="1" hangingPunct="1">
              <a:buFont typeface="Wingdings" pitchFamily="2" charset="2"/>
              <a:buChar char="Ø"/>
            </a:pPr>
            <a:r>
              <a:rPr lang="en-US" altLang="en-US" dirty="0" smtClean="0"/>
              <a:t>Delusions </a:t>
            </a:r>
          </a:p>
          <a:p>
            <a:pPr eaLnBrk="1" hangingPunct="1">
              <a:buFont typeface="Wingdings" pitchFamily="2" charset="2"/>
              <a:buChar char="Ø"/>
            </a:pPr>
            <a:r>
              <a:rPr lang="en-US" altLang="en-US" dirty="0" smtClean="0"/>
              <a:t>Hallucinations</a:t>
            </a:r>
          </a:p>
          <a:p>
            <a:pPr eaLnBrk="1" hangingPunct="1">
              <a:buFont typeface="Wingdings" pitchFamily="2" charset="2"/>
              <a:buChar char="Ø"/>
            </a:pPr>
            <a:r>
              <a:rPr lang="en-US" altLang="en-US" dirty="0" smtClean="0"/>
              <a:t>Disorganized speech( confusing/perplexing, incoherent or frequent derailment)</a:t>
            </a:r>
          </a:p>
          <a:p>
            <a:pPr eaLnBrk="1" hangingPunct="1">
              <a:buFont typeface="Wingdings" pitchFamily="2" charset="2"/>
              <a:buChar char="Ø"/>
            </a:pPr>
            <a:r>
              <a:rPr lang="en-US" altLang="en-US" dirty="0" smtClean="0"/>
              <a:t>Disorganized behaviour( e.g. self neglect) </a:t>
            </a:r>
          </a:p>
          <a:p>
            <a:pPr eaLnBrk="1" hangingPunct="1">
              <a:buFont typeface="Wingdings" pitchFamily="2" charset="2"/>
              <a:buChar char="Ø"/>
            </a:pPr>
            <a:r>
              <a:rPr lang="en-US" altLang="en-US" dirty="0" smtClean="0"/>
              <a:t>or catatonic behaviour(e.g. waxy flexibility, </a:t>
            </a:r>
            <a:r>
              <a:rPr lang="en-US" altLang="en-US" dirty="0" err="1" smtClean="0"/>
              <a:t>bizzare</a:t>
            </a:r>
            <a:r>
              <a:rPr lang="en-US" altLang="en-US" dirty="0" smtClean="0"/>
              <a:t> posturing, </a:t>
            </a:r>
            <a:r>
              <a:rPr lang="en-US" altLang="en-US" dirty="0" err="1" smtClean="0"/>
              <a:t>echopraxia</a:t>
            </a:r>
            <a:r>
              <a:rPr lang="en-US" altLang="en-US" dirty="0" smtClean="0"/>
              <a:t>, echolalia </a:t>
            </a:r>
            <a:r>
              <a:rPr lang="en-US" altLang="en-US" dirty="0" err="1" smtClean="0"/>
              <a:t>etc</a:t>
            </a:r>
            <a:r>
              <a:rPr lang="en-US" altLang="en-US" dirty="0" smtClean="0"/>
              <a:t>)</a:t>
            </a:r>
          </a:p>
          <a:p>
            <a:endParaRPr lang="en-US" altLang="en-US" dirty="0"/>
          </a:p>
          <a:p>
            <a:r>
              <a:rPr lang="en-US" altLang="en-US" b="1" u="sng" dirty="0" smtClean="0"/>
              <a:t>Negative symptoms </a:t>
            </a:r>
            <a:r>
              <a:rPr lang="en-US" altLang="en-US" b="1" dirty="0" smtClean="0"/>
              <a:t>:</a:t>
            </a:r>
            <a:r>
              <a:rPr lang="en-US" altLang="en-US" dirty="0" smtClean="0"/>
              <a:t> are mainly deficits of normal emotional responses. Namely;</a:t>
            </a:r>
          </a:p>
          <a:p>
            <a:pPr>
              <a:buFont typeface="Wingdings" pitchFamily="2" charset="2"/>
              <a:buChar char="ü"/>
            </a:pPr>
            <a:r>
              <a:rPr lang="en-US" altLang="en-US" dirty="0"/>
              <a:t> </a:t>
            </a:r>
            <a:r>
              <a:rPr lang="en-US" altLang="en-US" b="1" dirty="0" smtClean="0"/>
              <a:t>Apathy</a:t>
            </a:r>
            <a:r>
              <a:rPr lang="en-US" altLang="en-US" dirty="0"/>
              <a:t> ( </a:t>
            </a:r>
            <a:r>
              <a:rPr lang="en-US" altLang="en-US" dirty="0" smtClean="0"/>
              <a:t> flat affect/blunted affect emotional apathy) , </a:t>
            </a:r>
          </a:p>
          <a:p>
            <a:pPr>
              <a:buFont typeface="Wingdings" pitchFamily="2" charset="2"/>
              <a:buChar char="ü"/>
            </a:pPr>
            <a:r>
              <a:rPr lang="en-US" altLang="en-US" b="1" dirty="0" smtClean="0"/>
              <a:t>Alogia </a:t>
            </a:r>
            <a:r>
              <a:rPr lang="en-US" altLang="en-US" dirty="0"/>
              <a:t>(poverty of </a:t>
            </a:r>
            <a:r>
              <a:rPr lang="en-US" altLang="en-US" dirty="0" smtClean="0"/>
              <a:t>speech), </a:t>
            </a:r>
          </a:p>
          <a:p>
            <a:pPr>
              <a:buFont typeface="Wingdings" pitchFamily="2" charset="2"/>
              <a:buChar char="ü"/>
            </a:pPr>
            <a:r>
              <a:rPr lang="en-US" altLang="en-US" b="1" dirty="0" smtClean="0"/>
              <a:t>Anhedonia </a:t>
            </a:r>
            <a:r>
              <a:rPr lang="en-US" altLang="en-US" dirty="0"/>
              <a:t>(inability to experience pleasure </a:t>
            </a:r>
            <a:r>
              <a:rPr lang="en-US" altLang="en-US" dirty="0" smtClean="0"/>
              <a:t>),</a:t>
            </a:r>
          </a:p>
          <a:p>
            <a:pPr>
              <a:buFont typeface="Wingdings" pitchFamily="2" charset="2"/>
              <a:buChar char="ü"/>
            </a:pPr>
            <a:r>
              <a:rPr lang="en-US" altLang="en-US" b="1" dirty="0" smtClean="0"/>
              <a:t>Asociality</a:t>
            </a:r>
            <a:r>
              <a:rPr lang="en-US" altLang="en-US" dirty="0" smtClean="0"/>
              <a:t> (</a:t>
            </a:r>
            <a:r>
              <a:rPr lang="en-US" altLang="en-US" dirty="0"/>
              <a:t>social withdrawal </a:t>
            </a:r>
            <a:r>
              <a:rPr lang="en-US" altLang="en-US" dirty="0" smtClean="0"/>
              <a:t>or lack </a:t>
            </a:r>
            <a:r>
              <a:rPr lang="en-US" altLang="en-US" dirty="0"/>
              <a:t>of desire to form </a:t>
            </a:r>
            <a:r>
              <a:rPr lang="en-US" altLang="en-US" dirty="0" smtClean="0"/>
              <a:t>relationships), </a:t>
            </a:r>
          </a:p>
          <a:p>
            <a:pPr>
              <a:buFont typeface="Wingdings" pitchFamily="2" charset="2"/>
              <a:buChar char="ü"/>
            </a:pPr>
            <a:r>
              <a:rPr lang="en-US" altLang="en-US" b="1" dirty="0" err="1" smtClean="0"/>
              <a:t>Avolition</a:t>
            </a:r>
            <a:r>
              <a:rPr lang="en-US" altLang="en-US" dirty="0" smtClean="0"/>
              <a:t> </a:t>
            </a:r>
            <a:r>
              <a:rPr lang="en-US" altLang="en-US" dirty="0"/>
              <a:t>(lack of </a:t>
            </a:r>
            <a:r>
              <a:rPr lang="en-US" altLang="en-US" dirty="0" smtClean="0"/>
              <a:t>motivation/ lack of drive).</a:t>
            </a:r>
          </a:p>
          <a:p>
            <a:pPr eaLnBrk="1" hangingPunct="1"/>
            <a:endParaRPr lang="en-US" altLang="en-US" dirty="0" smtClean="0"/>
          </a:p>
        </p:txBody>
      </p:sp>
      <p:sp>
        <p:nvSpPr>
          <p:cNvPr id="17412" name="Slide Number Placeholder 3"/>
          <p:cNvSpPr>
            <a:spLocks noGrp="1" noChangeArrowheads="1"/>
          </p:cNvSpPr>
          <p:nvPr>
            <p:ph type="sldNum" sz="quarter" idx="4294967295"/>
          </p:nvPr>
        </p:nvSpPr>
        <p:spPr bwMode="auto">
          <a:xfrm>
            <a:off x="6457950" y="6356350"/>
            <a:ext cx="2057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895F0368-A95B-46CE-9C61-867586BF8B73}" type="slidenum">
              <a:rPr lang="en-US" altLang="en-US">
                <a:solidFill>
                  <a:schemeClr val="accent1"/>
                </a:solidFill>
                <a:latin typeface="Gill Sans MT" pitchFamily="34" charset="0"/>
              </a:rPr>
              <a:pPr/>
              <a:t>21</a:t>
            </a:fld>
            <a:endParaRPr lang="en-US" altLang="en-US">
              <a:solidFill>
                <a:schemeClr val="accent1"/>
              </a:solidFill>
              <a:latin typeface="Gill Sans MT" pitchFamily="34" charset="0"/>
            </a:endParaRPr>
          </a:p>
        </p:txBody>
      </p:sp>
    </p:spTree>
    <p:extLst>
      <p:ext uri="{BB962C8B-B14F-4D97-AF65-F5344CB8AC3E}">
        <p14:creationId xmlns:p14="http://schemas.microsoft.com/office/powerpoint/2010/main" val="4235213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r>
              <a:rPr lang="en-US" altLang="en-US" smtClean="0"/>
              <a:t>Mental illness</a:t>
            </a:r>
          </a:p>
        </p:txBody>
      </p:sp>
      <p:sp>
        <p:nvSpPr>
          <p:cNvPr id="8195" name="Rectangle 3"/>
          <p:cNvSpPr>
            <a:spLocks noGrp="1" noChangeArrowheads="1"/>
          </p:cNvSpPr>
          <p:nvPr>
            <p:ph idx="1"/>
          </p:nvPr>
        </p:nvSpPr>
        <p:spPr>
          <a:xfrm>
            <a:off x="304800" y="1600200"/>
            <a:ext cx="8382000" cy="4800600"/>
          </a:xfrm>
        </p:spPr>
        <p:txBody>
          <a:bodyPr rtlCol="0">
            <a:normAutofit fontScale="92500"/>
          </a:bodyPr>
          <a:lstStyle/>
          <a:p>
            <a:pPr eaLnBrk="1" fontAlgn="auto" hangingPunct="1">
              <a:spcAft>
                <a:spcPts val="0"/>
              </a:spcAft>
              <a:buFont typeface="Arial" panose="020B0604020202020204" pitchFamily="34" charset="0"/>
              <a:buChar char="•"/>
              <a:defRPr/>
            </a:pPr>
            <a:r>
              <a:rPr lang="en-US" altLang="x-none" sz="2600" dirty="0"/>
              <a:t>Just as the physical body can fall ill, so too can the mind. This can be called mental illness.</a:t>
            </a:r>
          </a:p>
          <a:p>
            <a:pPr eaLnBrk="1" fontAlgn="auto" hangingPunct="1">
              <a:spcAft>
                <a:spcPts val="0"/>
              </a:spcAft>
              <a:buFont typeface="Arial" panose="020B0604020202020204" pitchFamily="34" charset="0"/>
              <a:buChar char="•"/>
              <a:defRPr/>
            </a:pPr>
            <a:r>
              <a:rPr lang="en-US" altLang="x-none" sz="2600" dirty="0"/>
              <a:t>Mental illness is</a:t>
            </a:r>
          </a:p>
          <a:p>
            <a:pPr lvl="1" eaLnBrk="1" fontAlgn="auto" hangingPunct="1">
              <a:spcAft>
                <a:spcPts val="0"/>
              </a:spcAft>
              <a:buFont typeface="Wingdings" panose="05000000000000000000" pitchFamily="2" charset="2"/>
              <a:buChar char="Ø"/>
              <a:defRPr/>
            </a:pPr>
            <a:r>
              <a:rPr lang="en-US" altLang="x-none" dirty="0" smtClean="0"/>
              <a:t>any </a:t>
            </a:r>
            <a:r>
              <a:rPr lang="en-US" altLang="x-none" dirty="0"/>
              <a:t>illness experienced by a person which affects their emotions, thoughts or behavior, </a:t>
            </a:r>
          </a:p>
          <a:p>
            <a:pPr lvl="1" eaLnBrk="1" fontAlgn="auto" hangingPunct="1">
              <a:spcAft>
                <a:spcPts val="0"/>
              </a:spcAft>
              <a:buFont typeface="Wingdings" panose="05000000000000000000" pitchFamily="2" charset="2"/>
              <a:buChar char="Ø"/>
              <a:defRPr/>
            </a:pPr>
            <a:r>
              <a:rPr lang="en-US" altLang="x-none" dirty="0" smtClean="0"/>
              <a:t>which </a:t>
            </a:r>
            <a:r>
              <a:rPr lang="en-US" altLang="x-none" dirty="0"/>
              <a:t>is out of keeping with their cultural beliefs </a:t>
            </a:r>
            <a:r>
              <a:rPr lang="en-US" altLang="x-none" dirty="0" smtClean="0"/>
              <a:t>and </a:t>
            </a:r>
            <a:r>
              <a:rPr lang="en-US" altLang="x-none" dirty="0"/>
              <a:t>personality, </a:t>
            </a:r>
          </a:p>
          <a:p>
            <a:pPr lvl="1" eaLnBrk="1" fontAlgn="auto" hangingPunct="1">
              <a:lnSpc>
                <a:spcPct val="80000"/>
              </a:lnSpc>
              <a:spcAft>
                <a:spcPts val="0"/>
              </a:spcAft>
              <a:buFont typeface="Wingdings" panose="05000000000000000000" pitchFamily="2" charset="2"/>
              <a:buChar char="Ø"/>
              <a:defRPr/>
            </a:pPr>
            <a:r>
              <a:rPr lang="en-US" altLang="x-none" dirty="0"/>
              <a:t>and is producing a negative effect on their lives or the lives of their families </a:t>
            </a:r>
          </a:p>
          <a:p>
            <a:pPr lvl="1" eaLnBrk="1" fontAlgn="auto" hangingPunct="1">
              <a:lnSpc>
                <a:spcPct val="80000"/>
              </a:lnSpc>
              <a:spcAft>
                <a:spcPts val="0"/>
              </a:spcAft>
              <a:buFont typeface="Wingdings" panose="05000000000000000000" pitchFamily="2" charset="2"/>
              <a:buChar char="Ø"/>
              <a:defRPr/>
            </a:pPr>
            <a:r>
              <a:rPr lang="en-US" altLang="x-none" dirty="0"/>
              <a:t>causes significant distress to the person, and/or produces impairment in the person’s ability to function socially, occupationally and in terms of their self-care. </a:t>
            </a:r>
          </a:p>
          <a:p>
            <a:pPr lvl="1" eaLnBrk="1" fontAlgn="auto" hangingPunct="1">
              <a:lnSpc>
                <a:spcPct val="80000"/>
              </a:lnSpc>
              <a:spcAft>
                <a:spcPts val="0"/>
              </a:spcAft>
              <a:buFont typeface="Wingdings" panose="05000000000000000000" pitchFamily="2" charset="2"/>
              <a:buChar char="Ø"/>
              <a:defRPr/>
            </a:pPr>
            <a:endParaRPr lang="en-US" altLang="x-none" dirty="0"/>
          </a:p>
          <a:p>
            <a:pPr marL="342900" lvl="1" indent="0" eaLnBrk="1" fontAlgn="auto" hangingPunct="1">
              <a:lnSpc>
                <a:spcPct val="80000"/>
              </a:lnSpc>
              <a:spcAft>
                <a:spcPts val="0"/>
              </a:spcAft>
              <a:buFont typeface="Arial" panose="020B0604020202020204" pitchFamily="34" charset="0"/>
              <a:buNone/>
              <a:defRPr/>
            </a:pPr>
            <a:endParaRPr lang="en-US" altLang="x-none" dirty="0"/>
          </a:p>
        </p:txBody>
      </p:sp>
      <p:sp>
        <p:nvSpPr>
          <p:cNvPr id="20484"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sz="1500">
                <a:solidFill>
                  <a:schemeClr val="tx1"/>
                </a:solidFill>
                <a:latin typeface="Calibri" pitchFamily="34" charset="0"/>
              </a:defRPr>
            </a:lvl3pPr>
            <a:lvl4pPr marL="1600200" indent="-228600">
              <a:defRPr sz="1300">
                <a:solidFill>
                  <a:schemeClr val="tx1"/>
                </a:solidFill>
                <a:latin typeface="Calibri" pitchFamily="34" charset="0"/>
              </a:defRPr>
            </a:lvl4pPr>
            <a:lvl5pPr marL="2057400" indent="-228600">
              <a:defRPr sz="1300">
                <a:solidFill>
                  <a:schemeClr val="tx1"/>
                </a:solidFill>
                <a:latin typeface="Calibri" pitchFamily="34" charset="0"/>
              </a:defRPr>
            </a:lvl5pPr>
            <a:lvl6pPr marL="2514600" indent="-228600" eaLnBrk="0" fontAlgn="base" hangingPunct="0">
              <a:spcAft>
                <a:spcPct val="0"/>
              </a:spcAft>
              <a:buFont typeface="Arial" charset="0"/>
              <a:defRPr sz="1300">
                <a:solidFill>
                  <a:schemeClr val="tx1"/>
                </a:solidFill>
                <a:latin typeface="Calibri" pitchFamily="34" charset="0"/>
              </a:defRPr>
            </a:lvl6pPr>
            <a:lvl7pPr marL="2971800" indent="-228600" eaLnBrk="0" fontAlgn="base" hangingPunct="0">
              <a:spcAft>
                <a:spcPct val="0"/>
              </a:spcAft>
              <a:buFont typeface="Arial" charset="0"/>
              <a:defRPr sz="1300">
                <a:solidFill>
                  <a:schemeClr val="tx1"/>
                </a:solidFill>
                <a:latin typeface="Calibri" pitchFamily="34" charset="0"/>
              </a:defRPr>
            </a:lvl7pPr>
            <a:lvl8pPr marL="3429000" indent="-228600" eaLnBrk="0" fontAlgn="base" hangingPunct="0">
              <a:spcAft>
                <a:spcPct val="0"/>
              </a:spcAft>
              <a:buFont typeface="Arial" charset="0"/>
              <a:defRPr sz="1300">
                <a:solidFill>
                  <a:schemeClr val="tx1"/>
                </a:solidFill>
                <a:latin typeface="Calibri" pitchFamily="34" charset="0"/>
              </a:defRPr>
            </a:lvl8pPr>
            <a:lvl9pPr marL="3886200" indent="-228600" eaLnBrk="0" fontAlgn="base" hangingPunct="0">
              <a:spcAft>
                <a:spcPct val="0"/>
              </a:spcAft>
              <a:buFont typeface="Arial" charset="0"/>
              <a:defRPr sz="1300">
                <a:solidFill>
                  <a:schemeClr val="tx1"/>
                </a:solidFill>
                <a:latin typeface="Calibri" pitchFamily="34" charset="0"/>
              </a:defRPr>
            </a:lvl9pPr>
          </a:lstStyle>
          <a:p>
            <a:fld id="{126A823C-F602-4730-8FF8-4D31A68D4DC4}" type="slidenum">
              <a:rPr lang="en-US" altLang="en-US" sz="2800">
                <a:solidFill>
                  <a:srgbClr val="FFFFFF"/>
                </a:solidFill>
                <a:latin typeface="Franklin Gothic Book" pitchFamily="34" charset="0"/>
              </a:rPr>
              <a:pPr/>
              <a:t>22</a:t>
            </a:fld>
            <a:endParaRPr lang="en-US" altLang="en-US" sz="2800">
              <a:solidFill>
                <a:srgbClr val="FFFFFF"/>
              </a:solidFill>
              <a:latin typeface="Franklin Gothic Book" pitchFamily="34" charset="0"/>
            </a:endParaRPr>
          </a:p>
        </p:txBody>
      </p:sp>
    </p:spTree>
    <p:extLst>
      <p:ext uri="{BB962C8B-B14F-4D97-AF65-F5344CB8AC3E}">
        <p14:creationId xmlns:p14="http://schemas.microsoft.com/office/powerpoint/2010/main" val="3989633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mental illness</a:t>
            </a:r>
            <a:endParaRPr lang="en-US" dirty="0"/>
          </a:p>
        </p:txBody>
      </p:sp>
      <p:sp>
        <p:nvSpPr>
          <p:cNvPr id="3" name="Content Placeholder 2"/>
          <p:cNvSpPr>
            <a:spLocks noGrp="1"/>
          </p:cNvSpPr>
          <p:nvPr>
            <p:ph idx="1"/>
          </p:nvPr>
        </p:nvSpPr>
        <p:spPr>
          <a:xfrm>
            <a:off x="381000" y="1600200"/>
            <a:ext cx="8305800" cy="4800600"/>
          </a:xfrm>
        </p:spPr>
        <p:txBody>
          <a:bodyPr>
            <a:normAutofit lnSpcReduction="10000"/>
          </a:bodyPr>
          <a:lstStyle/>
          <a:p>
            <a:pPr>
              <a:lnSpc>
                <a:spcPct val="80000"/>
              </a:lnSpc>
              <a:buFont typeface="Wingdings" panose="05000000000000000000" pitchFamily="2" charset="2"/>
              <a:buChar char="q"/>
              <a:defRPr/>
            </a:pPr>
            <a:r>
              <a:rPr lang="en-US" altLang="x-none" sz="2800" dirty="0"/>
              <a:t>Mental illnesses can be caused by </a:t>
            </a:r>
            <a:r>
              <a:rPr lang="en-US" altLang="x-none" sz="2800" b="1" dirty="0"/>
              <a:t>physical illnesses</a:t>
            </a:r>
            <a:r>
              <a:rPr lang="en-US" altLang="x-none" sz="2800" dirty="0"/>
              <a:t>, </a:t>
            </a:r>
            <a:r>
              <a:rPr lang="en-US" altLang="x-none" sz="2800" b="1" dirty="0"/>
              <a:t>biochemical </a:t>
            </a:r>
            <a:r>
              <a:rPr lang="en-US" altLang="x-none" sz="2800" b="1" dirty="0" smtClean="0"/>
              <a:t>or structural abnormalities </a:t>
            </a:r>
            <a:r>
              <a:rPr lang="en-US" altLang="x-none" sz="2800" dirty="0"/>
              <a:t>in brain function, </a:t>
            </a:r>
            <a:r>
              <a:rPr lang="en-US" altLang="x-none" sz="2800" b="1" dirty="0"/>
              <a:t>stress</a:t>
            </a:r>
            <a:r>
              <a:rPr lang="en-US" altLang="x-none" sz="2800" dirty="0"/>
              <a:t> and other </a:t>
            </a:r>
            <a:r>
              <a:rPr lang="en-US" altLang="x-none" sz="2800" b="1" dirty="0"/>
              <a:t>environmental factors.</a:t>
            </a:r>
          </a:p>
          <a:p>
            <a:pPr marL="0" indent="0">
              <a:lnSpc>
                <a:spcPct val="80000"/>
              </a:lnSpc>
              <a:buNone/>
              <a:defRPr/>
            </a:pPr>
            <a:endParaRPr lang="en-US" altLang="x-none" sz="2800" dirty="0" smtClean="0"/>
          </a:p>
          <a:p>
            <a:pPr>
              <a:lnSpc>
                <a:spcPct val="80000"/>
              </a:lnSpc>
              <a:buFont typeface="Wingdings" panose="05000000000000000000" pitchFamily="2" charset="2"/>
              <a:buChar char="q"/>
              <a:defRPr/>
            </a:pPr>
            <a:r>
              <a:rPr lang="en-US" altLang="x-none" sz="2800" dirty="0" smtClean="0"/>
              <a:t>Genetic predisposition; some individuals are genetically predisposed to develop mental illness i.e. they have a strong family history of developing mental disorders especially among the primary relatives</a:t>
            </a:r>
          </a:p>
          <a:p>
            <a:pPr>
              <a:lnSpc>
                <a:spcPct val="80000"/>
              </a:lnSpc>
              <a:buFont typeface="Wingdings" panose="05000000000000000000" pitchFamily="2" charset="2"/>
              <a:buChar char="q"/>
              <a:defRPr/>
            </a:pPr>
            <a:endParaRPr lang="en-US" altLang="x-none" sz="2800" dirty="0" smtClean="0"/>
          </a:p>
          <a:p>
            <a:pPr>
              <a:lnSpc>
                <a:spcPct val="80000"/>
              </a:lnSpc>
              <a:buFont typeface="Wingdings" panose="05000000000000000000" pitchFamily="2" charset="2"/>
              <a:buChar char="q"/>
              <a:defRPr/>
            </a:pPr>
            <a:r>
              <a:rPr lang="en-US" altLang="x-none" sz="2800" dirty="0" smtClean="0"/>
              <a:t>Therefore the genesis of mental illness is usually an interplay between environmental and </a:t>
            </a:r>
            <a:r>
              <a:rPr lang="en-US" altLang="x-none" sz="2800" dirty="0" err="1" smtClean="0"/>
              <a:t>genetical</a:t>
            </a:r>
            <a:r>
              <a:rPr lang="en-US" altLang="x-none" sz="2800" dirty="0" smtClean="0"/>
              <a:t> factors.</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212777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7924800" cy="868362"/>
          </a:xfrm>
        </p:spPr>
        <p:txBody>
          <a:bodyPr rtlCol="0">
            <a:normAutofit fontScale="90000"/>
          </a:bodyPr>
          <a:lstStyle/>
          <a:p>
            <a:pPr eaLnBrk="1" fontAlgn="auto" hangingPunct="1">
              <a:spcAft>
                <a:spcPts val="0"/>
              </a:spcAft>
              <a:defRPr/>
            </a:pPr>
            <a:r>
              <a:rPr lang="en-US" sz="3600" dirty="0"/>
              <a:t/>
            </a:r>
            <a:br>
              <a:rPr lang="en-US" sz="3600" dirty="0"/>
            </a:br>
            <a:r>
              <a:rPr lang="en-US" sz="3600" dirty="0"/>
              <a:t>Factors that can Lead to  Mental Illness:</a:t>
            </a:r>
          </a:p>
        </p:txBody>
      </p:sp>
      <p:sp>
        <p:nvSpPr>
          <p:cNvPr id="38915" name="Rectangle 3"/>
          <p:cNvSpPr>
            <a:spLocks noGrp="1" noChangeArrowheads="1"/>
          </p:cNvSpPr>
          <p:nvPr>
            <p:ph idx="1"/>
          </p:nvPr>
        </p:nvSpPr>
        <p:spPr>
          <a:xfrm>
            <a:off x="457200" y="1752600"/>
            <a:ext cx="8229600" cy="4648200"/>
          </a:xfrm>
        </p:spPr>
        <p:txBody>
          <a:bodyPr>
            <a:normAutofit/>
          </a:bodyPr>
          <a:lstStyle/>
          <a:p>
            <a:pPr eaLnBrk="1" hangingPunct="1">
              <a:lnSpc>
                <a:spcPct val="80000"/>
              </a:lnSpc>
              <a:buFont typeface="Wingdings" pitchFamily="2" charset="2"/>
              <a:buChar char="q"/>
            </a:pPr>
            <a:r>
              <a:rPr lang="en-US" altLang="en-US" sz="2400" b="1" dirty="0" smtClean="0"/>
              <a:t>Stressful life events</a:t>
            </a:r>
            <a:r>
              <a:rPr lang="en-US" altLang="en-US" sz="2400" i="1" dirty="0" smtClean="0"/>
              <a:t>. </a:t>
            </a:r>
            <a:r>
              <a:rPr lang="en-US" altLang="en-US" sz="2400" dirty="0" smtClean="0"/>
              <a:t>Life is full of experiences and events. Some of these may make a person feel worried and under stress</a:t>
            </a:r>
          </a:p>
          <a:p>
            <a:pPr marL="0" indent="0" eaLnBrk="1" hangingPunct="1">
              <a:lnSpc>
                <a:spcPct val="80000"/>
              </a:lnSpc>
              <a:buNone/>
            </a:pPr>
            <a:r>
              <a:rPr lang="en-US" altLang="en-US" sz="2400" dirty="0" smtClean="0"/>
              <a:t>Most people will learn how to deal with such events and carry on with life. </a:t>
            </a:r>
          </a:p>
          <a:p>
            <a:pPr marL="0" indent="0" eaLnBrk="1" hangingPunct="1">
              <a:lnSpc>
                <a:spcPct val="80000"/>
              </a:lnSpc>
              <a:buNone/>
            </a:pPr>
            <a:r>
              <a:rPr lang="en-US" altLang="en-US" sz="2400" dirty="0" smtClean="0"/>
              <a:t>However, sometimes they can lead to mental illness. </a:t>
            </a:r>
          </a:p>
          <a:p>
            <a:pPr lvl="1" eaLnBrk="1" hangingPunct="1">
              <a:lnSpc>
                <a:spcPct val="80000"/>
              </a:lnSpc>
              <a:buFont typeface="Wingdings" pitchFamily="2" charset="2"/>
              <a:buChar char="Ø"/>
            </a:pPr>
            <a:r>
              <a:rPr lang="en-US" altLang="en-US" sz="2400" dirty="0" smtClean="0"/>
              <a:t>Life events that cause great stress include </a:t>
            </a:r>
            <a:r>
              <a:rPr lang="en-US" altLang="en-US" sz="2400" b="1" dirty="0" smtClean="0"/>
              <a:t>unemployment</a:t>
            </a:r>
            <a:r>
              <a:rPr lang="en-US" altLang="en-US" sz="2400" dirty="0" smtClean="0"/>
              <a:t>, the </a:t>
            </a:r>
            <a:r>
              <a:rPr lang="en-US" altLang="en-US" sz="2400" b="1" dirty="0" smtClean="0"/>
              <a:t>death of a loved one</a:t>
            </a:r>
            <a:r>
              <a:rPr lang="en-US" altLang="en-US" sz="2400" dirty="0" smtClean="0"/>
              <a:t>, </a:t>
            </a:r>
            <a:r>
              <a:rPr lang="en-US" altLang="en-US" sz="2400" b="1" dirty="0" smtClean="0"/>
              <a:t>economic problems </a:t>
            </a:r>
            <a:r>
              <a:rPr lang="en-US" altLang="en-US" sz="2400" dirty="0" smtClean="0"/>
              <a:t>such as </a:t>
            </a:r>
            <a:r>
              <a:rPr lang="en-US" altLang="en-US" sz="2400" b="1" dirty="0" smtClean="0"/>
              <a:t>being in debt</a:t>
            </a:r>
            <a:r>
              <a:rPr lang="en-US" altLang="en-US" sz="2400" dirty="0" smtClean="0"/>
              <a:t>, </a:t>
            </a:r>
            <a:r>
              <a:rPr lang="en-US" altLang="en-US" sz="2400" b="1" dirty="0" smtClean="0"/>
              <a:t>loneliness</a:t>
            </a:r>
            <a:r>
              <a:rPr lang="en-US" altLang="en-US" sz="2400" dirty="0" smtClean="0"/>
              <a:t>, </a:t>
            </a:r>
            <a:r>
              <a:rPr lang="en-US" altLang="en-US" sz="2400" b="1" dirty="0" smtClean="0"/>
              <a:t>infertility</a:t>
            </a:r>
            <a:r>
              <a:rPr lang="en-US" altLang="en-US" sz="2400" dirty="0" smtClean="0"/>
              <a:t>, </a:t>
            </a:r>
            <a:r>
              <a:rPr lang="en-US" altLang="en-US" sz="2400" b="1" dirty="0" smtClean="0"/>
              <a:t>marital conflict</a:t>
            </a:r>
            <a:r>
              <a:rPr lang="en-US" altLang="en-US" sz="2400" dirty="0" smtClean="0"/>
              <a:t>, </a:t>
            </a:r>
            <a:r>
              <a:rPr lang="en-US" altLang="en-US" sz="2400" b="1" dirty="0" smtClean="0"/>
              <a:t>violence</a:t>
            </a:r>
            <a:r>
              <a:rPr lang="en-US" altLang="en-US" sz="2400" dirty="0" smtClean="0"/>
              <a:t> and </a:t>
            </a:r>
            <a:r>
              <a:rPr lang="en-US" altLang="en-US" sz="2400" b="1" dirty="0" smtClean="0"/>
              <a:t>trauma</a:t>
            </a:r>
            <a:r>
              <a:rPr lang="en-US" altLang="en-US" sz="2400" dirty="0" smtClean="0"/>
              <a:t>.</a:t>
            </a:r>
          </a:p>
          <a:p>
            <a:pPr eaLnBrk="1" hangingPunct="1">
              <a:lnSpc>
                <a:spcPct val="80000"/>
              </a:lnSpc>
              <a:buFont typeface="Wingdings" pitchFamily="2" charset="2"/>
              <a:buNone/>
            </a:pPr>
            <a:endParaRPr lang="en-US" altLang="en-US" sz="2400" dirty="0" smtClean="0"/>
          </a:p>
        </p:txBody>
      </p:sp>
      <p:sp>
        <p:nvSpPr>
          <p:cNvPr id="38916"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sz="1500">
                <a:solidFill>
                  <a:schemeClr val="tx1"/>
                </a:solidFill>
                <a:latin typeface="Calibri" pitchFamily="34" charset="0"/>
              </a:defRPr>
            </a:lvl3pPr>
            <a:lvl4pPr marL="1600200" indent="-228600">
              <a:defRPr sz="1300">
                <a:solidFill>
                  <a:schemeClr val="tx1"/>
                </a:solidFill>
                <a:latin typeface="Calibri" pitchFamily="34" charset="0"/>
              </a:defRPr>
            </a:lvl4pPr>
            <a:lvl5pPr marL="2057400" indent="-228600">
              <a:defRPr sz="1300">
                <a:solidFill>
                  <a:schemeClr val="tx1"/>
                </a:solidFill>
                <a:latin typeface="Calibri" pitchFamily="34" charset="0"/>
              </a:defRPr>
            </a:lvl5pPr>
            <a:lvl6pPr marL="2514600" indent="-228600" eaLnBrk="0" fontAlgn="base" hangingPunct="0">
              <a:spcAft>
                <a:spcPct val="0"/>
              </a:spcAft>
              <a:buFont typeface="Arial" charset="0"/>
              <a:defRPr sz="1300">
                <a:solidFill>
                  <a:schemeClr val="tx1"/>
                </a:solidFill>
                <a:latin typeface="Calibri" pitchFamily="34" charset="0"/>
              </a:defRPr>
            </a:lvl6pPr>
            <a:lvl7pPr marL="2971800" indent="-228600" eaLnBrk="0" fontAlgn="base" hangingPunct="0">
              <a:spcAft>
                <a:spcPct val="0"/>
              </a:spcAft>
              <a:buFont typeface="Arial" charset="0"/>
              <a:defRPr sz="1300">
                <a:solidFill>
                  <a:schemeClr val="tx1"/>
                </a:solidFill>
                <a:latin typeface="Calibri" pitchFamily="34" charset="0"/>
              </a:defRPr>
            </a:lvl7pPr>
            <a:lvl8pPr marL="3429000" indent="-228600" eaLnBrk="0" fontAlgn="base" hangingPunct="0">
              <a:spcAft>
                <a:spcPct val="0"/>
              </a:spcAft>
              <a:buFont typeface="Arial" charset="0"/>
              <a:defRPr sz="1300">
                <a:solidFill>
                  <a:schemeClr val="tx1"/>
                </a:solidFill>
                <a:latin typeface="Calibri" pitchFamily="34" charset="0"/>
              </a:defRPr>
            </a:lvl8pPr>
            <a:lvl9pPr marL="3886200" indent="-228600" eaLnBrk="0" fontAlgn="base" hangingPunct="0">
              <a:spcAft>
                <a:spcPct val="0"/>
              </a:spcAft>
              <a:buFont typeface="Arial" charset="0"/>
              <a:defRPr sz="1300">
                <a:solidFill>
                  <a:schemeClr val="tx1"/>
                </a:solidFill>
                <a:latin typeface="Calibri" pitchFamily="34" charset="0"/>
              </a:defRPr>
            </a:lvl9pPr>
          </a:lstStyle>
          <a:p>
            <a:fld id="{842EE57F-B4C8-49B6-AB34-BA23ADE583A0}" type="slidenum">
              <a:rPr lang="en-US" altLang="en-US" sz="2800">
                <a:solidFill>
                  <a:srgbClr val="FFFFFF"/>
                </a:solidFill>
                <a:latin typeface="Franklin Gothic Book" pitchFamily="34" charset="0"/>
              </a:rPr>
              <a:pPr/>
              <a:t>24</a:t>
            </a:fld>
            <a:endParaRPr lang="en-US" altLang="en-US" sz="2800">
              <a:solidFill>
                <a:srgbClr val="FFFFFF"/>
              </a:solidFill>
              <a:latin typeface="Franklin Gothic Book" pitchFamily="34" charset="0"/>
            </a:endParaRPr>
          </a:p>
        </p:txBody>
      </p:sp>
    </p:spTree>
    <p:extLst>
      <p:ext uri="{BB962C8B-B14F-4D97-AF65-F5344CB8AC3E}">
        <p14:creationId xmlns:p14="http://schemas.microsoft.com/office/powerpoint/2010/main" val="1523678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title"/>
          </p:nvPr>
        </p:nvSpPr>
        <p:spPr/>
        <p:txBody>
          <a:bodyPr>
            <a:normAutofit fontScale="90000"/>
          </a:bodyPr>
          <a:lstStyle/>
          <a:p>
            <a:pPr eaLnBrk="1" hangingPunct="1"/>
            <a:r>
              <a:rPr lang="en-US" altLang="en-US" smtClean="0"/>
              <a:t>Factors that can Lead to Mental Illness</a:t>
            </a:r>
            <a:endParaRPr lang="en-GB" altLang="en-US" smtClean="0"/>
          </a:p>
        </p:txBody>
      </p:sp>
      <p:sp>
        <p:nvSpPr>
          <p:cNvPr id="40963" name="Content Placeholder 3"/>
          <p:cNvSpPr>
            <a:spLocks noGrp="1" noChangeArrowheads="1"/>
          </p:cNvSpPr>
          <p:nvPr>
            <p:ph idx="1"/>
          </p:nvPr>
        </p:nvSpPr>
        <p:spPr/>
        <p:txBody>
          <a:bodyPr>
            <a:normAutofit lnSpcReduction="10000"/>
          </a:bodyPr>
          <a:lstStyle/>
          <a:p>
            <a:pPr eaLnBrk="1" hangingPunct="1">
              <a:buFont typeface="Wingdings" pitchFamily="2" charset="2"/>
              <a:buChar char="q"/>
            </a:pPr>
            <a:r>
              <a:rPr lang="en-US" altLang="en-US" sz="2800" b="1" dirty="0" smtClean="0"/>
              <a:t>Difficult family background</a:t>
            </a:r>
            <a:r>
              <a:rPr lang="en-US" altLang="en-US" sz="2800" i="1" dirty="0" smtClean="0"/>
              <a:t>. </a:t>
            </a:r>
            <a:r>
              <a:rPr lang="en-US" altLang="en-US" sz="2800" dirty="0" smtClean="0"/>
              <a:t>People who have had an unhappy childhood because of violence or emotional neglect are more likely to suffer mental illnesses such as depression and anxiety later in life.</a:t>
            </a:r>
          </a:p>
          <a:p>
            <a:pPr eaLnBrk="1" hangingPunct="1">
              <a:buFont typeface="Wingdings" pitchFamily="2" charset="2"/>
              <a:buChar char="q"/>
            </a:pPr>
            <a:endParaRPr lang="en-US" altLang="en-US" sz="2800" b="1" dirty="0" smtClean="0"/>
          </a:p>
          <a:p>
            <a:pPr eaLnBrk="1" hangingPunct="1">
              <a:buFont typeface="Wingdings" pitchFamily="2" charset="2"/>
              <a:buChar char="q"/>
            </a:pPr>
            <a:r>
              <a:rPr lang="en-US" altLang="en-US" sz="2800" b="1" dirty="0" smtClean="0"/>
              <a:t>Brain diseases</a:t>
            </a:r>
            <a:r>
              <a:rPr lang="en-US" altLang="en-US" sz="2800" i="1" dirty="0" smtClean="0"/>
              <a:t>. </a:t>
            </a:r>
            <a:r>
              <a:rPr lang="en-US" altLang="en-US" sz="2800" dirty="0" smtClean="0"/>
              <a:t>Mental retardation, dementias and emotional problems can result from brain infections, AIDS, head injuries, epilepsy and strokes. No definite brain pathology has yet been identified for many mental illnesses.</a:t>
            </a:r>
            <a:endParaRPr lang="en-GB" altLang="en-US" sz="2800" dirty="0" smtClean="0"/>
          </a:p>
        </p:txBody>
      </p:sp>
      <p:sp>
        <p:nvSpPr>
          <p:cNvPr id="40964" name="Slide Number Placeholder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sz="1500">
                <a:solidFill>
                  <a:schemeClr val="tx1"/>
                </a:solidFill>
                <a:latin typeface="Calibri" pitchFamily="34" charset="0"/>
              </a:defRPr>
            </a:lvl3pPr>
            <a:lvl4pPr marL="1600200" indent="-228600">
              <a:defRPr sz="1300">
                <a:solidFill>
                  <a:schemeClr val="tx1"/>
                </a:solidFill>
                <a:latin typeface="Calibri" pitchFamily="34" charset="0"/>
              </a:defRPr>
            </a:lvl4pPr>
            <a:lvl5pPr marL="2057400" indent="-228600">
              <a:defRPr sz="1300">
                <a:solidFill>
                  <a:schemeClr val="tx1"/>
                </a:solidFill>
                <a:latin typeface="Calibri" pitchFamily="34" charset="0"/>
              </a:defRPr>
            </a:lvl5pPr>
            <a:lvl6pPr marL="2514600" indent="-228600" eaLnBrk="0" fontAlgn="base" hangingPunct="0">
              <a:spcAft>
                <a:spcPct val="0"/>
              </a:spcAft>
              <a:buFont typeface="Arial" charset="0"/>
              <a:defRPr sz="1300">
                <a:solidFill>
                  <a:schemeClr val="tx1"/>
                </a:solidFill>
                <a:latin typeface="Calibri" pitchFamily="34" charset="0"/>
              </a:defRPr>
            </a:lvl6pPr>
            <a:lvl7pPr marL="2971800" indent="-228600" eaLnBrk="0" fontAlgn="base" hangingPunct="0">
              <a:spcAft>
                <a:spcPct val="0"/>
              </a:spcAft>
              <a:buFont typeface="Arial" charset="0"/>
              <a:defRPr sz="1300">
                <a:solidFill>
                  <a:schemeClr val="tx1"/>
                </a:solidFill>
                <a:latin typeface="Calibri" pitchFamily="34" charset="0"/>
              </a:defRPr>
            </a:lvl7pPr>
            <a:lvl8pPr marL="3429000" indent="-228600" eaLnBrk="0" fontAlgn="base" hangingPunct="0">
              <a:spcAft>
                <a:spcPct val="0"/>
              </a:spcAft>
              <a:buFont typeface="Arial" charset="0"/>
              <a:defRPr sz="1300">
                <a:solidFill>
                  <a:schemeClr val="tx1"/>
                </a:solidFill>
                <a:latin typeface="Calibri" pitchFamily="34" charset="0"/>
              </a:defRPr>
            </a:lvl8pPr>
            <a:lvl9pPr marL="3886200" indent="-228600" eaLnBrk="0" fontAlgn="base" hangingPunct="0">
              <a:spcAft>
                <a:spcPct val="0"/>
              </a:spcAft>
              <a:buFont typeface="Arial" charset="0"/>
              <a:defRPr sz="1300">
                <a:solidFill>
                  <a:schemeClr val="tx1"/>
                </a:solidFill>
                <a:latin typeface="Calibri" pitchFamily="34" charset="0"/>
              </a:defRPr>
            </a:lvl9pPr>
          </a:lstStyle>
          <a:p>
            <a:fld id="{9ED82D7C-194B-452C-8D2D-3E57B8F6A36D}" type="slidenum">
              <a:rPr lang="en-US" altLang="en-US" sz="2800">
                <a:solidFill>
                  <a:srgbClr val="FFFFFF"/>
                </a:solidFill>
                <a:latin typeface="Franklin Gothic Book" pitchFamily="34" charset="0"/>
              </a:rPr>
              <a:pPr/>
              <a:t>25</a:t>
            </a:fld>
            <a:endParaRPr lang="en-US" altLang="en-US" sz="2800">
              <a:solidFill>
                <a:srgbClr val="FFFFFF"/>
              </a:solidFill>
              <a:latin typeface="Franklin Gothic Book" pitchFamily="34" charset="0"/>
            </a:endParaRPr>
          </a:p>
        </p:txBody>
      </p:sp>
    </p:spTree>
    <p:extLst>
      <p:ext uri="{BB962C8B-B14F-4D97-AF65-F5344CB8AC3E}">
        <p14:creationId xmlns:p14="http://schemas.microsoft.com/office/powerpoint/2010/main" val="3641512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r>
              <a:rPr lang="en-US" altLang="en-US" sz="3600" smtClean="0"/>
              <a:t>Factors that can Lead to Mental Illness:</a:t>
            </a:r>
          </a:p>
        </p:txBody>
      </p:sp>
      <p:sp>
        <p:nvSpPr>
          <p:cNvPr id="43011" name="Rectangle 3"/>
          <p:cNvSpPr>
            <a:spLocks noGrp="1" noChangeArrowheads="1"/>
          </p:cNvSpPr>
          <p:nvPr>
            <p:ph idx="1"/>
          </p:nvPr>
        </p:nvSpPr>
        <p:spPr/>
        <p:txBody>
          <a:bodyPr/>
          <a:lstStyle/>
          <a:p>
            <a:pPr eaLnBrk="1" hangingPunct="1">
              <a:buFont typeface="Wingdings" pitchFamily="2" charset="2"/>
              <a:buChar char="q"/>
            </a:pPr>
            <a:r>
              <a:rPr lang="en-US" altLang="en-US" sz="2800" b="1" smtClean="0"/>
              <a:t>Heredity or genes</a:t>
            </a:r>
            <a:r>
              <a:rPr lang="en-US" altLang="en-US" sz="2800" i="1" smtClean="0"/>
              <a:t>. </a:t>
            </a:r>
            <a:r>
              <a:rPr lang="en-US" altLang="en-US" sz="2800" smtClean="0"/>
              <a:t>Heredity is an important factor for severe mental disorders. </a:t>
            </a:r>
          </a:p>
          <a:p>
            <a:pPr lvl="1" eaLnBrk="1" hangingPunct="1">
              <a:buFont typeface="Wingdings" pitchFamily="2" charset="2"/>
              <a:buChar char="Ø"/>
            </a:pPr>
            <a:r>
              <a:rPr lang="en-US" altLang="en-US" sz="2800" smtClean="0"/>
              <a:t>However, if one parent has a mental illness, the risk that the children will suffer from a mental illness is very small. This is because, like diabetes and heart disease, these disorders are also influenced by environmental factors.</a:t>
            </a:r>
          </a:p>
        </p:txBody>
      </p:sp>
      <p:sp>
        <p:nvSpPr>
          <p:cNvPr id="43012"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sz="1500">
                <a:solidFill>
                  <a:schemeClr val="tx1"/>
                </a:solidFill>
                <a:latin typeface="Calibri" pitchFamily="34" charset="0"/>
              </a:defRPr>
            </a:lvl3pPr>
            <a:lvl4pPr marL="1600200" indent="-228600">
              <a:defRPr sz="1300">
                <a:solidFill>
                  <a:schemeClr val="tx1"/>
                </a:solidFill>
                <a:latin typeface="Calibri" pitchFamily="34" charset="0"/>
              </a:defRPr>
            </a:lvl4pPr>
            <a:lvl5pPr marL="2057400" indent="-228600">
              <a:defRPr sz="1300">
                <a:solidFill>
                  <a:schemeClr val="tx1"/>
                </a:solidFill>
                <a:latin typeface="Calibri" pitchFamily="34" charset="0"/>
              </a:defRPr>
            </a:lvl5pPr>
            <a:lvl6pPr marL="2514600" indent="-228600" eaLnBrk="0" fontAlgn="base" hangingPunct="0">
              <a:spcAft>
                <a:spcPct val="0"/>
              </a:spcAft>
              <a:buFont typeface="Arial" charset="0"/>
              <a:defRPr sz="1300">
                <a:solidFill>
                  <a:schemeClr val="tx1"/>
                </a:solidFill>
                <a:latin typeface="Calibri" pitchFamily="34" charset="0"/>
              </a:defRPr>
            </a:lvl6pPr>
            <a:lvl7pPr marL="2971800" indent="-228600" eaLnBrk="0" fontAlgn="base" hangingPunct="0">
              <a:spcAft>
                <a:spcPct val="0"/>
              </a:spcAft>
              <a:buFont typeface="Arial" charset="0"/>
              <a:defRPr sz="1300">
                <a:solidFill>
                  <a:schemeClr val="tx1"/>
                </a:solidFill>
                <a:latin typeface="Calibri" pitchFamily="34" charset="0"/>
              </a:defRPr>
            </a:lvl7pPr>
            <a:lvl8pPr marL="3429000" indent="-228600" eaLnBrk="0" fontAlgn="base" hangingPunct="0">
              <a:spcAft>
                <a:spcPct val="0"/>
              </a:spcAft>
              <a:buFont typeface="Arial" charset="0"/>
              <a:defRPr sz="1300">
                <a:solidFill>
                  <a:schemeClr val="tx1"/>
                </a:solidFill>
                <a:latin typeface="Calibri" pitchFamily="34" charset="0"/>
              </a:defRPr>
            </a:lvl8pPr>
            <a:lvl9pPr marL="3886200" indent="-228600" eaLnBrk="0" fontAlgn="base" hangingPunct="0">
              <a:spcAft>
                <a:spcPct val="0"/>
              </a:spcAft>
              <a:buFont typeface="Arial" charset="0"/>
              <a:defRPr sz="1300">
                <a:solidFill>
                  <a:schemeClr val="tx1"/>
                </a:solidFill>
                <a:latin typeface="Calibri" pitchFamily="34" charset="0"/>
              </a:defRPr>
            </a:lvl9pPr>
          </a:lstStyle>
          <a:p>
            <a:fld id="{7D883D40-B5E3-4327-9F12-99AD864A1A6B}" type="slidenum">
              <a:rPr lang="en-US" altLang="en-US" sz="2800">
                <a:solidFill>
                  <a:srgbClr val="FFFFFF"/>
                </a:solidFill>
                <a:latin typeface="Franklin Gothic Book" pitchFamily="34" charset="0"/>
              </a:rPr>
              <a:pPr/>
              <a:t>26</a:t>
            </a:fld>
            <a:endParaRPr lang="en-US" altLang="en-US" sz="2800">
              <a:solidFill>
                <a:srgbClr val="FFFFFF"/>
              </a:solidFill>
              <a:latin typeface="Franklin Gothic Book" pitchFamily="34" charset="0"/>
            </a:endParaRPr>
          </a:p>
        </p:txBody>
      </p:sp>
    </p:spTree>
    <p:extLst>
      <p:ext uri="{BB962C8B-B14F-4D97-AF65-F5344CB8AC3E}">
        <p14:creationId xmlns:p14="http://schemas.microsoft.com/office/powerpoint/2010/main" val="1380893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pPr eaLnBrk="1" hangingPunct="1"/>
            <a:r>
              <a:rPr lang="en-US" altLang="en-US" sz="3600" smtClean="0"/>
              <a:t>Factors that can Lead to Mental Illness:</a:t>
            </a:r>
          </a:p>
        </p:txBody>
      </p:sp>
      <p:sp>
        <p:nvSpPr>
          <p:cNvPr id="45059" name="Rectangle 3"/>
          <p:cNvSpPr>
            <a:spLocks noGrp="1" noChangeArrowheads="1"/>
          </p:cNvSpPr>
          <p:nvPr>
            <p:ph idx="1"/>
          </p:nvPr>
        </p:nvSpPr>
        <p:spPr>
          <a:xfrm>
            <a:off x="381000" y="1600200"/>
            <a:ext cx="8305800" cy="4876800"/>
          </a:xfrm>
        </p:spPr>
        <p:txBody>
          <a:bodyPr>
            <a:normAutofit/>
          </a:bodyPr>
          <a:lstStyle/>
          <a:p>
            <a:pPr eaLnBrk="1" hangingPunct="1">
              <a:buFont typeface="Wingdings" pitchFamily="2" charset="2"/>
              <a:buChar char="q"/>
            </a:pPr>
            <a:r>
              <a:rPr lang="en-US" altLang="en-US" sz="2800" b="1" dirty="0" smtClean="0"/>
              <a:t>Medical problems</a:t>
            </a:r>
            <a:r>
              <a:rPr lang="en-US" altLang="en-US" sz="2800" i="1" dirty="0" smtClean="0"/>
              <a:t>. </a:t>
            </a:r>
            <a:r>
              <a:rPr lang="en-US" altLang="en-US" sz="2800" dirty="0" smtClean="0"/>
              <a:t>Physical illnesses such as </a:t>
            </a:r>
            <a:r>
              <a:rPr lang="en-US" altLang="en-US" sz="2800" b="1" dirty="0" smtClean="0"/>
              <a:t>kidney</a:t>
            </a:r>
            <a:r>
              <a:rPr lang="en-US" altLang="en-US" sz="2800" dirty="0" smtClean="0"/>
              <a:t> and </a:t>
            </a:r>
            <a:r>
              <a:rPr lang="en-US" altLang="en-US" sz="2800" b="1" dirty="0" smtClean="0"/>
              <a:t>liver failure </a:t>
            </a:r>
            <a:r>
              <a:rPr lang="en-US" altLang="en-US" sz="2800" dirty="0" smtClean="0"/>
              <a:t>can sometimes cause a severe mental disorder. </a:t>
            </a:r>
          </a:p>
          <a:p>
            <a:pPr lvl="1" eaLnBrk="1" hangingPunct="1">
              <a:buFont typeface="Wingdings" pitchFamily="2" charset="2"/>
              <a:buChar char="Ø"/>
            </a:pPr>
            <a:endParaRPr lang="en-US" altLang="en-US" sz="2800" dirty="0" smtClean="0"/>
          </a:p>
          <a:p>
            <a:pPr lvl="1" eaLnBrk="1" hangingPunct="1">
              <a:buFont typeface="Wingdings" pitchFamily="2" charset="2"/>
              <a:buChar char="Ø"/>
            </a:pPr>
            <a:r>
              <a:rPr lang="en-US" altLang="en-US" sz="2800" dirty="0" smtClean="0"/>
              <a:t>Some medicines (e.g. </a:t>
            </a:r>
            <a:r>
              <a:rPr lang="en-US" altLang="en-US" dirty="0" err="1" smtClean="0"/>
              <a:t>effavirenz</a:t>
            </a:r>
            <a:r>
              <a:rPr lang="en-US" altLang="en-US" dirty="0" smtClean="0"/>
              <a:t> an antiretroviral drug or ketamine that causes post </a:t>
            </a:r>
            <a:r>
              <a:rPr lang="en-US" altLang="en-US" dirty="0" err="1" smtClean="0"/>
              <a:t>anaesthetic</a:t>
            </a:r>
            <a:r>
              <a:rPr lang="en-US" altLang="en-US" dirty="0" smtClean="0"/>
              <a:t> hallucinations)</a:t>
            </a:r>
            <a:r>
              <a:rPr lang="en-US" altLang="en-US" sz="2800" dirty="0" smtClean="0"/>
              <a:t>. </a:t>
            </a:r>
          </a:p>
          <a:p>
            <a:pPr lvl="1" eaLnBrk="1" hangingPunct="1">
              <a:buFont typeface="Wingdings" pitchFamily="2" charset="2"/>
              <a:buChar char="Ø"/>
            </a:pPr>
            <a:endParaRPr lang="en-US" altLang="en-US" sz="2800" dirty="0" smtClean="0"/>
          </a:p>
          <a:p>
            <a:pPr lvl="1" eaLnBrk="1" hangingPunct="1">
              <a:buFont typeface="Wingdings" pitchFamily="2" charset="2"/>
              <a:buChar char="Ø"/>
            </a:pPr>
            <a:r>
              <a:rPr lang="en-US" altLang="en-US" sz="2800" dirty="0" smtClean="0"/>
              <a:t>Many medicines when used in </a:t>
            </a:r>
            <a:r>
              <a:rPr lang="en-US" altLang="en-US" sz="2800" b="1" dirty="0" smtClean="0"/>
              <a:t>large doses</a:t>
            </a:r>
            <a:r>
              <a:rPr lang="en-US" altLang="en-US" sz="2800" dirty="0" smtClean="0"/>
              <a:t> in </a:t>
            </a:r>
            <a:r>
              <a:rPr lang="en-US" altLang="en-US" sz="2800" b="1" dirty="0" smtClean="0"/>
              <a:t>elderly people can cause a delirium.</a:t>
            </a:r>
          </a:p>
          <a:p>
            <a:pPr eaLnBrk="1" hangingPunct="1"/>
            <a:endParaRPr lang="en-US" altLang="en-US" sz="2800" b="1" dirty="0" smtClean="0"/>
          </a:p>
        </p:txBody>
      </p:sp>
      <p:sp>
        <p:nvSpPr>
          <p:cNvPr id="45060"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sz="1500">
                <a:solidFill>
                  <a:schemeClr val="tx1"/>
                </a:solidFill>
                <a:latin typeface="Calibri" pitchFamily="34" charset="0"/>
              </a:defRPr>
            </a:lvl3pPr>
            <a:lvl4pPr marL="1600200" indent="-228600">
              <a:defRPr sz="1300">
                <a:solidFill>
                  <a:schemeClr val="tx1"/>
                </a:solidFill>
                <a:latin typeface="Calibri" pitchFamily="34" charset="0"/>
              </a:defRPr>
            </a:lvl4pPr>
            <a:lvl5pPr marL="2057400" indent="-228600">
              <a:defRPr sz="1300">
                <a:solidFill>
                  <a:schemeClr val="tx1"/>
                </a:solidFill>
                <a:latin typeface="Calibri" pitchFamily="34" charset="0"/>
              </a:defRPr>
            </a:lvl5pPr>
            <a:lvl6pPr marL="2514600" indent="-228600" eaLnBrk="0" fontAlgn="base" hangingPunct="0">
              <a:spcAft>
                <a:spcPct val="0"/>
              </a:spcAft>
              <a:buFont typeface="Arial" charset="0"/>
              <a:defRPr sz="1300">
                <a:solidFill>
                  <a:schemeClr val="tx1"/>
                </a:solidFill>
                <a:latin typeface="Calibri" pitchFamily="34" charset="0"/>
              </a:defRPr>
            </a:lvl6pPr>
            <a:lvl7pPr marL="2971800" indent="-228600" eaLnBrk="0" fontAlgn="base" hangingPunct="0">
              <a:spcAft>
                <a:spcPct val="0"/>
              </a:spcAft>
              <a:buFont typeface="Arial" charset="0"/>
              <a:defRPr sz="1300">
                <a:solidFill>
                  <a:schemeClr val="tx1"/>
                </a:solidFill>
                <a:latin typeface="Calibri" pitchFamily="34" charset="0"/>
              </a:defRPr>
            </a:lvl7pPr>
            <a:lvl8pPr marL="3429000" indent="-228600" eaLnBrk="0" fontAlgn="base" hangingPunct="0">
              <a:spcAft>
                <a:spcPct val="0"/>
              </a:spcAft>
              <a:buFont typeface="Arial" charset="0"/>
              <a:defRPr sz="1300">
                <a:solidFill>
                  <a:schemeClr val="tx1"/>
                </a:solidFill>
                <a:latin typeface="Calibri" pitchFamily="34" charset="0"/>
              </a:defRPr>
            </a:lvl8pPr>
            <a:lvl9pPr marL="3886200" indent="-228600" eaLnBrk="0" fontAlgn="base" hangingPunct="0">
              <a:spcAft>
                <a:spcPct val="0"/>
              </a:spcAft>
              <a:buFont typeface="Arial" charset="0"/>
              <a:defRPr sz="1300">
                <a:solidFill>
                  <a:schemeClr val="tx1"/>
                </a:solidFill>
                <a:latin typeface="Calibri" pitchFamily="34" charset="0"/>
              </a:defRPr>
            </a:lvl9pPr>
          </a:lstStyle>
          <a:p>
            <a:fld id="{25436717-CE4C-4BBD-9C52-DA8C406FE5B8}" type="slidenum">
              <a:rPr lang="en-US" altLang="en-US" sz="2800">
                <a:solidFill>
                  <a:srgbClr val="FFFFFF"/>
                </a:solidFill>
                <a:latin typeface="Franklin Gothic Book" pitchFamily="34" charset="0"/>
              </a:rPr>
              <a:pPr/>
              <a:t>27</a:t>
            </a:fld>
            <a:endParaRPr lang="en-US" altLang="en-US" sz="2800">
              <a:solidFill>
                <a:srgbClr val="FFFFFF"/>
              </a:solidFill>
              <a:latin typeface="Franklin Gothic Book" pitchFamily="34" charset="0"/>
            </a:endParaRPr>
          </a:p>
        </p:txBody>
      </p:sp>
    </p:spTree>
    <p:extLst>
      <p:ext uri="{BB962C8B-B14F-4D97-AF65-F5344CB8AC3E}">
        <p14:creationId xmlns:p14="http://schemas.microsoft.com/office/powerpoint/2010/main" val="2045809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r>
              <a:rPr lang="en-US" altLang="en-US" smtClean="0"/>
              <a:t> Recognizing Mental Illness</a:t>
            </a:r>
          </a:p>
        </p:txBody>
      </p:sp>
      <p:sp>
        <p:nvSpPr>
          <p:cNvPr id="12291" name="Rectangle 3"/>
          <p:cNvSpPr>
            <a:spLocks noGrp="1" noChangeArrowheads="1"/>
          </p:cNvSpPr>
          <p:nvPr>
            <p:ph idx="1"/>
          </p:nvPr>
        </p:nvSpPr>
        <p:spPr>
          <a:xfrm>
            <a:off x="457200" y="1600200"/>
            <a:ext cx="8229600" cy="4724400"/>
          </a:xfrm>
        </p:spPr>
        <p:txBody>
          <a:bodyPr rtlCol="0">
            <a:normAutofit/>
          </a:bodyPr>
          <a:lstStyle/>
          <a:p>
            <a:pPr marL="274320" indent="-274320" eaLnBrk="1" fontAlgn="auto" hangingPunct="1">
              <a:spcBef>
                <a:spcPts val="580"/>
              </a:spcBef>
              <a:spcAft>
                <a:spcPts val="0"/>
              </a:spcAft>
              <a:buFont typeface="Wingdings" pitchFamily="2" charset="2"/>
              <a:buChar char="q"/>
              <a:defRPr/>
            </a:pPr>
            <a:r>
              <a:rPr lang="en-US" sz="2000" dirty="0"/>
              <a:t>To detect and diagnose a mental illness, you have to depend almost entirely on what people tell you. </a:t>
            </a:r>
          </a:p>
          <a:p>
            <a:pPr marL="274320" indent="-274320" eaLnBrk="1" fontAlgn="auto" hangingPunct="1">
              <a:spcBef>
                <a:spcPts val="580"/>
              </a:spcBef>
              <a:spcAft>
                <a:spcPts val="0"/>
              </a:spcAft>
              <a:buFont typeface="Wingdings" pitchFamily="2" charset="2"/>
              <a:buChar char="Ø"/>
              <a:defRPr/>
            </a:pPr>
            <a:r>
              <a:rPr lang="en-US" sz="2000" dirty="0" smtClean="0"/>
              <a:t>The </a:t>
            </a:r>
            <a:r>
              <a:rPr lang="en-US" sz="2000" dirty="0"/>
              <a:t>main tool in diagnosis is </a:t>
            </a:r>
            <a:r>
              <a:rPr lang="en-US" sz="2000" dirty="0" smtClean="0"/>
              <a:t>a </a:t>
            </a:r>
            <a:r>
              <a:rPr lang="en-US" sz="2000" b="1" dirty="0" smtClean="0"/>
              <a:t>clinical </a:t>
            </a:r>
            <a:r>
              <a:rPr lang="en-US" sz="2000" b="1" dirty="0"/>
              <a:t>interview </a:t>
            </a:r>
            <a:r>
              <a:rPr lang="en-US" sz="2000" dirty="0"/>
              <a:t>with the </a:t>
            </a:r>
            <a:r>
              <a:rPr lang="en-US" sz="2000" dirty="0" smtClean="0"/>
              <a:t>person, which includes </a:t>
            </a:r>
            <a:r>
              <a:rPr lang="en-US" sz="2000" b="1" dirty="0" smtClean="0"/>
              <a:t>history taking </a:t>
            </a:r>
            <a:r>
              <a:rPr lang="en-US" sz="2000" dirty="0" smtClean="0"/>
              <a:t>and the </a:t>
            </a:r>
            <a:r>
              <a:rPr lang="en-US" sz="2000" b="1" dirty="0" smtClean="0"/>
              <a:t>mental status exam</a:t>
            </a:r>
            <a:r>
              <a:rPr lang="en-US" sz="2000" dirty="0" smtClean="0"/>
              <a:t>.</a:t>
            </a:r>
            <a:endParaRPr lang="en-US" sz="2000" dirty="0"/>
          </a:p>
          <a:p>
            <a:pPr marL="0" indent="0" eaLnBrk="1" fontAlgn="auto" hangingPunct="1">
              <a:spcBef>
                <a:spcPts val="580"/>
              </a:spcBef>
              <a:spcAft>
                <a:spcPts val="0"/>
              </a:spcAft>
              <a:buNone/>
              <a:defRPr/>
            </a:pPr>
            <a:endParaRPr lang="en-US" sz="2000" dirty="0" smtClean="0"/>
          </a:p>
          <a:p>
            <a:pPr marL="274320" indent="-274320" eaLnBrk="1" fontAlgn="auto" hangingPunct="1">
              <a:spcBef>
                <a:spcPts val="580"/>
              </a:spcBef>
              <a:spcAft>
                <a:spcPts val="0"/>
              </a:spcAft>
              <a:buFont typeface="Wingdings 2"/>
              <a:buChar char=""/>
              <a:defRPr/>
            </a:pPr>
            <a:r>
              <a:rPr lang="en-US" sz="2000" dirty="0" smtClean="0"/>
              <a:t>Mental </a:t>
            </a:r>
            <a:r>
              <a:rPr lang="en-US" sz="2000" dirty="0"/>
              <a:t>illness produces symptoms that sufferers or those close to them notice. </a:t>
            </a:r>
          </a:p>
          <a:p>
            <a:pPr marL="274320" indent="-274320" eaLnBrk="1" fontAlgn="auto" hangingPunct="1">
              <a:spcBef>
                <a:spcPts val="580"/>
              </a:spcBef>
              <a:spcAft>
                <a:spcPts val="0"/>
              </a:spcAft>
              <a:buFont typeface="Wingdings" pitchFamily="2" charset="2"/>
              <a:buChar char="q"/>
              <a:defRPr/>
            </a:pPr>
            <a:r>
              <a:rPr lang="en-US" sz="2800" dirty="0"/>
              <a:t>There are five major types of *</a:t>
            </a:r>
            <a:r>
              <a:rPr lang="en-US" sz="2800" b="1" dirty="0" smtClean="0"/>
              <a:t>symptoms*</a:t>
            </a:r>
            <a:r>
              <a:rPr lang="en-US" sz="2000" dirty="0" smtClean="0"/>
              <a:t>:</a:t>
            </a:r>
            <a:endParaRPr lang="en-US" sz="2000" dirty="0"/>
          </a:p>
          <a:p>
            <a:pPr marL="274320" indent="-274320" eaLnBrk="1" fontAlgn="auto" hangingPunct="1">
              <a:spcBef>
                <a:spcPts val="580"/>
              </a:spcBef>
              <a:spcAft>
                <a:spcPts val="0"/>
              </a:spcAft>
              <a:buFont typeface="Wingdings" pitchFamily="2" charset="2"/>
              <a:buChar char="v"/>
              <a:defRPr/>
            </a:pPr>
            <a:r>
              <a:rPr lang="en-US" sz="2000" b="1" i="1" dirty="0"/>
              <a:t>Physical – ‘somatic’ symptoms</a:t>
            </a:r>
            <a:r>
              <a:rPr lang="en-US" sz="2000" dirty="0"/>
              <a:t>. These affect the body and physical functions, and include aches, tiredness and sleep disturbance.</a:t>
            </a:r>
          </a:p>
          <a:p>
            <a:pPr marL="274320" indent="-274320" eaLnBrk="1" fontAlgn="auto" hangingPunct="1">
              <a:spcBef>
                <a:spcPts val="580"/>
              </a:spcBef>
              <a:spcAft>
                <a:spcPts val="0"/>
              </a:spcAft>
              <a:buFont typeface="Courier New" pitchFamily="49" charset="0"/>
              <a:buChar char="o"/>
              <a:defRPr/>
            </a:pPr>
            <a:r>
              <a:rPr lang="en-US" sz="2000" dirty="0"/>
              <a:t>It is important to remember that mental illnesses often produce physical symptoms.</a:t>
            </a:r>
          </a:p>
          <a:p>
            <a:pPr marL="274320" indent="-274320" eaLnBrk="1" fontAlgn="auto" hangingPunct="1">
              <a:spcBef>
                <a:spcPts val="580"/>
              </a:spcBef>
              <a:spcAft>
                <a:spcPts val="0"/>
              </a:spcAft>
              <a:buFont typeface="Wingdings" pitchFamily="2" charset="2"/>
              <a:buChar char="Ø"/>
              <a:defRPr/>
            </a:pPr>
            <a:endParaRPr lang="en-US" sz="2000" dirty="0"/>
          </a:p>
          <a:p>
            <a:pPr marL="274320" indent="-274320" eaLnBrk="1" fontAlgn="auto" hangingPunct="1">
              <a:spcBef>
                <a:spcPts val="580"/>
              </a:spcBef>
              <a:spcAft>
                <a:spcPts val="0"/>
              </a:spcAft>
              <a:buFont typeface="Wingdings 2"/>
              <a:buChar char=""/>
              <a:defRPr/>
            </a:pPr>
            <a:endParaRPr lang="en-US" sz="2000" dirty="0"/>
          </a:p>
        </p:txBody>
      </p:sp>
      <p:sp>
        <p:nvSpPr>
          <p:cNvPr id="26628"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sz="1500">
                <a:solidFill>
                  <a:schemeClr val="tx1"/>
                </a:solidFill>
                <a:latin typeface="Calibri" pitchFamily="34" charset="0"/>
              </a:defRPr>
            </a:lvl3pPr>
            <a:lvl4pPr marL="1600200" indent="-228600">
              <a:defRPr sz="1300">
                <a:solidFill>
                  <a:schemeClr val="tx1"/>
                </a:solidFill>
                <a:latin typeface="Calibri" pitchFamily="34" charset="0"/>
              </a:defRPr>
            </a:lvl4pPr>
            <a:lvl5pPr marL="2057400" indent="-228600">
              <a:defRPr sz="1300">
                <a:solidFill>
                  <a:schemeClr val="tx1"/>
                </a:solidFill>
                <a:latin typeface="Calibri" pitchFamily="34" charset="0"/>
              </a:defRPr>
            </a:lvl5pPr>
            <a:lvl6pPr marL="2514600" indent="-228600" eaLnBrk="0" fontAlgn="base" hangingPunct="0">
              <a:spcAft>
                <a:spcPct val="0"/>
              </a:spcAft>
              <a:buFont typeface="Arial" charset="0"/>
              <a:defRPr sz="1300">
                <a:solidFill>
                  <a:schemeClr val="tx1"/>
                </a:solidFill>
                <a:latin typeface="Calibri" pitchFamily="34" charset="0"/>
              </a:defRPr>
            </a:lvl6pPr>
            <a:lvl7pPr marL="2971800" indent="-228600" eaLnBrk="0" fontAlgn="base" hangingPunct="0">
              <a:spcAft>
                <a:spcPct val="0"/>
              </a:spcAft>
              <a:buFont typeface="Arial" charset="0"/>
              <a:defRPr sz="1300">
                <a:solidFill>
                  <a:schemeClr val="tx1"/>
                </a:solidFill>
                <a:latin typeface="Calibri" pitchFamily="34" charset="0"/>
              </a:defRPr>
            </a:lvl7pPr>
            <a:lvl8pPr marL="3429000" indent="-228600" eaLnBrk="0" fontAlgn="base" hangingPunct="0">
              <a:spcAft>
                <a:spcPct val="0"/>
              </a:spcAft>
              <a:buFont typeface="Arial" charset="0"/>
              <a:defRPr sz="1300">
                <a:solidFill>
                  <a:schemeClr val="tx1"/>
                </a:solidFill>
                <a:latin typeface="Calibri" pitchFamily="34" charset="0"/>
              </a:defRPr>
            </a:lvl8pPr>
            <a:lvl9pPr marL="3886200" indent="-228600" eaLnBrk="0" fontAlgn="base" hangingPunct="0">
              <a:spcAft>
                <a:spcPct val="0"/>
              </a:spcAft>
              <a:buFont typeface="Arial" charset="0"/>
              <a:defRPr sz="1300">
                <a:solidFill>
                  <a:schemeClr val="tx1"/>
                </a:solidFill>
                <a:latin typeface="Calibri" pitchFamily="34" charset="0"/>
              </a:defRPr>
            </a:lvl9pPr>
          </a:lstStyle>
          <a:p>
            <a:fld id="{7ADF5DD8-82B0-4008-B59B-25EBDC1F8B30}" type="slidenum">
              <a:rPr lang="en-US" altLang="en-US" sz="2800">
                <a:solidFill>
                  <a:srgbClr val="FFFFFF"/>
                </a:solidFill>
                <a:latin typeface="Franklin Gothic Book" pitchFamily="34" charset="0"/>
              </a:rPr>
              <a:pPr/>
              <a:t>28</a:t>
            </a:fld>
            <a:endParaRPr lang="en-US" altLang="en-US" sz="2800">
              <a:solidFill>
                <a:srgbClr val="FFFFFF"/>
              </a:solidFill>
              <a:latin typeface="Franklin Gothic Book" pitchFamily="34" charset="0"/>
            </a:endParaRPr>
          </a:p>
        </p:txBody>
      </p:sp>
    </p:spTree>
    <p:extLst>
      <p:ext uri="{BB962C8B-B14F-4D97-AF65-F5344CB8AC3E}">
        <p14:creationId xmlns:p14="http://schemas.microsoft.com/office/powerpoint/2010/main" val="657843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r>
              <a:rPr lang="en-US" altLang="en-US" smtClean="0"/>
              <a:t>Symptoms of Mental Illness</a:t>
            </a:r>
          </a:p>
        </p:txBody>
      </p:sp>
      <p:sp>
        <p:nvSpPr>
          <p:cNvPr id="28675" name="Rectangle 3"/>
          <p:cNvSpPr>
            <a:spLocks noGrp="1" noChangeArrowheads="1"/>
          </p:cNvSpPr>
          <p:nvPr>
            <p:ph idx="1"/>
          </p:nvPr>
        </p:nvSpPr>
        <p:spPr/>
        <p:txBody>
          <a:bodyPr>
            <a:noAutofit/>
          </a:bodyPr>
          <a:lstStyle/>
          <a:p>
            <a:pPr eaLnBrk="1" hangingPunct="1">
              <a:lnSpc>
                <a:spcPct val="80000"/>
              </a:lnSpc>
              <a:buFont typeface="Wingdings" pitchFamily="2" charset="2"/>
              <a:buChar char="v"/>
            </a:pPr>
            <a:r>
              <a:rPr lang="en-US" altLang="en-US" sz="2000" b="1" dirty="0" smtClean="0"/>
              <a:t>Feeling – emotional symptoms. </a:t>
            </a:r>
            <a:r>
              <a:rPr lang="en-US" altLang="en-US" sz="2000" dirty="0" smtClean="0"/>
              <a:t>Typical examples are feeling sad or scared.</a:t>
            </a:r>
          </a:p>
          <a:p>
            <a:pPr eaLnBrk="1" hangingPunct="1">
              <a:lnSpc>
                <a:spcPct val="80000"/>
              </a:lnSpc>
              <a:buFont typeface="Wingdings" pitchFamily="2" charset="2"/>
              <a:buChar char="v"/>
            </a:pPr>
            <a:endParaRPr lang="en-US" altLang="en-US" sz="2000" b="1" dirty="0" smtClean="0"/>
          </a:p>
          <a:p>
            <a:pPr eaLnBrk="1" hangingPunct="1">
              <a:lnSpc>
                <a:spcPct val="80000"/>
              </a:lnSpc>
              <a:buFont typeface="Wingdings" pitchFamily="2" charset="2"/>
              <a:buChar char="v"/>
            </a:pPr>
            <a:r>
              <a:rPr lang="en-US" altLang="en-US" sz="2000" b="1" dirty="0" smtClean="0"/>
              <a:t>Thinking – ‘cognitive’ symptoms. </a:t>
            </a:r>
            <a:r>
              <a:rPr lang="en-US" altLang="en-US" sz="2000" dirty="0" smtClean="0"/>
              <a:t>Typical examples are thinking of suicide, thinking that someone is going to harm you, difficulty in thinking clearly and forgetfulness.</a:t>
            </a:r>
          </a:p>
          <a:p>
            <a:pPr eaLnBrk="1" hangingPunct="1">
              <a:lnSpc>
                <a:spcPct val="80000"/>
              </a:lnSpc>
              <a:buFont typeface="Wingdings" pitchFamily="2" charset="2"/>
              <a:buChar char="v"/>
            </a:pPr>
            <a:endParaRPr lang="en-US" altLang="en-US" sz="2000" b="1" dirty="0" smtClean="0"/>
          </a:p>
          <a:p>
            <a:pPr eaLnBrk="1" hangingPunct="1">
              <a:lnSpc>
                <a:spcPct val="80000"/>
              </a:lnSpc>
              <a:buFont typeface="Wingdings" pitchFamily="2" charset="2"/>
              <a:buChar char="v"/>
            </a:pPr>
            <a:r>
              <a:rPr lang="en-US" altLang="en-US" sz="2000" b="1" dirty="0" smtClean="0"/>
              <a:t>Behaving – behavioral symptoms. </a:t>
            </a:r>
            <a:r>
              <a:rPr lang="en-US" altLang="en-US" sz="2000" dirty="0" smtClean="0"/>
              <a:t>These symptoms are related to what a person is doing. Examples include behaving in an aggressive manner and attempting suicide.</a:t>
            </a:r>
            <a:r>
              <a:rPr lang="en-US" altLang="en-US" sz="2000" i="1" dirty="0" smtClean="0"/>
              <a:t> </a:t>
            </a:r>
          </a:p>
          <a:p>
            <a:pPr eaLnBrk="1" hangingPunct="1">
              <a:lnSpc>
                <a:spcPct val="80000"/>
              </a:lnSpc>
              <a:buFont typeface="Wingdings" pitchFamily="2" charset="2"/>
              <a:buChar char="v"/>
            </a:pPr>
            <a:endParaRPr lang="en-US" altLang="en-US" sz="2000" b="1" dirty="0" smtClean="0"/>
          </a:p>
          <a:p>
            <a:pPr eaLnBrk="1" hangingPunct="1">
              <a:lnSpc>
                <a:spcPct val="80000"/>
              </a:lnSpc>
              <a:buFont typeface="Wingdings" pitchFamily="2" charset="2"/>
              <a:buChar char="v"/>
            </a:pPr>
            <a:r>
              <a:rPr lang="en-US" altLang="en-US" sz="2000" b="1" dirty="0" smtClean="0"/>
              <a:t>Imagining – perceptual symptoms. </a:t>
            </a:r>
            <a:r>
              <a:rPr lang="en-US" altLang="en-US" sz="2000" dirty="0" smtClean="0"/>
              <a:t>These arise from one of the sensory organs and include hearing voices or seeing things that others cannot (‘hallucinations’).</a:t>
            </a:r>
          </a:p>
          <a:p>
            <a:pPr eaLnBrk="1" hangingPunct="1">
              <a:lnSpc>
                <a:spcPct val="80000"/>
              </a:lnSpc>
              <a:buFont typeface="Wingdings" pitchFamily="2" charset="2"/>
              <a:buChar char="v"/>
            </a:pPr>
            <a:r>
              <a:rPr lang="en-US" altLang="en-US" sz="2000" dirty="0" smtClean="0"/>
              <a:t>In reality, these different types of symptoms are closely associated with one another and therefore different types of symptoms can occur in the same person.</a:t>
            </a:r>
          </a:p>
          <a:p>
            <a:pPr eaLnBrk="1" hangingPunct="1">
              <a:lnSpc>
                <a:spcPct val="80000"/>
              </a:lnSpc>
              <a:buFont typeface="Wingdings" pitchFamily="2" charset="2"/>
              <a:buChar char="v"/>
            </a:pPr>
            <a:endParaRPr lang="en-US" altLang="en-US" sz="2000" dirty="0" smtClean="0"/>
          </a:p>
          <a:p>
            <a:pPr eaLnBrk="1" hangingPunct="1"/>
            <a:endParaRPr lang="en-US" altLang="en-US" sz="2000" dirty="0" smtClean="0"/>
          </a:p>
        </p:txBody>
      </p:sp>
      <p:sp>
        <p:nvSpPr>
          <p:cNvPr id="28676"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sz="1500">
                <a:solidFill>
                  <a:schemeClr val="tx1"/>
                </a:solidFill>
                <a:latin typeface="Calibri" pitchFamily="34" charset="0"/>
              </a:defRPr>
            </a:lvl3pPr>
            <a:lvl4pPr marL="1600200" indent="-228600">
              <a:defRPr sz="1300">
                <a:solidFill>
                  <a:schemeClr val="tx1"/>
                </a:solidFill>
                <a:latin typeface="Calibri" pitchFamily="34" charset="0"/>
              </a:defRPr>
            </a:lvl4pPr>
            <a:lvl5pPr marL="2057400" indent="-228600">
              <a:defRPr sz="1300">
                <a:solidFill>
                  <a:schemeClr val="tx1"/>
                </a:solidFill>
                <a:latin typeface="Calibri" pitchFamily="34" charset="0"/>
              </a:defRPr>
            </a:lvl5pPr>
            <a:lvl6pPr marL="2514600" indent="-228600" eaLnBrk="0" fontAlgn="base" hangingPunct="0">
              <a:spcAft>
                <a:spcPct val="0"/>
              </a:spcAft>
              <a:buFont typeface="Arial" charset="0"/>
              <a:defRPr sz="1300">
                <a:solidFill>
                  <a:schemeClr val="tx1"/>
                </a:solidFill>
                <a:latin typeface="Calibri" pitchFamily="34" charset="0"/>
              </a:defRPr>
            </a:lvl6pPr>
            <a:lvl7pPr marL="2971800" indent="-228600" eaLnBrk="0" fontAlgn="base" hangingPunct="0">
              <a:spcAft>
                <a:spcPct val="0"/>
              </a:spcAft>
              <a:buFont typeface="Arial" charset="0"/>
              <a:defRPr sz="1300">
                <a:solidFill>
                  <a:schemeClr val="tx1"/>
                </a:solidFill>
                <a:latin typeface="Calibri" pitchFamily="34" charset="0"/>
              </a:defRPr>
            </a:lvl7pPr>
            <a:lvl8pPr marL="3429000" indent="-228600" eaLnBrk="0" fontAlgn="base" hangingPunct="0">
              <a:spcAft>
                <a:spcPct val="0"/>
              </a:spcAft>
              <a:buFont typeface="Arial" charset="0"/>
              <a:defRPr sz="1300">
                <a:solidFill>
                  <a:schemeClr val="tx1"/>
                </a:solidFill>
                <a:latin typeface="Calibri" pitchFamily="34" charset="0"/>
              </a:defRPr>
            </a:lvl8pPr>
            <a:lvl9pPr marL="3886200" indent="-228600" eaLnBrk="0" fontAlgn="base" hangingPunct="0">
              <a:spcAft>
                <a:spcPct val="0"/>
              </a:spcAft>
              <a:buFont typeface="Arial" charset="0"/>
              <a:defRPr sz="1300">
                <a:solidFill>
                  <a:schemeClr val="tx1"/>
                </a:solidFill>
                <a:latin typeface="Calibri" pitchFamily="34" charset="0"/>
              </a:defRPr>
            </a:lvl9pPr>
          </a:lstStyle>
          <a:p>
            <a:fld id="{1C509F08-AC66-4CC5-9D12-86979EE9B561}" type="slidenum">
              <a:rPr lang="en-US" altLang="en-US" sz="2800">
                <a:solidFill>
                  <a:srgbClr val="FFFFFF"/>
                </a:solidFill>
                <a:latin typeface="Franklin Gothic Book" pitchFamily="34" charset="0"/>
              </a:rPr>
              <a:pPr/>
              <a:t>29</a:t>
            </a:fld>
            <a:endParaRPr lang="en-US" altLang="en-US" sz="2800">
              <a:solidFill>
                <a:srgbClr val="FFFFFF"/>
              </a:solidFill>
              <a:latin typeface="Franklin Gothic Book" pitchFamily="34" charset="0"/>
            </a:endParaRPr>
          </a:p>
        </p:txBody>
      </p:sp>
    </p:spTree>
    <p:extLst>
      <p:ext uri="{BB962C8B-B14F-4D97-AF65-F5344CB8AC3E}">
        <p14:creationId xmlns:p14="http://schemas.microsoft.com/office/powerpoint/2010/main" val="2937160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u="sng" dirty="0" smtClean="0"/>
              <a:t>What is mental health </a:t>
            </a:r>
            <a:r>
              <a:rPr lang="en-US" dirty="0" smtClean="0"/>
              <a:t>?</a:t>
            </a:r>
            <a:br>
              <a:rPr lang="en-US" dirty="0" smtClean="0"/>
            </a:br>
            <a:r>
              <a:rPr lang="en-US" dirty="0" smtClean="0"/>
              <a:t>Mental health is a </a:t>
            </a:r>
            <a:r>
              <a:rPr lang="en-US" i="1" dirty="0" smtClean="0"/>
              <a:t>state of wellbeing </a:t>
            </a:r>
            <a:r>
              <a:rPr lang="en-US" dirty="0" smtClean="0"/>
              <a:t>in which the individual realises his or her own abilities, </a:t>
            </a:r>
            <a:r>
              <a:rPr lang="en-US" i="1" dirty="0" smtClean="0"/>
              <a:t>can cope with the normal stresses of life</a:t>
            </a:r>
            <a:r>
              <a:rPr lang="en-US" dirty="0" smtClean="0"/>
              <a:t>, can </a:t>
            </a:r>
            <a:r>
              <a:rPr lang="en-US" i="1" dirty="0" smtClean="0"/>
              <a:t>work productively </a:t>
            </a:r>
            <a:r>
              <a:rPr lang="en-US" dirty="0" smtClean="0"/>
              <a:t>and </a:t>
            </a:r>
            <a:r>
              <a:rPr lang="en-US" i="1" dirty="0" smtClean="0"/>
              <a:t>fruitfully</a:t>
            </a:r>
            <a:r>
              <a:rPr lang="en-US" dirty="0" smtClean="0"/>
              <a:t>, and is able to make a </a:t>
            </a:r>
            <a:r>
              <a:rPr lang="en-US" i="1" dirty="0" smtClean="0"/>
              <a:t>contribution to his or her community</a:t>
            </a:r>
            <a:r>
              <a:rPr lang="en-US" i="1" dirty="0" smtClean="0"/>
              <a:t>.  (</a:t>
            </a:r>
            <a:r>
              <a:rPr lang="en-US" i="1" dirty="0" smtClean="0"/>
              <a:t>WHO)</a:t>
            </a:r>
          </a:p>
          <a:p>
            <a:pPr marL="0" indent="0">
              <a:buNone/>
            </a:pPr>
            <a:r>
              <a:rPr lang="en-US" i="1" dirty="0" smtClean="0"/>
              <a:t>Or</a:t>
            </a:r>
          </a:p>
          <a:p>
            <a:pPr marL="0" indent="0">
              <a:buNone/>
            </a:pPr>
            <a:r>
              <a:rPr lang="en-US" dirty="0" smtClean="0"/>
              <a:t>Mental health is a person’s emotional, psychological and social wellbeing.</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239931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pPr eaLnBrk="1" hangingPunct="1"/>
            <a:r>
              <a:rPr lang="en-GB" altLang="en-US" dirty="0" smtClean="0"/>
              <a:t>Tell-tale *</a:t>
            </a:r>
            <a:r>
              <a:rPr lang="en-GB" altLang="en-US" b="1" dirty="0" smtClean="0"/>
              <a:t>signs* </a:t>
            </a:r>
            <a:r>
              <a:rPr lang="en-GB" altLang="en-US" dirty="0" smtClean="0"/>
              <a:t>of mental illness</a:t>
            </a:r>
          </a:p>
        </p:txBody>
      </p:sp>
      <p:sp>
        <p:nvSpPr>
          <p:cNvPr id="30723" name="Content Placeholder 3"/>
          <p:cNvSpPr>
            <a:spLocks noGrp="1" noChangeArrowheads="1"/>
          </p:cNvSpPr>
          <p:nvPr>
            <p:ph idx="1"/>
          </p:nvPr>
        </p:nvSpPr>
        <p:spPr/>
        <p:txBody>
          <a:bodyPr>
            <a:normAutofit/>
          </a:bodyPr>
          <a:lstStyle/>
          <a:p>
            <a:pPr eaLnBrk="1" hangingPunct="1">
              <a:buFont typeface="Wingdings 2" pitchFamily="18" charset="2"/>
              <a:buNone/>
            </a:pPr>
            <a:r>
              <a:rPr lang="en-GB" altLang="en-US" sz="1800" b="1" dirty="0" smtClean="0"/>
              <a:t>A) APPEARANCE and BEHAVIOUR </a:t>
            </a:r>
          </a:p>
          <a:p>
            <a:pPr eaLnBrk="1" hangingPunct="1">
              <a:buFont typeface="Wingdings" pitchFamily="2" charset="2"/>
              <a:buChar char="Ø"/>
            </a:pPr>
            <a:r>
              <a:rPr lang="en-GB" altLang="en-US" sz="2000" dirty="0" smtClean="0"/>
              <a:t>They may be unkempt -wearing dirty clothes and appear to have neglected their personal hygiene. </a:t>
            </a:r>
          </a:p>
          <a:p>
            <a:pPr eaLnBrk="1" hangingPunct="1">
              <a:buFont typeface="Wingdings" pitchFamily="2" charset="2"/>
              <a:buChar char="Ø"/>
            </a:pPr>
            <a:r>
              <a:rPr lang="en-GB" altLang="en-US" sz="2000" dirty="0" smtClean="0"/>
              <a:t>They may appear very excited and unusually happy, smiling at anything. </a:t>
            </a:r>
          </a:p>
          <a:p>
            <a:pPr eaLnBrk="1" hangingPunct="1">
              <a:buFont typeface="Wingdings" pitchFamily="2" charset="2"/>
              <a:buChar char="Ø"/>
            </a:pPr>
            <a:r>
              <a:rPr lang="en-GB" altLang="en-US" sz="2000" dirty="0" smtClean="0"/>
              <a:t>May be wearing flashy flamboyant colours.</a:t>
            </a:r>
          </a:p>
          <a:p>
            <a:pPr>
              <a:buFont typeface="Wingdings" pitchFamily="2" charset="2"/>
              <a:buChar char="Ø"/>
            </a:pPr>
            <a:r>
              <a:rPr lang="en-GB" altLang="en-US" sz="2000" dirty="0"/>
              <a:t>They may laugh or giggle inappropriately. </a:t>
            </a:r>
          </a:p>
          <a:p>
            <a:pPr>
              <a:buFont typeface="Wingdings" pitchFamily="2" charset="2"/>
              <a:buChar char="Ø"/>
            </a:pPr>
            <a:r>
              <a:rPr lang="en-GB" altLang="en-US" sz="2000" dirty="0"/>
              <a:t>They may stand at one place for a long time refusing to sit down or move. </a:t>
            </a:r>
          </a:p>
          <a:p>
            <a:pPr>
              <a:buFont typeface="Wingdings" pitchFamily="2" charset="2"/>
              <a:buChar char="Ø"/>
            </a:pPr>
            <a:r>
              <a:rPr lang="en-GB" altLang="en-US" sz="2000" dirty="0"/>
              <a:t>They may be aggressive or violent without any provocation. </a:t>
            </a:r>
          </a:p>
          <a:p>
            <a:pPr>
              <a:buFont typeface="Wingdings" pitchFamily="2" charset="2"/>
              <a:buChar char="Ø"/>
            </a:pPr>
            <a:r>
              <a:rPr lang="en-GB" altLang="en-US" sz="2000" dirty="0"/>
              <a:t>They may overspend money-buying things they have not planned for or they do not need. </a:t>
            </a:r>
          </a:p>
          <a:p>
            <a:pPr>
              <a:buFont typeface="Wingdings" pitchFamily="2" charset="2"/>
              <a:buChar char="Ø"/>
            </a:pPr>
            <a:r>
              <a:rPr lang="en-GB" altLang="en-US" sz="2000" dirty="0"/>
              <a:t>They may even give money away. </a:t>
            </a:r>
          </a:p>
          <a:p>
            <a:pPr>
              <a:buFont typeface="Wingdings" pitchFamily="2" charset="2"/>
              <a:buChar char="Ø"/>
            </a:pPr>
            <a:r>
              <a:rPr lang="en-GB" altLang="en-US" sz="2000" dirty="0"/>
              <a:t>They may be promiscuous arising from </a:t>
            </a:r>
            <a:r>
              <a:rPr lang="en-GB" altLang="en-US" sz="2000" dirty="0" err="1"/>
              <a:t>disinhibition</a:t>
            </a:r>
            <a:r>
              <a:rPr lang="en-GB" altLang="en-US" sz="2000" dirty="0"/>
              <a:t>. </a:t>
            </a:r>
          </a:p>
          <a:p>
            <a:pPr>
              <a:buFont typeface="Wingdings" pitchFamily="2" charset="2"/>
              <a:buChar char="Ø"/>
            </a:pPr>
            <a:endParaRPr lang="en-GB" altLang="en-US" sz="2000" dirty="0"/>
          </a:p>
          <a:p>
            <a:pPr eaLnBrk="1" hangingPunct="1">
              <a:buFont typeface="Wingdings" pitchFamily="2" charset="2"/>
              <a:buChar char="Ø"/>
            </a:pPr>
            <a:endParaRPr lang="en-GB" altLang="en-US" sz="2000" dirty="0" smtClean="0"/>
          </a:p>
          <a:p>
            <a:pPr eaLnBrk="1" hangingPunct="1">
              <a:buFont typeface="Wingdings 2" pitchFamily="18" charset="2"/>
              <a:buNone/>
            </a:pPr>
            <a:endParaRPr lang="en-GB" altLang="en-US" sz="1800" b="1" dirty="0" smtClean="0"/>
          </a:p>
          <a:p>
            <a:pPr eaLnBrk="1" hangingPunct="1">
              <a:buFont typeface="Wingdings 2" pitchFamily="18" charset="2"/>
              <a:buNone/>
            </a:pPr>
            <a:endParaRPr lang="en-GB" altLang="en-US" sz="1800" dirty="0" smtClean="0"/>
          </a:p>
        </p:txBody>
      </p:sp>
      <p:sp>
        <p:nvSpPr>
          <p:cNvPr id="30724" name="Slide Number Placeholder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sz="1500">
                <a:solidFill>
                  <a:schemeClr val="tx1"/>
                </a:solidFill>
                <a:latin typeface="Calibri" pitchFamily="34" charset="0"/>
              </a:defRPr>
            </a:lvl3pPr>
            <a:lvl4pPr marL="1600200" indent="-228600">
              <a:defRPr sz="1300">
                <a:solidFill>
                  <a:schemeClr val="tx1"/>
                </a:solidFill>
                <a:latin typeface="Calibri" pitchFamily="34" charset="0"/>
              </a:defRPr>
            </a:lvl4pPr>
            <a:lvl5pPr marL="2057400" indent="-228600">
              <a:defRPr sz="1300">
                <a:solidFill>
                  <a:schemeClr val="tx1"/>
                </a:solidFill>
                <a:latin typeface="Calibri" pitchFamily="34" charset="0"/>
              </a:defRPr>
            </a:lvl5pPr>
            <a:lvl6pPr marL="2514600" indent="-228600" eaLnBrk="0" fontAlgn="base" hangingPunct="0">
              <a:spcAft>
                <a:spcPct val="0"/>
              </a:spcAft>
              <a:buFont typeface="Arial" charset="0"/>
              <a:defRPr sz="1300">
                <a:solidFill>
                  <a:schemeClr val="tx1"/>
                </a:solidFill>
                <a:latin typeface="Calibri" pitchFamily="34" charset="0"/>
              </a:defRPr>
            </a:lvl6pPr>
            <a:lvl7pPr marL="2971800" indent="-228600" eaLnBrk="0" fontAlgn="base" hangingPunct="0">
              <a:spcAft>
                <a:spcPct val="0"/>
              </a:spcAft>
              <a:buFont typeface="Arial" charset="0"/>
              <a:defRPr sz="1300">
                <a:solidFill>
                  <a:schemeClr val="tx1"/>
                </a:solidFill>
                <a:latin typeface="Calibri" pitchFamily="34" charset="0"/>
              </a:defRPr>
            </a:lvl7pPr>
            <a:lvl8pPr marL="3429000" indent="-228600" eaLnBrk="0" fontAlgn="base" hangingPunct="0">
              <a:spcAft>
                <a:spcPct val="0"/>
              </a:spcAft>
              <a:buFont typeface="Arial" charset="0"/>
              <a:defRPr sz="1300">
                <a:solidFill>
                  <a:schemeClr val="tx1"/>
                </a:solidFill>
                <a:latin typeface="Calibri" pitchFamily="34" charset="0"/>
              </a:defRPr>
            </a:lvl8pPr>
            <a:lvl9pPr marL="3886200" indent="-228600" eaLnBrk="0" fontAlgn="base" hangingPunct="0">
              <a:spcAft>
                <a:spcPct val="0"/>
              </a:spcAft>
              <a:buFont typeface="Arial" charset="0"/>
              <a:defRPr sz="1300">
                <a:solidFill>
                  <a:schemeClr val="tx1"/>
                </a:solidFill>
                <a:latin typeface="Calibri" pitchFamily="34" charset="0"/>
              </a:defRPr>
            </a:lvl9pPr>
          </a:lstStyle>
          <a:p>
            <a:fld id="{60EAA979-E6A2-4DFD-9005-103EC6D46B3C}" type="slidenum">
              <a:rPr lang="en-US" altLang="en-US" sz="2800">
                <a:solidFill>
                  <a:srgbClr val="FFFFFF"/>
                </a:solidFill>
                <a:latin typeface="Franklin Gothic Book" pitchFamily="34" charset="0"/>
              </a:rPr>
              <a:pPr/>
              <a:t>30</a:t>
            </a:fld>
            <a:endParaRPr lang="en-US" altLang="en-US" sz="2800">
              <a:solidFill>
                <a:srgbClr val="FFFFFF"/>
              </a:solidFill>
              <a:latin typeface="Franklin Gothic Book" pitchFamily="34" charset="0"/>
            </a:endParaRPr>
          </a:p>
        </p:txBody>
      </p:sp>
    </p:spTree>
    <p:extLst>
      <p:ext uri="{BB962C8B-B14F-4D97-AF65-F5344CB8AC3E}">
        <p14:creationId xmlns:p14="http://schemas.microsoft.com/office/powerpoint/2010/main" val="1904486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pPr eaLnBrk="1" hangingPunct="1"/>
            <a:r>
              <a:rPr lang="en-GB" altLang="en-US" smtClean="0"/>
              <a:t>Tell tale signs of mental illness</a:t>
            </a:r>
          </a:p>
        </p:txBody>
      </p:sp>
      <p:sp>
        <p:nvSpPr>
          <p:cNvPr id="32771" name="Content Placeholder 3"/>
          <p:cNvSpPr>
            <a:spLocks noGrp="1" noChangeArrowheads="1"/>
          </p:cNvSpPr>
          <p:nvPr>
            <p:ph idx="1"/>
          </p:nvPr>
        </p:nvSpPr>
        <p:spPr>
          <a:xfrm>
            <a:off x="304800" y="1600200"/>
            <a:ext cx="8382000" cy="4800600"/>
          </a:xfrm>
        </p:spPr>
        <p:txBody>
          <a:bodyPr>
            <a:normAutofit/>
          </a:bodyPr>
          <a:lstStyle/>
          <a:p>
            <a:pPr>
              <a:buNone/>
            </a:pPr>
            <a:r>
              <a:rPr lang="en-GB" altLang="en-US" sz="1800" b="1" dirty="0" smtClean="0"/>
              <a:t>B</a:t>
            </a:r>
            <a:r>
              <a:rPr lang="en-GB" altLang="en-US" sz="2000" b="1" dirty="0" smtClean="0"/>
              <a:t>)  </a:t>
            </a:r>
            <a:r>
              <a:rPr lang="en-GB" altLang="en-US" sz="2000" b="1" dirty="0"/>
              <a:t>SPEECH </a:t>
            </a:r>
          </a:p>
          <a:p>
            <a:pPr>
              <a:buFont typeface="Wingdings" pitchFamily="2" charset="2"/>
              <a:buChar char="Ø"/>
            </a:pPr>
            <a:r>
              <a:rPr lang="en-GB" altLang="en-US" sz="2000" dirty="0"/>
              <a:t>They may talk in a way that one may find it difficult to understand or follow even though the language will be familiar. </a:t>
            </a:r>
          </a:p>
          <a:p>
            <a:pPr>
              <a:buFont typeface="Wingdings" pitchFamily="2" charset="2"/>
              <a:buChar char="Ø"/>
            </a:pPr>
            <a:r>
              <a:rPr lang="en-GB" altLang="en-US" sz="2000" dirty="0"/>
              <a:t>They may talk a lot or sometimes refuse to talk at all. </a:t>
            </a:r>
          </a:p>
          <a:p>
            <a:pPr>
              <a:buFont typeface="Wingdings" pitchFamily="2" charset="2"/>
              <a:buChar char="Ø"/>
            </a:pPr>
            <a:r>
              <a:rPr lang="en-GB" altLang="en-US" sz="2000" dirty="0"/>
              <a:t>They may be mute and will not ta1k or respond to questions even from people they know and are close to them. </a:t>
            </a:r>
            <a:endParaRPr lang="en-GB" altLang="en-US" sz="2000" dirty="0" smtClean="0"/>
          </a:p>
          <a:p>
            <a:pPr marL="0" indent="0">
              <a:buNone/>
            </a:pPr>
            <a:r>
              <a:rPr lang="en-GB" altLang="en-US" sz="2000" b="1" dirty="0" smtClean="0"/>
              <a:t>  </a:t>
            </a:r>
          </a:p>
          <a:p>
            <a:pPr marL="0" indent="0">
              <a:buNone/>
            </a:pPr>
            <a:r>
              <a:rPr lang="en-GB" altLang="en-US" sz="2000" b="1" dirty="0" smtClean="0"/>
              <a:t>C) MOOD AND AFFECT</a:t>
            </a:r>
          </a:p>
          <a:p>
            <a:pPr>
              <a:buFont typeface="Wingdings" pitchFamily="2" charset="2"/>
              <a:buChar char="Ø"/>
            </a:pPr>
            <a:r>
              <a:rPr lang="en-GB" altLang="en-US" sz="2000" dirty="0" smtClean="0"/>
              <a:t>The patient may look very sad or feels depressed (in depression, PTSD)</a:t>
            </a:r>
          </a:p>
          <a:p>
            <a:pPr>
              <a:buFont typeface="Wingdings" pitchFamily="2" charset="2"/>
              <a:buChar char="Ø"/>
            </a:pPr>
            <a:r>
              <a:rPr lang="en-GB" altLang="en-US" sz="2000" dirty="0" smtClean="0"/>
              <a:t>The patient may have an elevated mood (mania)</a:t>
            </a:r>
          </a:p>
          <a:p>
            <a:pPr>
              <a:buFont typeface="Wingdings" pitchFamily="2" charset="2"/>
              <a:buChar char="Ø"/>
            </a:pPr>
            <a:r>
              <a:rPr lang="en-GB" altLang="en-US" sz="2000" dirty="0" smtClean="0"/>
              <a:t>The patient may have a blunt affect (schizophrenia)</a:t>
            </a:r>
          </a:p>
          <a:p>
            <a:pPr>
              <a:buFont typeface="Wingdings" pitchFamily="2" charset="2"/>
              <a:buChar char="Ø"/>
            </a:pPr>
            <a:r>
              <a:rPr lang="en-GB" altLang="en-US" sz="2000" dirty="0" smtClean="0"/>
              <a:t>The patient may have a mask face (</a:t>
            </a:r>
            <a:r>
              <a:rPr lang="en-GB" altLang="en-US" sz="2000" dirty="0" err="1" smtClean="0"/>
              <a:t>pseudoparkinsonism</a:t>
            </a:r>
            <a:r>
              <a:rPr lang="en-GB" altLang="en-US" sz="2000" dirty="0" smtClean="0"/>
              <a:t>, an extra pyramidal side effect)</a:t>
            </a:r>
          </a:p>
        </p:txBody>
      </p:sp>
      <p:sp>
        <p:nvSpPr>
          <p:cNvPr id="32772" name="Slide Number Placeholder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sz="1500">
                <a:solidFill>
                  <a:schemeClr val="tx1"/>
                </a:solidFill>
                <a:latin typeface="Calibri" pitchFamily="34" charset="0"/>
              </a:defRPr>
            </a:lvl3pPr>
            <a:lvl4pPr marL="1600200" indent="-228600">
              <a:defRPr sz="1300">
                <a:solidFill>
                  <a:schemeClr val="tx1"/>
                </a:solidFill>
                <a:latin typeface="Calibri" pitchFamily="34" charset="0"/>
              </a:defRPr>
            </a:lvl4pPr>
            <a:lvl5pPr marL="2057400" indent="-228600">
              <a:defRPr sz="1300">
                <a:solidFill>
                  <a:schemeClr val="tx1"/>
                </a:solidFill>
                <a:latin typeface="Calibri" pitchFamily="34" charset="0"/>
              </a:defRPr>
            </a:lvl5pPr>
            <a:lvl6pPr marL="2514600" indent="-228600" eaLnBrk="0" fontAlgn="base" hangingPunct="0">
              <a:spcAft>
                <a:spcPct val="0"/>
              </a:spcAft>
              <a:buFont typeface="Arial" charset="0"/>
              <a:defRPr sz="1300">
                <a:solidFill>
                  <a:schemeClr val="tx1"/>
                </a:solidFill>
                <a:latin typeface="Calibri" pitchFamily="34" charset="0"/>
              </a:defRPr>
            </a:lvl6pPr>
            <a:lvl7pPr marL="2971800" indent="-228600" eaLnBrk="0" fontAlgn="base" hangingPunct="0">
              <a:spcAft>
                <a:spcPct val="0"/>
              </a:spcAft>
              <a:buFont typeface="Arial" charset="0"/>
              <a:defRPr sz="1300">
                <a:solidFill>
                  <a:schemeClr val="tx1"/>
                </a:solidFill>
                <a:latin typeface="Calibri" pitchFamily="34" charset="0"/>
              </a:defRPr>
            </a:lvl7pPr>
            <a:lvl8pPr marL="3429000" indent="-228600" eaLnBrk="0" fontAlgn="base" hangingPunct="0">
              <a:spcAft>
                <a:spcPct val="0"/>
              </a:spcAft>
              <a:buFont typeface="Arial" charset="0"/>
              <a:defRPr sz="1300">
                <a:solidFill>
                  <a:schemeClr val="tx1"/>
                </a:solidFill>
                <a:latin typeface="Calibri" pitchFamily="34" charset="0"/>
              </a:defRPr>
            </a:lvl8pPr>
            <a:lvl9pPr marL="3886200" indent="-228600" eaLnBrk="0" fontAlgn="base" hangingPunct="0">
              <a:spcAft>
                <a:spcPct val="0"/>
              </a:spcAft>
              <a:buFont typeface="Arial" charset="0"/>
              <a:defRPr sz="1300">
                <a:solidFill>
                  <a:schemeClr val="tx1"/>
                </a:solidFill>
                <a:latin typeface="Calibri" pitchFamily="34" charset="0"/>
              </a:defRPr>
            </a:lvl9pPr>
          </a:lstStyle>
          <a:p>
            <a:fld id="{3DC142B0-9B2D-41F1-9B32-C8B0634FC0C4}" type="slidenum">
              <a:rPr lang="en-US" altLang="en-US" sz="2800">
                <a:solidFill>
                  <a:srgbClr val="FFFFFF"/>
                </a:solidFill>
                <a:latin typeface="Franklin Gothic Book" pitchFamily="34" charset="0"/>
              </a:rPr>
              <a:pPr/>
              <a:t>31</a:t>
            </a:fld>
            <a:endParaRPr lang="en-US" altLang="en-US" sz="2800">
              <a:solidFill>
                <a:srgbClr val="FFFFFF"/>
              </a:solidFill>
              <a:latin typeface="Franklin Gothic Book" pitchFamily="34" charset="0"/>
            </a:endParaRPr>
          </a:p>
        </p:txBody>
      </p:sp>
    </p:spTree>
    <p:extLst>
      <p:ext uri="{BB962C8B-B14F-4D97-AF65-F5344CB8AC3E}">
        <p14:creationId xmlns:p14="http://schemas.microsoft.com/office/powerpoint/2010/main" val="29365357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signs……………..</a:t>
            </a:r>
            <a:endParaRPr lang="en-US" dirty="0"/>
          </a:p>
        </p:txBody>
      </p:sp>
      <p:sp>
        <p:nvSpPr>
          <p:cNvPr id="3" name="Content Placeholder 2"/>
          <p:cNvSpPr>
            <a:spLocks noGrp="1"/>
          </p:cNvSpPr>
          <p:nvPr>
            <p:ph idx="1"/>
          </p:nvPr>
        </p:nvSpPr>
        <p:spPr>
          <a:xfrm>
            <a:off x="304800" y="1600200"/>
            <a:ext cx="8382000" cy="5029200"/>
          </a:xfrm>
        </p:spPr>
        <p:txBody>
          <a:bodyPr>
            <a:noAutofit/>
          </a:bodyPr>
          <a:lstStyle/>
          <a:p>
            <a:pPr marL="0" indent="0">
              <a:buNone/>
            </a:pPr>
            <a:r>
              <a:rPr lang="en-US" dirty="0" smtClean="0"/>
              <a:t>D) </a:t>
            </a:r>
            <a:r>
              <a:rPr lang="en-US" b="1" dirty="0" smtClean="0"/>
              <a:t>ABNORMAL PERCEPTION</a:t>
            </a:r>
          </a:p>
          <a:p>
            <a:pPr>
              <a:buFont typeface="Wingdings" pitchFamily="2" charset="2"/>
              <a:buChar char="Ø"/>
            </a:pPr>
            <a:r>
              <a:rPr lang="en-GB" altLang="en-US" sz="2800" dirty="0" smtClean="0"/>
              <a:t>They </a:t>
            </a:r>
            <a:r>
              <a:rPr lang="en-GB" altLang="en-US" sz="2800" dirty="0"/>
              <a:t>may be found talking to themselves or behaving as if talking or responding to some imaginary objects. </a:t>
            </a:r>
            <a:r>
              <a:rPr lang="en-GB" altLang="en-US" sz="2800" dirty="0" smtClean="0"/>
              <a:t>(This is observed as response to internal cues)</a:t>
            </a:r>
          </a:p>
          <a:p>
            <a:pPr marL="787400" lvl="1" indent="-514350">
              <a:buFont typeface="Franklin Gothic Book" pitchFamily="34" charset="0"/>
              <a:buAutoNum type="alphaLcParenR"/>
            </a:pPr>
            <a:r>
              <a:rPr lang="en-GB" altLang="en-US" dirty="0"/>
              <a:t>They may see things or hear voices which nobody else sees or hears. </a:t>
            </a:r>
          </a:p>
          <a:p>
            <a:pPr marL="787400" lvl="1" indent="-514350">
              <a:buFont typeface="Franklin Gothic Book" pitchFamily="34" charset="0"/>
              <a:buAutoNum type="alphaLcParenR"/>
            </a:pPr>
            <a:r>
              <a:rPr lang="en-GB" altLang="en-US" dirty="0"/>
              <a:t>The voices that they hear may be telling them to do things. Some may resist, others may obey the voices and act on their instructions. </a:t>
            </a:r>
          </a:p>
          <a:p>
            <a:pPr marL="787400" lvl="1" indent="-514350">
              <a:buFont typeface="Franklin Gothic Book" pitchFamily="34" charset="0"/>
              <a:buAutoNum type="alphaLcParenR"/>
            </a:pPr>
            <a:r>
              <a:rPr lang="en-GB" altLang="en-US" dirty="0"/>
              <a:t>Some may smell or feel what nobody else can. </a:t>
            </a:r>
          </a:p>
          <a:p>
            <a:pPr marL="0" indent="0">
              <a:buNone/>
            </a:pPr>
            <a:endParaRPr lang="en-GB" altLang="en-US" dirty="0" smtClean="0"/>
          </a:p>
          <a:p>
            <a:pPr marL="0" indent="0">
              <a:buNone/>
            </a:pP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8343130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p:txBody>
          <a:bodyPr/>
          <a:lstStyle/>
          <a:p>
            <a:pPr eaLnBrk="1" hangingPunct="1"/>
            <a:r>
              <a:rPr lang="en-GB" altLang="en-US" smtClean="0"/>
              <a:t>Tell tale signs of mental illness</a:t>
            </a:r>
          </a:p>
        </p:txBody>
      </p:sp>
      <p:sp>
        <p:nvSpPr>
          <p:cNvPr id="34819" name="Content Placeholder 3"/>
          <p:cNvSpPr>
            <a:spLocks noGrp="1" noChangeArrowheads="1"/>
          </p:cNvSpPr>
          <p:nvPr>
            <p:ph idx="1"/>
          </p:nvPr>
        </p:nvSpPr>
        <p:spPr/>
        <p:txBody>
          <a:bodyPr>
            <a:normAutofit fontScale="85000" lnSpcReduction="20000"/>
          </a:bodyPr>
          <a:lstStyle/>
          <a:p>
            <a:pPr marL="273050" indent="-273050" eaLnBrk="1" hangingPunct="1">
              <a:spcBef>
                <a:spcPts val="575"/>
              </a:spcBef>
              <a:buFont typeface="Wingdings 2" pitchFamily="18" charset="2"/>
              <a:buNone/>
            </a:pPr>
            <a:r>
              <a:rPr lang="en-GB" altLang="en-US" b="1" dirty="0"/>
              <a:t>E</a:t>
            </a:r>
            <a:r>
              <a:rPr lang="en-GB" altLang="en-US" b="1" dirty="0" smtClean="0"/>
              <a:t>) ABNORMAL THOUGHTS </a:t>
            </a:r>
          </a:p>
          <a:p>
            <a:pPr marL="273050" indent="-273050" eaLnBrk="1" hangingPunct="1">
              <a:spcBef>
                <a:spcPts val="575"/>
              </a:spcBef>
              <a:buFont typeface="Wingdings" pitchFamily="2" charset="2"/>
              <a:buChar char="q"/>
            </a:pPr>
            <a:r>
              <a:rPr lang="en-GB" altLang="en-US" dirty="0" smtClean="0"/>
              <a:t>The following abnormal beliefs may be expressed:- </a:t>
            </a:r>
          </a:p>
          <a:p>
            <a:pPr marL="787400" lvl="1" indent="-514350" eaLnBrk="1" hangingPunct="1">
              <a:buFont typeface="Calibri Light" pitchFamily="34" charset="0"/>
              <a:buAutoNum type="alphaLcParenR"/>
            </a:pPr>
            <a:r>
              <a:rPr lang="en-GB" altLang="en-US" dirty="0" smtClean="0"/>
              <a:t>Claiming to be somebody they are not </a:t>
            </a:r>
          </a:p>
          <a:p>
            <a:pPr marL="787400" lvl="1" indent="-514350" eaLnBrk="1" hangingPunct="1">
              <a:buFont typeface="Calibri Light" pitchFamily="34" charset="0"/>
              <a:buAutoNum type="alphaLcParenR"/>
            </a:pPr>
            <a:r>
              <a:rPr lang="en-GB" altLang="en-US" dirty="0" smtClean="0"/>
              <a:t>Having the belief that they possess special powers to do impossible or big things. </a:t>
            </a:r>
          </a:p>
          <a:p>
            <a:pPr marL="787400" lvl="1" indent="-514350" eaLnBrk="1" hangingPunct="1">
              <a:buFont typeface="Calibri Light" pitchFamily="34" charset="0"/>
              <a:buAutoNum type="alphaLcParenR"/>
            </a:pPr>
            <a:r>
              <a:rPr lang="en-GB" altLang="en-US" dirty="0" smtClean="0"/>
              <a:t>Claiming that some innocent people are enemies and that people have conspired to kill them </a:t>
            </a:r>
          </a:p>
          <a:p>
            <a:pPr marL="787400" lvl="1" indent="-514350" eaLnBrk="1" hangingPunct="1">
              <a:buFont typeface="Calibri Light" pitchFamily="34" charset="0"/>
              <a:buAutoNum type="alphaLcParenR"/>
            </a:pPr>
            <a:r>
              <a:rPr lang="en-GB" altLang="en-US" dirty="0" smtClean="0"/>
              <a:t>The belief that the food or drink that has been provided is poisoned. </a:t>
            </a:r>
          </a:p>
          <a:p>
            <a:pPr marL="787400" lvl="1" indent="-514350" eaLnBrk="1" hangingPunct="1">
              <a:buFont typeface="Calibri Light" pitchFamily="34" charset="0"/>
              <a:buAutoNum type="alphaLcParenR"/>
            </a:pPr>
            <a:r>
              <a:rPr lang="en-GB" altLang="en-US" dirty="0" smtClean="0"/>
              <a:t>The belief that somebody has been passing some gasses particularly in the night into their rooms, or some chemicals are being sprayed on them.  </a:t>
            </a:r>
          </a:p>
        </p:txBody>
      </p:sp>
      <p:sp>
        <p:nvSpPr>
          <p:cNvPr id="34820" name="Slide Number Placeholder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sz="1500">
                <a:solidFill>
                  <a:schemeClr val="tx1"/>
                </a:solidFill>
                <a:latin typeface="Calibri" pitchFamily="34" charset="0"/>
              </a:defRPr>
            </a:lvl3pPr>
            <a:lvl4pPr marL="1600200" indent="-228600">
              <a:defRPr sz="1300">
                <a:solidFill>
                  <a:schemeClr val="tx1"/>
                </a:solidFill>
                <a:latin typeface="Calibri" pitchFamily="34" charset="0"/>
              </a:defRPr>
            </a:lvl4pPr>
            <a:lvl5pPr marL="2057400" indent="-228600">
              <a:defRPr sz="1300">
                <a:solidFill>
                  <a:schemeClr val="tx1"/>
                </a:solidFill>
                <a:latin typeface="Calibri" pitchFamily="34" charset="0"/>
              </a:defRPr>
            </a:lvl5pPr>
            <a:lvl6pPr marL="2514600" indent="-228600" eaLnBrk="0" fontAlgn="base" hangingPunct="0">
              <a:spcAft>
                <a:spcPct val="0"/>
              </a:spcAft>
              <a:buFont typeface="Arial" charset="0"/>
              <a:defRPr sz="1300">
                <a:solidFill>
                  <a:schemeClr val="tx1"/>
                </a:solidFill>
                <a:latin typeface="Calibri" pitchFamily="34" charset="0"/>
              </a:defRPr>
            </a:lvl6pPr>
            <a:lvl7pPr marL="2971800" indent="-228600" eaLnBrk="0" fontAlgn="base" hangingPunct="0">
              <a:spcAft>
                <a:spcPct val="0"/>
              </a:spcAft>
              <a:buFont typeface="Arial" charset="0"/>
              <a:defRPr sz="1300">
                <a:solidFill>
                  <a:schemeClr val="tx1"/>
                </a:solidFill>
                <a:latin typeface="Calibri" pitchFamily="34" charset="0"/>
              </a:defRPr>
            </a:lvl7pPr>
            <a:lvl8pPr marL="3429000" indent="-228600" eaLnBrk="0" fontAlgn="base" hangingPunct="0">
              <a:spcAft>
                <a:spcPct val="0"/>
              </a:spcAft>
              <a:buFont typeface="Arial" charset="0"/>
              <a:defRPr sz="1300">
                <a:solidFill>
                  <a:schemeClr val="tx1"/>
                </a:solidFill>
                <a:latin typeface="Calibri" pitchFamily="34" charset="0"/>
              </a:defRPr>
            </a:lvl8pPr>
            <a:lvl9pPr marL="3886200" indent="-228600" eaLnBrk="0" fontAlgn="base" hangingPunct="0">
              <a:spcAft>
                <a:spcPct val="0"/>
              </a:spcAft>
              <a:buFont typeface="Arial" charset="0"/>
              <a:defRPr sz="1300">
                <a:solidFill>
                  <a:schemeClr val="tx1"/>
                </a:solidFill>
                <a:latin typeface="Calibri" pitchFamily="34" charset="0"/>
              </a:defRPr>
            </a:lvl9pPr>
          </a:lstStyle>
          <a:p>
            <a:fld id="{47EC44BF-E373-4E26-AB6A-3D6BAE0D11B9}" type="slidenum">
              <a:rPr lang="en-US" altLang="en-US" sz="2800">
                <a:solidFill>
                  <a:srgbClr val="FFFFFF"/>
                </a:solidFill>
                <a:latin typeface="Franklin Gothic Book" pitchFamily="34" charset="0"/>
              </a:rPr>
              <a:pPr/>
              <a:t>33</a:t>
            </a:fld>
            <a:endParaRPr lang="en-US" altLang="en-US" sz="2800">
              <a:solidFill>
                <a:srgbClr val="FFFFFF"/>
              </a:solidFill>
              <a:latin typeface="Franklin Gothic Book" pitchFamily="34" charset="0"/>
            </a:endParaRPr>
          </a:p>
        </p:txBody>
      </p:sp>
    </p:spTree>
    <p:extLst>
      <p:ext uri="{BB962C8B-B14F-4D97-AF65-F5344CB8AC3E}">
        <p14:creationId xmlns:p14="http://schemas.microsoft.com/office/powerpoint/2010/main" val="32848546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2800" dirty="0" smtClean="0"/>
              <a:t>F</a:t>
            </a:r>
            <a:r>
              <a:rPr lang="en-US" sz="2800" b="1" dirty="0" smtClean="0"/>
              <a:t>) IMPAIRED COGNITIVE ABILITIES</a:t>
            </a:r>
            <a:endParaRPr lang="en-US" sz="2800" b="1" dirty="0"/>
          </a:p>
        </p:txBody>
      </p:sp>
      <p:sp>
        <p:nvSpPr>
          <p:cNvPr id="3" name="Content Placeholder 2"/>
          <p:cNvSpPr>
            <a:spLocks noGrp="1"/>
          </p:cNvSpPr>
          <p:nvPr>
            <p:ph idx="1"/>
          </p:nvPr>
        </p:nvSpPr>
        <p:spPr>
          <a:xfrm>
            <a:off x="457200" y="1143000"/>
            <a:ext cx="8229600" cy="5410200"/>
          </a:xfrm>
        </p:spPr>
        <p:txBody>
          <a:bodyPr>
            <a:normAutofit/>
          </a:bodyPr>
          <a:lstStyle/>
          <a:p>
            <a:pPr marL="0" indent="0">
              <a:buNone/>
            </a:pPr>
            <a:r>
              <a:rPr lang="en-US" sz="2400" dirty="0" smtClean="0"/>
              <a:t>Mnemonic ‘’JOMANGI’’</a:t>
            </a:r>
          </a:p>
          <a:p>
            <a:pPr>
              <a:buFont typeface="Wingdings" pitchFamily="2" charset="2"/>
              <a:buChar char="ü"/>
            </a:pPr>
            <a:r>
              <a:rPr lang="en-US" sz="2400" b="1" dirty="0" smtClean="0"/>
              <a:t>Orientation</a:t>
            </a:r>
            <a:r>
              <a:rPr lang="en-US" sz="2400" dirty="0" smtClean="0"/>
              <a:t> in time place and person is poor</a:t>
            </a:r>
          </a:p>
          <a:p>
            <a:pPr>
              <a:buFont typeface="Wingdings" pitchFamily="2" charset="2"/>
              <a:buChar char="ü"/>
            </a:pPr>
            <a:r>
              <a:rPr lang="en-US" sz="2400" b="1" dirty="0" smtClean="0"/>
              <a:t>Memory</a:t>
            </a:r>
            <a:r>
              <a:rPr lang="en-US" sz="2400" dirty="0" smtClean="0"/>
              <a:t>; immediate, short and long term memory may be affected.</a:t>
            </a:r>
          </a:p>
          <a:p>
            <a:pPr>
              <a:buFont typeface="Wingdings" pitchFamily="2" charset="2"/>
              <a:buChar char="ü"/>
            </a:pPr>
            <a:r>
              <a:rPr lang="en-US" sz="2400" b="1" dirty="0" smtClean="0"/>
              <a:t>Attention and concentration</a:t>
            </a:r>
            <a:r>
              <a:rPr lang="en-US" sz="2400" dirty="0" smtClean="0"/>
              <a:t>; they may fail to maintain eye contact for </a:t>
            </a:r>
            <a:r>
              <a:rPr lang="en-US" sz="2400" dirty="0" err="1" smtClean="0"/>
              <a:t>atleast</a:t>
            </a:r>
            <a:r>
              <a:rPr lang="en-US" sz="2400" dirty="0" smtClean="0"/>
              <a:t> 5 seconds and also fail the minimum required of the serial 3z or serial 7z</a:t>
            </a:r>
          </a:p>
          <a:p>
            <a:pPr>
              <a:buFont typeface="Wingdings" pitchFamily="2" charset="2"/>
              <a:buChar char="ü"/>
            </a:pPr>
            <a:r>
              <a:rPr lang="en-US" sz="2400" b="1" dirty="0" smtClean="0"/>
              <a:t>Numeracy</a:t>
            </a:r>
            <a:r>
              <a:rPr lang="en-US" sz="2400" dirty="0" smtClean="0"/>
              <a:t>; fail simple logic calculations</a:t>
            </a:r>
          </a:p>
          <a:p>
            <a:pPr>
              <a:buFont typeface="Wingdings" pitchFamily="2" charset="2"/>
              <a:buChar char="ü"/>
            </a:pPr>
            <a:r>
              <a:rPr lang="en-US" sz="2400" b="1" dirty="0" err="1" smtClean="0"/>
              <a:t>Judgement</a:t>
            </a:r>
            <a:r>
              <a:rPr lang="en-US" sz="2400" b="1" dirty="0" smtClean="0"/>
              <a:t>;</a:t>
            </a:r>
            <a:r>
              <a:rPr lang="en-US" sz="2400" dirty="0" smtClean="0"/>
              <a:t> poor </a:t>
            </a:r>
            <a:r>
              <a:rPr lang="en-US" sz="2400" dirty="0" err="1" smtClean="0"/>
              <a:t>judgement</a:t>
            </a:r>
            <a:r>
              <a:rPr lang="en-US" sz="2400" dirty="0" smtClean="0"/>
              <a:t> though may remain normal in some mental illnesses. </a:t>
            </a:r>
          </a:p>
          <a:p>
            <a:pPr>
              <a:buFont typeface="Wingdings" pitchFamily="2" charset="2"/>
              <a:buChar char="ü"/>
            </a:pPr>
            <a:r>
              <a:rPr lang="en-US" sz="2400" b="1" dirty="0" smtClean="0"/>
              <a:t>General knowledge </a:t>
            </a:r>
            <a:r>
              <a:rPr lang="en-US" sz="2400" dirty="0" smtClean="0"/>
              <a:t>; may be completely lacking</a:t>
            </a:r>
          </a:p>
          <a:p>
            <a:pPr>
              <a:buFont typeface="Wingdings" pitchFamily="2" charset="2"/>
              <a:buChar char="ü"/>
            </a:pPr>
            <a:r>
              <a:rPr lang="en-US" sz="2400" b="1" dirty="0" smtClean="0"/>
              <a:t>Insight</a:t>
            </a:r>
            <a:r>
              <a:rPr lang="en-US" sz="2400" dirty="0" smtClean="0"/>
              <a:t>; may be lacking, impaired, partial or full.</a:t>
            </a:r>
          </a:p>
          <a:p>
            <a:pPr>
              <a:buFont typeface="Wingdings" pitchFamily="2" charset="2"/>
              <a:buChar char="ü"/>
            </a:pPr>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0408788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533400" y="533400"/>
            <a:ext cx="8229600" cy="762000"/>
          </a:xfrm>
        </p:spPr>
        <p:txBody>
          <a:bodyPr>
            <a:noAutofit/>
          </a:bodyPr>
          <a:lstStyle/>
          <a:p>
            <a:r>
              <a:rPr lang="en-US" altLang="en-US" sz="3200" dirty="0" smtClean="0"/>
              <a:t/>
            </a:r>
            <a:br>
              <a:rPr lang="en-US" altLang="en-US" sz="3200" dirty="0" smtClean="0"/>
            </a:br>
            <a:r>
              <a:rPr lang="en-US" altLang="en-US" sz="3200" u="sng" dirty="0" smtClean="0"/>
              <a:t>Reasons </a:t>
            </a:r>
            <a:r>
              <a:rPr lang="en-US" altLang="en-US" sz="3200" u="sng" dirty="0"/>
              <a:t>why there is </a:t>
            </a:r>
            <a:r>
              <a:rPr lang="en-US" altLang="en-US" sz="3200" b="1" u="sng" dirty="0"/>
              <a:t>Need to Address </a:t>
            </a:r>
            <a:r>
              <a:rPr lang="en-US" altLang="en-US" sz="3200" u="sng" dirty="0"/>
              <a:t>of mental </a:t>
            </a:r>
            <a:r>
              <a:rPr lang="en-US" altLang="en-US" sz="3200" u="sng" dirty="0" smtClean="0"/>
              <a:t>illnesses or mental disorders.</a:t>
            </a:r>
            <a:r>
              <a:rPr lang="en-US" altLang="en-US" sz="3200" u="sng" dirty="0"/>
              <a:t/>
            </a:r>
            <a:br>
              <a:rPr lang="en-US" altLang="en-US" sz="3200" u="sng" dirty="0"/>
            </a:br>
            <a:endParaRPr lang="en-US" altLang="en-US" sz="3200" u="sng" dirty="0" smtClean="0"/>
          </a:p>
        </p:txBody>
      </p:sp>
      <p:sp>
        <p:nvSpPr>
          <p:cNvPr id="37891" name="Rectangle 3"/>
          <p:cNvSpPr>
            <a:spLocks noGrp="1" noChangeArrowheads="1"/>
          </p:cNvSpPr>
          <p:nvPr>
            <p:ph idx="1"/>
          </p:nvPr>
        </p:nvSpPr>
        <p:spPr>
          <a:xfrm>
            <a:off x="152400" y="1371600"/>
            <a:ext cx="8915400" cy="5410200"/>
          </a:xfrm>
        </p:spPr>
        <p:txBody>
          <a:bodyPr rtlCol="0">
            <a:noAutofit/>
          </a:bodyPr>
          <a:lstStyle/>
          <a:p>
            <a:pPr>
              <a:lnSpc>
                <a:spcPct val="80000"/>
              </a:lnSpc>
              <a:buFont typeface="+mj-lt"/>
              <a:buAutoNum type="alphaUcPeriod"/>
              <a:defRPr/>
            </a:pPr>
            <a:r>
              <a:rPr lang="en-US" altLang="x-none" sz="2000" b="1" dirty="0" smtClean="0"/>
              <a:t>Because </a:t>
            </a:r>
            <a:r>
              <a:rPr lang="en-US" altLang="x-none" sz="2000" b="1" dirty="0"/>
              <a:t>they are very disabling</a:t>
            </a:r>
            <a:r>
              <a:rPr lang="en-US" altLang="x-none" sz="2000" dirty="0"/>
              <a:t>. Even though the popular belief is that mental illnesses are less serious than physical illness, they do in fact produce severe disability. They can also cause death, as a result of suicide and </a:t>
            </a:r>
            <a:r>
              <a:rPr lang="en-US" altLang="x-none" sz="2000" dirty="0" err="1"/>
              <a:t>accidents.Depression</a:t>
            </a:r>
            <a:r>
              <a:rPr lang="en-US" altLang="x-none" sz="2000" dirty="0"/>
              <a:t> was the most disabling disorder, ahead of </a:t>
            </a:r>
            <a:r>
              <a:rPr lang="en-US" altLang="x-none" sz="2000" dirty="0" err="1"/>
              <a:t>anaemia,malaria</a:t>
            </a:r>
            <a:r>
              <a:rPr lang="en-US" altLang="x-none" sz="2000" dirty="0"/>
              <a:t> and all other health problems.</a:t>
            </a:r>
          </a:p>
          <a:p>
            <a:pPr marL="457200" lvl="1" indent="-457200">
              <a:lnSpc>
                <a:spcPct val="80000"/>
              </a:lnSpc>
              <a:buFont typeface="+mj-lt"/>
              <a:buAutoNum type="alphaUcPeriod"/>
              <a:defRPr/>
            </a:pPr>
            <a:endParaRPr lang="en-US" altLang="x-none" sz="2400" b="1" dirty="0" smtClean="0"/>
          </a:p>
          <a:p>
            <a:pPr marL="457200" lvl="1" indent="-457200">
              <a:lnSpc>
                <a:spcPct val="80000"/>
              </a:lnSpc>
              <a:buFont typeface="+mj-lt"/>
              <a:buAutoNum type="alphaUcPeriod"/>
              <a:defRPr/>
            </a:pPr>
            <a:endParaRPr lang="en-US" altLang="x-none" sz="2400" b="1" dirty="0"/>
          </a:p>
          <a:p>
            <a:pPr marL="0" lvl="1" indent="0">
              <a:lnSpc>
                <a:spcPct val="80000"/>
              </a:lnSpc>
              <a:buNone/>
              <a:defRPr/>
            </a:pPr>
            <a:r>
              <a:rPr lang="en-US" altLang="x-none" sz="2400" b="1" dirty="0" smtClean="0"/>
              <a:t>B.    Because </a:t>
            </a:r>
            <a:r>
              <a:rPr lang="en-US" altLang="x-none" sz="2400" b="1" dirty="0"/>
              <a:t>mental illness leads to stigma. </a:t>
            </a:r>
            <a:r>
              <a:rPr lang="en-US" altLang="x-none" sz="2400" dirty="0"/>
              <a:t>Most people with a mental health problem would never admit to it. Those with a mental illness are often discriminated against by the community and their family. They are often not treated sympathetically by health workers</a:t>
            </a:r>
            <a:r>
              <a:rPr lang="en-US" altLang="x-none" sz="3200" dirty="0" smtClean="0"/>
              <a:t>.</a:t>
            </a:r>
          </a:p>
          <a:p>
            <a:pPr marL="457200" lvl="1" indent="-457200">
              <a:lnSpc>
                <a:spcPct val="80000"/>
              </a:lnSpc>
              <a:buFont typeface="+mj-lt"/>
              <a:buAutoNum type="alphaUcPeriod"/>
              <a:defRPr/>
            </a:pPr>
            <a:endParaRPr lang="en-US" altLang="x-none" sz="2000" b="1" dirty="0" smtClean="0"/>
          </a:p>
          <a:p>
            <a:pPr marL="457200" lvl="1" indent="-457200">
              <a:lnSpc>
                <a:spcPct val="80000"/>
              </a:lnSpc>
              <a:buFont typeface="+mj-lt"/>
              <a:buAutoNum type="alphaUcPeriod"/>
              <a:defRPr/>
            </a:pPr>
            <a:endParaRPr lang="en-US" altLang="x-none" sz="2000" b="1" dirty="0"/>
          </a:p>
          <a:p>
            <a:pPr marL="0" lvl="1" indent="0">
              <a:lnSpc>
                <a:spcPct val="80000"/>
              </a:lnSpc>
              <a:buNone/>
              <a:defRPr/>
            </a:pPr>
            <a:r>
              <a:rPr lang="en-US" altLang="x-none" sz="2000" b="1" dirty="0" smtClean="0"/>
              <a:t>C.     Because </a:t>
            </a:r>
            <a:r>
              <a:rPr lang="en-US" altLang="x-none" sz="2000" b="1" dirty="0"/>
              <a:t>our societies are rapidly changing. </a:t>
            </a:r>
            <a:r>
              <a:rPr lang="en-US" altLang="x-none" sz="2000" dirty="0"/>
              <a:t>Many societies around the world are facing dramatic economic and social changes. The social fabric of the community is changing as a result of rapid development and the growth of cities, migration, widening income inequality, and rising levels of both unemployment and </a:t>
            </a:r>
            <a:r>
              <a:rPr lang="en-US" altLang="x-none" sz="2000" dirty="0" smtClean="0"/>
              <a:t>violence.</a:t>
            </a:r>
          </a:p>
          <a:p>
            <a:pPr marL="457200" lvl="1" indent="-457200">
              <a:lnSpc>
                <a:spcPct val="80000"/>
              </a:lnSpc>
              <a:buFont typeface="+mj-lt"/>
              <a:buAutoNum type="alphaUcPeriod"/>
              <a:defRPr/>
            </a:pPr>
            <a:endParaRPr lang="en-US" altLang="x-none" sz="2000" dirty="0"/>
          </a:p>
          <a:p>
            <a:pPr eaLnBrk="1" fontAlgn="auto" hangingPunct="1">
              <a:lnSpc>
                <a:spcPct val="80000"/>
              </a:lnSpc>
              <a:spcAft>
                <a:spcPts val="0"/>
              </a:spcAft>
              <a:buFont typeface="+mj-lt"/>
              <a:buAutoNum type="alphaUcPeriod"/>
              <a:defRPr/>
            </a:pPr>
            <a:endParaRPr lang="en-US" altLang="x-none" sz="2000" dirty="0" smtClean="0"/>
          </a:p>
          <a:p>
            <a:pPr marL="457200" indent="-457200" eaLnBrk="1" fontAlgn="auto" hangingPunct="1">
              <a:lnSpc>
                <a:spcPct val="80000"/>
              </a:lnSpc>
              <a:spcAft>
                <a:spcPts val="0"/>
              </a:spcAft>
              <a:buFont typeface="+mj-lt"/>
              <a:buAutoNum type="alphaUcPeriod"/>
              <a:defRPr/>
            </a:pPr>
            <a:endParaRPr lang="en-US" altLang="x-none" sz="2000" b="1" dirty="0" smtClean="0"/>
          </a:p>
          <a:p>
            <a:pPr eaLnBrk="1" fontAlgn="auto" hangingPunct="1">
              <a:spcAft>
                <a:spcPts val="0"/>
              </a:spcAft>
              <a:buFont typeface="+mj-lt"/>
              <a:buAutoNum type="alphaUcPeriod"/>
              <a:defRPr/>
            </a:pPr>
            <a:endParaRPr lang="en-GB" altLang="x-none" sz="2000" dirty="0"/>
          </a:p>
          <a:p>
            <a:pPr eaLnBrk="1" fontAlgn="auto" hangingPunct="1">
              <a:lnSpc>
                <a:spcPct val="80000"/>
              </a:lnSpc>
              <a:spcAft>
                <a:spcPts val="0"/>
              </a:spcAft>
              <a:buFont typeface="+mj-lt"/>
              <a:buAutoNum type="alphaUcPeriod"/>
              <a:defRPr/>
            </a:pPr>
            <a:endParaRPr lang="en-US" altLang="x-none" sz="2000" dirty="0"/>
          </a:p>
        </p:txBody>
      </p:sp>
      <p:sp>
        <p:nvSpPr>
          <p:cNvPr id="22532"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sz="1500">
                <a:solidFill>
                  <a:schemeClr val="tx1"/>
                </a:solidFill>
                <a:latin typeface="Calibri" pitchFamily="34" charset="0"/>
              </a:defRPr>
            </a:lvl3pPr>
            <a:lvl4pPr marL="1600200" indent="-228600">
              <a:defRPr sz="1300">
                <a:solidFill>
                  <a:schemeClr val="tx1"/>
                </a:solidFill>
                <a:latin typeface="Calibri" pitchFamily="34" charset="0"/>
              </a:defRPr>
            </a:lvl4pPr>
            <a:lvl5pPr marL="2057400" indent="-228600">
              <a:defRPr sz="1300">
                <a:solidFill>
                  <a:schemeClr val="tx1"/>
                </a:solidFill>
                <a:latin typeface="Calibri" pitchFamily="34" charset="0"/>
              </a:defRPr>
            </a:lvl5pPr>
            <a:lvl6pPr marL="2514600" indent="-228600" eaLnBrk="0" fontAlgn="base" hangingPunct="0">
              <a:spcAft>
                <a:spcPct val="0"/>
              </a:spcAft>
              <a:buFont typeface="Arial" charset="0"/>
              <a:defRPr sz="1300">
                <a:solidFill>
                  <a:schemeClr val="tx1"/>
                </a:solidFill>
                <a:latin typeface="Calibri" pitchFamily="34" charset="0"/>
              </a:defRPr>
            </a:lvl6pPr>
            <a:lvl7pPr marL="2971800" indent="-228600" eaLnBrk="0" fontAlgn="base" hangingPunct="0">
              <a:spcAft>
                <a:spcPct val="0"/>
              </a:spcAft>
              <a:buFont typeface="Arial" charset="0"/>
              <a:defRPr sz="1300">
                <a:solidFill>
                  <a:schemeClr val="tx1"/>
                </a:solidFill>
                <a:latin typeface="Calibri" pitchFamily="34" charset="0"/>
              </a:defRPr>
            </a:lvl7pPr>
            <a:lvl8pPr marL="3429000" indent="-228600" eaLnBrk="0" fontAlgn="base" hangingPunct="0">
              <a:spcAft>
                <a:spcPct val="0"/>
              </a:spcAft>
              <a:buFont typeface="Arial" charset="0"/>
              <a:defRPr sz="1300">
                <a:solidFill>
                  <a:schemeClr val="tx1"/>
                </a:solidFill>
                <a:latin typeface="Calibri" pitchFamily="34" charset="0"/>
              </a:defRPr>
            </a:lvl8pPr>
            <a:lvl9pPr marL="3886200" indent="-228600" eaLnBrk="0" fontAlgn="base" hangingPunct="0">
              <a:spcAft>
                <a:spcPct val="0"/>
              </a:spcAft>
              <a:buFont typeface="Arial" charset="0"/>
              <a:defRPr sz="1300">
                <a:solidFill>
                  <a:schemeClr val="tx1"/>
                </a:solidFill>
                <a:latin typeface="Calibri" pitchFamily="34" charset="0"/>
              </a:defRPr>
            </a:lvl9pPr>
          </a:lstStyle>
          <a:p>
            <a:fld id="{D60A6587-6480-4788-92A8-9F2BA46F6641}" type="slidenum">
              <a:rPr lang="en-US" altLang="en-US" sz="2800">
                <a:solidFill>
                  <a:srgbClr val="FFFFFF"/>
                </a:solidFill>
                <a:latin typeface="Franklin Gothic Book" pitchFamily="34" charset="0"/>
              </a:rPr>
              <a:pPr/>
              <a:t>35</a:t>
            </a:fld>
            <a:endParaRPr lang="en-US" altLang="en-US" sz="2800">
              <a:solidFill>
                <a:srgbClr val="FFFFFF"/>
              </a:solidFill>
              <a:latin typeface="Franklin Gothic Book" pitchFamily="34" charset="0"/>
            </a:endParaRPr>
          </a:p>
        </p:txBody>
      </p:sp>
    </p:spTree>
    <p:extLst>
      <p:ext uri="{BB962C8B-B14F-4D97-AF65-F5344CB8AC3E}">
        <p14:creationId xmlns:p14="http://schemas.microsoft.com/office/powerpoint/2010/main" val="17301843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457200" y="152400"/>
            <a:ext cx="8229600" cy="5867400"/>
          </a:xfrm>
        </p:spPr>
        <p:txBody>
          <a:bodyPr rtlCol="0">
            <a:noAutofit/>
          </a:bodyPr>
          <a:lstStyle/>
          <a:p>
            <a:pPr marL="0" lvl="1" indent="0">
              <a:lnSpc>
                <a:spcPct val="80000"/>
              </a:lnSpc>
              <a:buNone/>
              <a:defRPr/>
            </a:pPr>
            <a:r>
              <a:rPr lang="en-US" altLang="x-none" sz="2000" b="1" dirty="0" smtClean="0"/>
              <a:t>D.  Because </a:t>
            </a:r>
            <a:r>
              <a:rPr lang="en-US" altLang="x-none" sz="2000" b="1" dirty="0"/>
              <a:t>mental illness can be treated with simple, relatively inexpensive      methods. </a:t>
            </a:r>
          </a:p>
          <a:p>
            <a:pPr lvl="1">
              <a:buFont typeface="Wingdings" panose="05000000000000000000" pitchFamily="2" charset="2"/>
              <a:buChar char="Ø"/>
              <a:defRPr/>
            </a:pPr>
            <a:r>
              <a:rPr lang="en-US" altLang="x-none" sz="2000" dirty="0"/>
              <a:t>It is true that many mental illnesses cannot be ‘cured’.</a:t>
            </a:r>
          </a:p>
          <a:p>
            <a:pPr lvl="1">
              <a:buFont typeface="Wingdings" panose="05000000000000000000" pitchFamily="2" charset="2"/>
              <a:buChar char="Ø"/>
              <a:defRPr/>
            </a:pPr>
            <a:r>
              <a:rPr lang="en-US" altLang="x-none" sz="2000" dirty="0"/>
              <a:t>However, many physical illnesses, such as cancers, diabetes, high blood pressure and rheumatoid arthritis, are also not curable. </a:t>
            </a:r>
          </a:p>
          <a:p>
            <a:pPr lvl="1">
              <a:buFont typeface="Wingdings" panose="05000000000000000000" pitchFamily="2" charset="2"/>
              <a:buChar char="Ø"/>
              <a:defRPr/>
            </a:pPr>
            <a:r>
              <a:rPr lang="en-US" altLang="x-none" sz="2000" dirty="0"/>
              <a:t>Yet, much can be done to improve the quality of life of those who suffer these conditions and the same applies to mental illness.</a:t>
            </a:r>
          </a:p>
          <a:p>
            <a:pPr marL="0" lvl="1" indent="0">
              <a:lnSpc>
                <a:spcPct val="80000"/>
              </a:lnSpc>
              <a:buNone/>
              <a:defRPr/>
            </a:pPr>
            <a:endParaRPr lang="en-US" altLang="x-none" sz="1900" dirty="0"/>
          </a:p>
          <a:p>
            <a:pPr marL="0" indent="0">
              <a:lnSpc>
                <a:spcPct val="80000"/>
              </a:lnSpc>
              <a:buNone/>
              <a:defRPr/>
            </a:pPr>
            <a:r>
              <a:rPr lang="en-US" altLang="x-none" sz="1800" b="1" dirty="0" smtClean="0"/>
              <a:t>E.   Because </a:t>
            </a:r>
            <a:r>
              <a:rPr lang="en-US" altLang="x-none" sz="1800" b="1" dirty="0"/>
              <a:t>they can affect any of us</a:t>
            </a:r>
            <a:r>
              <a:rPr lang="en-US" altLang="x-none" sz="1800" i="1" dirty="0"/>
              <a:t>. </a:t>
            </a:r>
            <a:r>
              <a:rPr lang="en-US" altLang="x-none" sz="1800" dirty="0"/>
              <a:t>It is estimated that one in five of all adults will experience a mental health problem in their lifetime. Anyone can suffer a mental health problem</a:t>
            </a:r>
            <a:r>
              <a:rPr lang="en-US" altLang="x-none" sz="1800" dirty="0" smtClean="0"/>
              <a:t>.</a:t>
            </a:r>
          </a:p>
          <a:p>
            <a:pPr marL="0" indent="0">
              <a:lnSpc>
                <a:spcPct val="80000"/>
              </a:lnSpc>
              <a:buNone/>
              <a:defRPr/>
            </a:pPr>
            <a:r>
              <a:rPr lang="en-US" altLang="x-none" sz="1800" b="1" dirty="0" smtClean="0"/>
              <a:t>F.    It </a:t>
            </a:r>
            <a:r>
              <a:rPr lang="en-US" altLang="x-none" sz="1800" b="1" dirty="0"/>
              <a:t>is often difficult to know if a person has mental illness. </a:t>
            </a:r>
            <a:r>
              <a:rPr lang="en-US" altLang="x-none" sz="1800" dirty="0"/>
              <a:t>Many of the people attending general or community health services seek help for vague physical health problems, which may be called ‘psychosomatic’ or something similar. Many of them are actually suffering from a mental health problem.</a:t>
            </a:r>
          </a:p>
          <a:p>
            <a:pPr marL="457200" indent="-457200">
              <a:lnSpc>
                <a:spcPct val="80000"/>
              </a:lnSpc>
              <a:buFont typeface="+mj-lt"/>
              <a:buAutoNum type="arabicPeriod"/>
              <a:defRPr/>
            </a:pPr>
            <a:endParaRPr lang="en-US" altLang="x-none" sz="1800" b="1" dirty="0"/>
          </a:p>
          <a:p>
            <a:pPr marL="0" indent="0">
              <a:lnSpc>
                <a:spcPct val="80000"/>
              </a:lnSpc>
              <a:buNone/>
              <a:defRPr/>
            </a:pPr>
            <a:r>
              <a:rPr lang="en-US" altLang="x-none" sz="1800" i="1" dirty="0" smtClean="0"/>
              <a:t> </a:t>
            </a:r>
            <a:r>
              <a:rPr lang="en-US" altLang="x-none" sz="1800" b="1" dirty="0" smtClean="0"/>
              <a:t>G. Because </a:t>
            </a:r>
            <a:r>
              <a:rPr lang="en-US" altLang="x-none" sz="1800" b="1" dirty="0"/>
              <a:t>they are a major public health burden.  </a:t>
            </a:r>
            <a:r>
              <a:rPr lang="en-US" altLang="x-none" sz="1800" dirty="0"/>
              <a:t>40% of all adults attending general health care services are suffering from some kind of mental illness. </a:t>
            </a:r>
            <a:endParaRPr lang="en-US" altLang="x-none" sz="1800" dirty="0" smtClean="0"/>
          </a:p>
          <a:p>
            <a:pPr marL="0" indent="0">
              <a:lnSpc>
                <a:spcPct val="80000"/>
              </a:lnSpc>
              <a:buNone/>
              <a:defRPr/>
            </a:pPr>
            <a:endParaRPr lang="en-US" altLang="x-none" sz="1800" b="1" dirty="0" smtClean="0"/>
          </a:p>
          <a:p>
            <a:pPr marL="0" indent="0">
              <a:lnSpc>
                <a:spcPct val="80000"/>
              </a:lnSpc>
              <a:buNone/>
              <a:defRPr/>
            </a:pPr>
            <a:r>
              <a:rPr lang="en-US" altLang="x-none" sz="1800" b="1" dirty="0" smtClean="0"/>
              <a:t>H.  Because </a:t>
            </a:r>
            <a:r>
              <a:rPr lang="en-US" altLang="x-none" sz="1800" b="1" dirty="0"/>
              <a:t>mental health services are very inadequate. </a:t>
            </a:r>
            <a:r>
              <a:rPr lang="en-US" altLang="x-none" sz="1800" dirty="0"/>
              <a:t>There is a severe shortage of psychiatrists, psychologists and other mental health professionals in most countries</a:t>
            </a:r>
            <a:r>
              <a:rPr lang="en-US" altLang="x-none" sz="1800" dirty="0" smtClean="0"/>
              <a:t>.</a:t>
            </a:r>
            <a:endParaRPr lang="en-US" altLang="x-none" sz="1800" dirty="0"/>
          </a:p>
        </p:txBody>
      </p:sp>
      <p:sp>
        <p:nvSpPr>
          <p:cNvPr id="24580"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sz="1500">
                <a:solidFill>
                  <a:schemeClr val="tx1"/>
                </a:solidFill>
                <a:latin typeface="Calibri" pitchFamily="34" charset="0"/>
              </a:defRPr>
            </a:lvl3pPr>
            <a:lvl4pPr marL="1600200" indent="-228600">
              <a:defRPr sz="1300">
                <a:solidFill>
                  <a:schemeClr val="tx1"/>
                </a:solidFill>
                <a:latin typeface="Calibri" pitchFamily="34" charset="0"/>
              </a:defRPr>
            </a:lvl4pPr>
            <a:lvl5pPr marL="2057400" indent="-228600">
              <a:defRPr sz="1300">
                <a:solidFill>
                  <a:schemeClr val="tx1"/>
                </a:solidFill>
                <a:latin typeface="Calibri" pitchFamily="34" charset="0"/>
              </a:defRPr>
            </a:lvl5pPr>
            <a:lvl6pPr marL="2514600" indent="-228600" eaLnBrk="0" fontAlgn="base" hangingPunct="0">
              <a:spcAft>
                <a:spcPct val="0"/>
              </a:spcAft>
              <a:buFont typeface="Arial" charset="0"/>
              <a:defRPr sz="1300">
                <a:solidFill>
                  <a:schemeClr val="tx1"/>
                </a:solidFill>
                <a:latin typeface="Calibri" pitchFamily="34" charset="0"/>
              </a:defRPr>
            </a:lvl6pPr>
            <a:lvl7pPr marL="2971800" indent="-228600" eaLnBrk="0" fontAlgn="base" hangingPunct="0">
              <a:spcAft>
                <a:spcPct val="0"/>
              </a:spcAft>
              <a:buFont typeface="Arial" charset="0"/>
              <a:defRPr sz="1300">
                <a:solidFill>
                  <a:schemeClr val="tx1"/>
                </a:solidFill>
                <a:latin typeface="Calibri" pitchFamily="34" charset="0"/>
              </a:defRPr>
            </a:lvl7pPr>
            <a:lvl8pPr marL="3429000" indent="-228600" eaLnBrk="0" fontAlgn="base" hangingPunct="0">
              <a:spcAft>
                <a:spcPct val="0"/>
              </a:spcAft>
              <a:buFont typeface="Arial" charset="0"/>
              <a:defRPr sz="1300">
                <a:solidFill>
                  <a:schemeClr val="tx1"/>
                </a:solidFill>
                <a:latin typeface="Calibri" pitchFamily="34" charset="0"/>
              </a:defRPr>
            </a:lvl8pPr>
            <a:lvl9pPr marL="3886200" indent="-228600" eaLnBrk="0" fontAlgn="base" hangingPunct="0">
              <a:spcAft>
                <a:spcPct val="0"/>
              </a:spcAft>
              <a:buFont typeface="Arial" charset="0"/>
              <a:defRPr sz="1300">
                <a:solidFill>
                  <a:schemeClr val="tx1"/>
                </a:solidFill>
                <a:latin typeface="Calibri" pitchFamily="34" charset="0"/>
              </a:defRPr>
            </a:lvl9pPr>
          </a:lstStyle>
          <a:p>
            <a:fld id="{89577BA0-9257-434D-A98E-0207D36E6D33}" type="slidenum">
              <a:rPr lang="en-US" altLang="en-US" sz="2800">
                <a:solidFill>
                  <a:srgbClr val="FFFFFF"/>
                </a:solidFill>
                <a:latin typeface="Franklin Gothic Book" pitchFamily="34" charset="0"/>
              </a:rPr>
              <a:pPr/>
              <a:t>36</a:t>
            </a:fld>
            <a:endParaRPr lang="en-US" altLang="en-US" sz="2800">
              <a:solidFill>
                <a:srgbClr val="FFFFFF"/>
              </a:solidFill>
              <a:latin typeface="Franklin Gothic Book" pitchFamily="34" charset="0"/>
            </a:endParaRPr>
          </a:p>
        </p:txBody>
      </p:sp>
    </p:spTree>
    <p:extLst>
      <p:ext uri="{BB962C8B-B14F-4D97-AF65-F5344CB8AC3E}">
        <p14:creationId xmlns:p14="http://schemas.microsoft.com/office/powerpoint/2010/main" val="32138825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r>
              <a:rPr lang="en-US" dirty="0" smtClean="0"/>
              <a:t>TAKE HOME ??????</a:t>
            </a:r>
          </a:p>
          <a:p>
            <a:endParaRPr lang="en-US" dirty="0" smtClean="0"/>
          </a:p>
          <a:p>
            <a:r>
              <a:rPr lang="en-US" dirty="0" smtClean="0"/>
              <a:t>QUESTIONS??????</a:t>
            </a:r>
          </a:p>
          <a:p>
            <a:endParaRPr lang="en-US" dirty="0"/>
          </a:p>
          <a:p>
            <a:endParaRPr lang="en-US" dirty="0" smtClean="0"/>
          </a:p>
          <a:p>
            <a:pPr marL="0" indent="0">
              <a:buNone/>
            </a:pPr>
            <a:r>
              <a:rPr lang="en-US" dirty="0"/>
              <a:t> </a:t>
            </a:r>
            <a:r>
              <a:rPr lang="en-US" dirty="0" smtClean="0"/>
              <a:t>           THANK YOU FOR LISTENING.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395516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pPr eaLnBrk="1" hangingPunct="1"/>
            <a:r>
              <a:rPr lang="en-US" altLang="en-US" dirty="0" smtClean="0"/>
              <a:t>Intro………………….</a:t>
            </a:r>
          </a:p>
        </p:txBody>
      </p:sp>
      <p:sp>
        <p:nvSpPr>
          <p:cNvPr id="18435" name="Rectangle 3"/>
          <p:cNvSpPr>
            <a:spLocks noGrp="1" noChangeArrowheads="1"/>
          </p:cNvSpPr>
          <p:nvPr>
            <p:ph idx="1"/>
          </p:nvPr>
        </p:nvSpPr>
        <p:spPr>
          <a:xfrm>
            <a:off x="381000" y="1600200"/>
            <a:ext cx="8305800" cy="4724400"/>
          </a:xfrm>
        </p:spPr>
        <p:txBody>
          <a:bodyPr>
            <a:normAutofit lnSpcReduction="10000"/>
          </a:bodyPr>
          <a:lstStyle/>
          <a:p>
            <a:pPr eaLnBrk="1" hangingPunct="1">
              <a:buFont typeface="Wingdings" pitchFamily="2" charset="2"/>
              <a:buChar char="q"/>
            </a:pPr>
            <a:r>
              <a:rPr lang="en-US" altLang="en-US" sz="2400" dirty="0" smtClean="0"/>
              <a:t>There is more to good health than just a physically healthy body: </a:t>
            </a:r>
          </a:p>
          <a:p>
            <a:pPr eaLnBrk="1" hangingPunct="1">
              <a:buFont typeface="Wingdings" pitchFamily="2" charset="2"/>
              <a:buChar char="q"/>
            </a:pPr>
            <a:r>
              <a:rPr lang="en-US" altLang="en-US" sz="2400" dirty="0" smtClean="0"/>
              <a:t>A healthy person should also have a healthy mind. </a:t>
            </a:r>
          </a:p>
          <a:p>
            <a:pPr eaLnBrk="1" hangingPunct="1">
              <a:buFont typeface="Wingdings" pitchFamily="2" charset="2"/>
              <a:buChar char="q"/>
            </a:pPr>
            <a:r>
              <a:rPr lang="en-US" altLang="en-US" sz="2400" dirty="0" smtClean="0"/>
              <a:t>A person with a healthy mind should be able to </a:t>
            </a:r>
          </a:p>
          <a:p>
            <a:pPr lvl="1" eaLnBrk="1" hangingPunct="1">
              <a:buFont typeface="Wingdings" pitchFamily="2" charset="2"/>
              <a:buChar char="Ø"/>
            </a:pPr>
            <a:r>
              <a:rPr lang="en-US" altLang="en-US" dirty="0" smtClean="0"/>
              <a:t>think clearly</a:t>
            </a:r>
          </a:p>
          <a:p>
            <a:pPr lvl="1" eaLnBrk="1" hangingPunct="1">
              <a:buFont typeface="Wingdings" pitchFamily="2" charset="2"/>
              <a:buChar char="Ø"/>
            </a:pPr>
            <a:r>
              <a:rPr lang="en-US" altLang="en-US" dirty="0" smtClean="0"/>
              <a:t>solve the various problems faced in life</a:t>
            </a:r>
          </a:p>
          <a:p>
            <a:pPr lvl="1" eaLnBrk="1" hangingPunct="1">
              <a:buFont typeface="Wingdings" pitchFamily="2" charset="2"/>
              <a:buChar char="Ø"/>
            </a:pPr>
            <a:r>
              <a:rPr lang="en-US" altLang="en-US" dirty="0" smtClean="0"/>
              <a:t>enjoy good relations with friends, colleagues at work and family</a:t>
            </a:r>
          </a:p>
          <a:p>
            <a:pPr lvl="1" eaLnBrk="1" hangingPunct="1">
              <a:buFont typeface="Wingdings" pitchFamily="2" charset="2"/>
              <a:buChar char="Ø"/>
            </a:pPr>
            <a:r>
              <a:rPr lang="en-US" altLang="en-US" dirty="0" smtClean="0"/>
              <a:t>feel spiritually at ease and,</a:t>
            </a:r>
          </a:p>
          <a:p>
            <a:pPr lvl="1" eaLnBrk="1" hangingPunct="1">
              <a:buFont typeface="Wingdings" pitchFamily="2" charset="2"/>
              <a:buChar char="Ø"/>
            </a:pPr>
            <a:r>
              <a:rPr lang="en-US" altLang="en-US" dirty="0" smtClean="0"/>
              <a:t>bring happiness to others in the community</a:t>
            </a:r>
          </a:p>
          <a:p>
            <a:pPr eaLnBrk="1" hangingPunct="1">
              <a:buFont typeface="Wingdings" pitchFamily="2" charset="2"/>
              <a:buChar char="v"/>
            </a:pPr>
            <a:r>
              <a:rPr lang="en-US" altLang="en-US" sz="2200" dirty="0" smtClean="0"/>
              <a:t>It is these aspects of health that can be considered as mental health.</a:t>
            </a:r>
          </a:p>
        </p:txBody>
      </p:sp>
      <p:sp>
        <p:nvSpPr>
          <p:cNvPr id="18436"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sz="1500">
                <a:solidFill>
                  <a:schemeClr val="tx1"/>
                </a:solidFill>
                <a:latin typeface="Calibri" pitchFamily="34" charset="0"/>
              </a:defRPr>
            </a:lvl3pPr>
            <a:lvl4pPr marL="1600200" indent="-228600">
              <a:defRPr sz="1300">
                <a:solidFill>
                  <a:schemeClr val="tx1"/>
                </a:solidFill>
                <a:latin typeface="Calibri" pitchFamily="34" charset="0"/>
              </a:defRPr>
            </a:lvl4pPr>
            <a:lvl5pPr marL="2057400" indent="-228600">
              <a:defRPr sz="1300">
                <a:solidFill>
                  <a:schemeClr val="tx1"/>
                </a:solidFill>
                <a:latin typeface="Calibri" pitchFamily="34" charset="0"/>
              </a:defRPr>
            </a:lvl5pPr>
            <a:lvl6pPr marL="2514600" indent="-228600" eaLnBrk="0" fontAlgn="base" hangingPunct="0">
              <a:spcAft>
                <a:spcPct val="0"/>
              </a:spcAft>
              <a:buFont typeface="Arial" charset="0"/>
              <a:defRPr sz="1300">
                <a:solidFill>
                  <a:schemeClr val="tx1"/>
                </a:solidFill>
                <a:latin typeface="Calibri" pitchFamily="34" charset="0"/>
              </a:defRPr>
            </a:lvl6pPr>
            <a:lvl7pPr marL="2971800" indent="-228600" eaLnBrk="0" fontAlgn="base" hangingPunct="0">
              <a:spcAft>
                <a:spcPct val="0"/>
              </a:spcAft>
              <a:buFont typeface="Arial" charset="0"/>
              <a:defRPr sz="1300">
                <a:solidFill>
                  <a:schemeClr val="tx1"/>
                </a:solidFill>
                <a:latin typeface="Calibri" pitchFamily="34" charset="0"/>
              </a:defRPr>
            </a:lvl7pPr>
            <a:lvl8pPr marL="3429000" indent="-228600" eaLnBrk="0" fontAlgn="base" hangingPunct="0">
              <a:spcAft>
                <a:spcPct val="0"/>
              </a:spcAft>
              <a:buFont typeface="Arial" charset="0"/>
              <a:defRPr sz="1300">
                <a:solidFill>
                  <a:schemeClr val="tx1"/>
                </a:solidFill>
                <a:latin typeface="Calibri" pitchFamily="34" charset="0"/>
              </a:defRPr>
            </a:lvl8pPr>
            <a:lvl9pPr marL="3886200" indent="-228600" eaLnBrk="0" fontAlgn="base" hangingPunct="0">
              <a:spcAft>
                <a:spcPct val="0"/>
              </a:spcAft>
              <a:buFont typeface="Arial" charset="0"/>
              <a:defRPr sz="1300">
                <a:solidFill>
                  <a:schemeClr val="tx1"/>
                </a:solidFill>
                <a:latin typeface="Calibri" pitchFamily="34" charset="0"/>
              </a:defRPr>
            </a:lvl9pPr>
          </a:lstStyle>
          <a:p>
            <a:r>
              <a:rPr lang="en-US" altLang="en-US" sz="2800" dirty="0" smtClean="0">
                <a:solidFill>
                  <a:srgbClr val="FFFFFF"/>
                </a:solidFill>
                <a:latin typeface="Franklin Gothic Book" pitchFamily="34" charset="0"/>
              </a:rPr>
              <a:t>4555</a:t>
            </a:r>
            <a:fld id="{12A8567B-DB82-4DE8-B7DB-AB66F65E6255}" type="slidenum">
              <a:rPr lang="en-US" altLang="en-US" sz="2800" smtClean="0">
                <a:solidFill>
                  <a:srgbClr val="FFFFFF"/>
                </a:solidFill>
                <a:latin typeface="Franklin Gothic Book" pitchFamily="34" charset="0"/>
              </a:rPr>
              <a:pPr/>
              <a:t>4</a:t>
            </a:fld>
            <a:endParaRPr lang="en-US" altLang="en-US" sz="2800" dirty="0">
              <a:solidFill>
                <a:srgbClr val="FFFFFF"/>
              </a:solidFill>
              <a:latin typeface="Franklin Gothic Book" pitchFamily="34" charset="0"/>
            </a:endParaRPr>
          </a:p>
        </p:txBody>
      </p:sp>
    </p:spTree>
    <p:extLst>
      <p:ext uri="{BB962C8B-B14F-4D97-AF65-F5344CB8AC3E}">
        <p14:creationId xmlns:p14="http://schemas.microsoft.com/office/powerpoint/2010/main" val="3739238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
            <a:ext cx="8229600" cy="899160"/>
          </a:xfrm>
        </p:spPr>
        <p:txBody>
          <a:bodyPr/>
          <a:lstStyle/>
          <a:p>
            <a:r>
              <a:rPr lang="en-US" i="1" dirty="0" smtClean="0"/>
              <a:t>Intro……………………continued</a:t>
            </a:r>
            <a:endParaRPr lang="en-US" i="1" dirty="0"/>
          </a:p>
        </p:txBody>
      </p:sp>
      <p:sp>
        <p:nvSpPr>
          <p:cNvPr id="3" name="Content Placeholder 2"/>
          <p:cNvSpPr>
            <a:spLocks noGrp="1"/>
          </p:cNvSpPr>
          <p:nvPr>
            <p:ph idx="1"/>
          </p:nvPr>
        </p:nvSpPr>
        <p:spPr>
          <a:xfrm>
            <a:off x="76200" y="1143000"/>
            <a:ext cx="8915400" cy="5638800"/>
          </a:xfrm>
        </p:spPr>
        <p:txBody>
          <a:bodyPr>
            <a:normAutofit/>
          </a:bodyPr>
          <a:lstStyle/>
          <a:p>
            <a:r>
              <a:rPr lang="en-US" sz="2800" dirty="0" smtClean="0"/>
              <a:t>Mental health </a:t>
            </a:r>
            <a:r>
              <a:rPr lang="en-US" sz="2800" dirty="0"/>
              <a:t>affects how we </a:t>
            </a:r>
            <a:r>
              <a:rPr lang="en-US" sz="2800" b="1" dirty="0" smtClean="0"/>
              <a:t>think(thoughts)</a:t>
            </a:r>
            <a:r>
              <a:rPr lang="en-US" sz="2800" dirty="0" smtClean="0"/>
              <a:t>, </a:t>
            </a:r>
            <a:r>
              <a:rPr lang="en-US" sz="2800" b="1" dirty="0" smtClean="0"/>
              <a:t>feel(emotions/feelings)</a:t>
            </a:r>
            <a:r>
              <a:rPr lang="en-US" sz="2800" dirty="0" smtClean="0"/>
              <a:t>, </a:t>
            </a:r>
            <a:r>
              <a:rPr lang="en-US" sz="2800" dirty="0"/>
              <a:t>and </a:t>
            </a:r>
            <a:r>
              <a:rPr lang="en-US" sz="2800" b="1" dirty="0" smtClean="0"/>
              <a:t>act(</a:t>
            </a:r>
            <a:r>
              <a:rPr lang="en-US" sz="2800" b="1" dirty="0" err="1" smtClean="0"/>
              <a:t>behaviour</a:t>
            </a:r>
            <a:r>
              <a:rPr lang="en-US" sz="2800" b="1" dirty="0" smtClean="0"/>
              <a:t>)</a:t>
            </a:r>
            <a:r>
              <a:rPr lang="en-US" sz="2800" dirty="0" smtClean="0"/>
              <a:t>. </a:t>
            </a:r>
            <a:r>
              <a:rPr lang="en-US" sz="2800" dirty="0"/>
              <a:t>It also helps determine how we handle stress, relate to </a:t>
            </a:r>
            <a:r>
              <a:rPr lang="en-US" sz="2800" dirty="0" smtClean="0"/>
              <a:t>others(</a:t>
            </a:r>
            <a:r>
              <a:rPr lang="en-US" sz="2800" b="1" dirty="0" smtClean="0"/>
              <a:t>social relationships</a:t>
            </a:r>
            <a:r>
              <a:rPr lang="en-US" sz="2800" dirty="0" smtClean="0"/>
              <a:t>), </a:t>
            </a:r>
            <a:r>
              <a:rPr lang="en-US" sz="2800" dirty="0"/>
              <a:t>and make healthy choices</a:t>
            </a:r>
            <a:r>
              <a:rPr lang="en-US" sz="2800" dirty="0" smtClean="0"/>
              <a:t>. Unhealthy choices tend to affect those surrounding us (</a:t>
            </a:r>
            <a:r>
              <a:rPr lang="en-US" sz="2800" b="1" dirty="0" smtClean="0"/>
              <a:t>contagion</a:t>
            </a:r>
            <a:r>
              <a:rPr lang="en-US" sz="2800" dirty="0" smtClean="0"/>
              <a:t>). Some diseases(not mental illness) manifest with mental illness features thus the </a:t>
            </a:r>
            <a:r>
              <a:rPr lang="en-US" sz="2800" b="1" dirty="0" smtClean="0"/>
              <a:t>physical aspect </a:t>
            </a:r>
            <a:r>
              <a:rPr lang="en-US" sz="2800" dirty="0" smtClean="0"/>
              <a:t>is also an important determinant of mental health.</a:t>
            </a:r>
            <a:r>
              <a:rPr lang="en-US" sz="2800" b="1" dirty="0" smtClean="0"/>
              <a:t> </a:t>
            </a:r>
          </a:p>
          <a:p>
            <a:endParaRPr lang="en-US" sz="2800" dirty="0"/>
          </a:p>
          <a:p>
            <a:r>
              <a:rPr lang="en-US" sz="2800" dirty="0" smtClean="0"/>
              <a:t>Therefore, there are 6 major determinants of ones mental health namely: thoughts, feelings, behaviour, social relationships, contagion and physical state of the body.</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518695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571500" y="-22225"/>
            <a:ext cx="7886700" cy="1325563"/>
          </a:xfrm>
        </p:spPr>
        <p:txBody>
          <a:bodyPr/>
          <a:lstStyle/>
          <a:p>
            <a:pPr eaLnBrk="1" hangingPunct="1"/>
            <a:r>
              <a:rPr lang="en-US" altLang="en-US" dirty="0" smtClean="0"/>
              <a:t>TERMINOLOGIES</a:t>
            </a:r>
          </a:p>
        </p:txBody>
      </p:sp>
      <p:sp>
        <p:nvSpPr>
          <p:cNvPr id="7171" name="Content Placeholder 2"/>
          <p:cNvSpPr>
            <a:spLocks noGrp="1" noChangeArrowheads="1"/>
          </p:cNvSpPr>
          <p:nvPr>
            <p:ph sz="quarter" idx="4294967295"/>
          </p:nvPr>
        </p:nvSpPr>
        <p:spPr>
          <a:xfrm>
            <a:off x="628650" y="990600"/>
            <a:ext cx="7772400" cy="5189538"/>
          </a:xfrm>
          <a:prstGeom prst="rect">
            <a:avLst/>
          </a:prstGeom>
        </p:spPr>
        <p:txBody>
          <a:bodyPr/>
          <a:lstStyle/>
          <a:p>
            <a:pPr marL="0" indent="0" eaLnBrk="1" hangingPunct="1">
              <a:buFont typeface="Arial" panose="020B0604020202020204" pitchFamily="34" charset="0"/>
              <a:buNone/>
              <a:defRPr/>
            </a:pPr>
            <a:endParaRPr lang="en-US" altLang="en-US" sz="2400" dirty="0" smtClean="0"/>
          </a:p>
          <a:p>
            <a:pPr eaLnBrk="1" hangingPunct="1">
              <a:buFont typeface="Arial" panose="020B0604020202020204" pitchFamily="34" charset="0"/>
              <a:buChar char="•"/>
              <a:defRPr/>
            </a:pPr>
            <a:r>
              <a:rPr lang="en-US" altLang="en-US" sz="2800" b="1" dirty="0" smtClean="0"/>
              <a:t>Perception:</a:t>
            </a:r>
            <a:r>
              <a:rPr lang="en-US" altLang="en-US" sz="2800" dirty="0" smtClean="0"/>
              <a:t> is the meaningful organization of sensory data and their interpretation in the light of one’s past experience.</a:t>
            </a:r>
          </a:p>
          <a:p>
            <a:pPr eaLnBrk="1" hangingPunct="1">
              <a:buFont typeface="Arial" panose="020B0604020202020204" pitchFamily="34" charset="0"/>
              <a:buChar char="•"/>
              <a:defRPr/>
            </a:pPr>
            <a:endParaRPr lang="en-US" altLang="en-US" sz="2800" b="1" dirty="0" smtClean="0"/>
          </a:p>
          <a:p>
            <a:pPr eaLnBrk="1" hangingPunct="1">
              <a:buFont typeface="Arial" panose="020B0604020202020204" pitchFamily="34" charset="0"/>
              <a:buChar char="•"/>
              <a:defRPr/>
            </a:pPr>
            <a:r>
              <a:rPr lang="en-US" altLang="en-US" sz="2800" b="1" dirty="0" smtClean="0"/>
              <a:t>Illusions</a:t>
            </a:r>
            <a:r>
              <a:rPr lang="en-US" altLang="en-US" sz="2800" dirty="0" smtClean="0"/>
              <a:t>: Misperceptions or misinterpretations of real external sensory stimuli e.g. Shadows may be misperceived as frightening figures.</a:t>
            </a:r>
          </a:p>
          <a:p>
            <a:pPr eaLnBrk="1" hangingPunct="1">
              <a:buFont typeface="Arial" panose="020B0604020202020204" pitchFamily="34" charset="0"/>
              <a:buChar char="•"/>
              <a:defRPr/>
            </a:pPr>
            <a:endParaRPr lang="en-US" altLang="en-US" sz="2800" dirty="0" smtClean="0"/>
          </a:p>
          <a:p>
            <a:pPr eaLnBrk="1" hangingPunct="1">
              <a:buFont typeface="Arial" panose="020B0604020202020204" pitchFamily="34" charset="0"/>
              <a:buChar char="•"/>
              <a:defRPr/>
            </a:pPr>
            <a:r>
              <a:rPr lang="en-US" altLang="en-US" sz="2800" b="1" dirty="0" smtClean="0"/>
              <a:t>Feeling</a:t>
            </a:r>
            <a:r>
              <a:rPr lang="en-US" altLang="en-US" sz="2800" dirty="0" smtClean="0"/>
              <a:t>: a positive or negative reaction to some experience</a:t>
            </a:r>
            <a:r>
              <a:rPr lang="en-US" altLang="en-US" sz="2400" dirty="0" smtClean="0"/>
              <a:t>. </a:t>
            </a:r>
          </a:p>
        </p:txBody>
      </p:sp>
      <p:sp>
        <p:nvSpPr>
          <p:cNvPr id="7172" name="Slide Number Placeholder 3"/>
          <p:cNvSpPr>
            <a:spLocks noGrp="1" noChangeArrowheads="1"/>
          </p:cNvSpPr>
          <p:nvPr>
            <p:ph type="sldNum" sz="quarter" idx="4294967295"/>
          </p:nvPr>
        </p:nvSpPr>
        <p:spPr bwMode="auto">
          <a:xfrm>
            <a:off x="6457950" y="6356350"/>
            <a:ext cx="2057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48C5A830-E699-475E-9ECB-3E28E233AF8F}" type="slidenum">
              <a:rPr lang="en-US" altLang="en-US">
                <a:solidFill>
                  <a:schemeClr val="accent1"/>
                </a:solidFill>
                <a:latin typeface="Gill Sans MT" pitchFamily="34" charset="0"/>
              </a:rPr>
              <a:pPr/>
              <a:t>6</a:t>
            </a:fld>
            <a:endParaRPr lang="en-US" altLang="en-US">
              <a:solidFill>
                <a:schemeClr val="accent1"/>
              </a:solidFill>
              <a:latin typeface="Gill Sans MT" pitchFamily="34" charset="0"/>
            </a:endParaRPr>
          </a:p>
        </p:txBody>
      </p:sp>
    </p:spTree>
    <p:extLst>
      <p:ext uri="{BB962C8B-B14F-4D97-AF65-F5344CB8AC3E}">
        <p14:creationId xmlns:p14="http://schemas.microsoft.com/office/powerpoint/2010/main" val="1866155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839200" cy="6248400"/>
          </a:xfrm>
        </p:spPr>
        <p:txBody>
          <a:bodyPr>
            <a:normAutofit lnSpcReduction="10000"/>
          </a:bodyPr>
          <a:lstStyle/>
          <a:p>
            <a:pPr>
              <a:defRPr/>
            </a:pPr>
            <a:r>
              <a:rPr lang="en-US" altLang="en-US" b="1" dirty="0"/>
              <a:t>Emotion</a:t>
            </a:r>
            <a:r>
              <a:rPr lang="en-US" altLang="en-US" dirty="0"/>
              <a:t>: a stirred up state due to physiological changes which occurs as a response to some event and which tends to maintain or abolish the causative event.</a:t>
            </a:r>
            <a:r>
              <a:rPr lang="en-US" altLang="en-US" b="1" dirty="0"/>
              <a:t> </a:t>
            </a:r>
            <a:endParaRPr lang="en-US" altLang="en-US" b="1" dirty="0" smtClean="0"/>
          </a:p>
          <a:p>
            <a:pPr marL="0" indent="0">
              <a:buNone/>
              <a:defRPr/>
            </a:pPr>
            <a:r>
              <a:rPr lang="en-US" altLang="en-US" b="1" dirty="0" smtClean="0"/>
              <a:t>NB:</a:t>
            </a:r>
            <a:r>
              <a:rPr lang="en-US" altLang="en-US" sz="2000" dirty="0" smtClean="0"/>
              <a:t> </a:t>
            </a:r>
            <a:r>
              <a:rPr lang="en-US" altLang="en-US" sz="2000" b="1" dirty="0" smtClean="0"/>
              <a:t>emotions</a:t>
            </a:r>
            <a:r>
              <a:rPr lang="en-US" altLang="en-US" sz="2000" dirty="0" smtClean="0"/>
              <a:t> are physical states that arise as a response to external stimuli (are automatic and unconscious, can be observed as physical states) while </a:t>
            </a:r>
            <a:r>
              <a:rPr lang="en-US" altLang="en-US" sz="2000" b="1" dirty="0" smtClean="0"/>
              <a:t>feelings</a:t>
            </a:r>
            <a:r>
              <a:rPr lang="en-US" altLang="en-US" sz="2000" dirty="0" smtClean="0"/>
              <a:t> are mental associations and reactions to the emotions (can be hidden)</a:t>
            </a:r>
            <a:endParaRPr lang="en-US" altLang="en-US" b="1" dirty="0"/>
          </a:p>
          <a:p>
            <a:pPr>
              <a:defRPr/>
            </a:pPr>
            <a:endParaRPr lang="en-US" altLang="en-US" b="1" dirty="0" smtClean="0"/>
          </a:p>
          <a:p>
            <a:pPr>
              <a:defRPr/>
            </a:pPr>
            <a:r>
              <a:rPr lang="en-US" altLang="en-US" b="1" dirty="0" smtClean="0"/>
              <a:t>Organic </a:t>
            </a:r>
            <a:r>
              <a:rPr lang="en-US" altLang="en-US" b="1" dirty="0"/>
              <a:t>mental disorder</a:t>
            </a:r>
            <a:r>
              <a:rPr lang="en-US" altLang="en-US" dirty="0"/>
              <a:t>: these are mental disorders which have identifiable pathological </a:t>
            </a:r>
            <a:r>
              <a:rPr lang="en-US" altLang="en-US" dirty="0" smtClean="0"/>
              <a:t>condition or underlying medical or surgical condition. e.g. </a:t>
            </a:r>
            <a:r>
              <a:rPr lang="en-US" altLang="en-US" dirty="0"/>
              <a:t>Cerebral vascular disease(brain </a:t>
            </a:r>
            <a:r>
              <a:rPr lang="en-US" altLang="en-US" dirty="0" smtClean="0"/>
              <a:t>tumors, stroke), delirium.</a:t>
            </a:r>
            <a:endParaRPr lang="en-US" altLang="en-US" dirty="0"/>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699671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76200" y="152400"/>
            <a:ext cx="9067800" cy="6705600"/>
          </a:xfrm>
          <a:prstGeom prst="rect">
            <a:avLst/>
          </a:prstGeom>
        </p:spPr>
        <p:txBody>
          <a:bodyPr rtlCol="0">
            <a:noAutofit/>
          </a:bodyPr>
          <a:lstStyle/>
          <a:p>
            <a:pPr eaLnBrk="1" fontAlgn="auto" hangingPunct="1">
              <a:spcAft>
                <a:spcPts val="0"/>
              </a:spcAft>
              <a:buFont typeface="Arial" panose="020B0604020202020204" pitchFamily="34" charset="0"/>
              <a:buChar char="•"/>
              <a:defRPr/>
            </a:pPr>
            <a:r>
              <a:rPr lang="en-US" altLang="x-none" sz="2800" b="1" dirty="0"/>
              <a:t>Functional mental disorder: </a:t>
            </a:r>
            <a:r>
              <a:rPr lang="en-US" altLang="x-none" sz="2800" dirty="0"/>
              <a:t>: these are mental disorders which have </a:t>
            </a:r>
            <a:r>
              <a:rPr lang="en-US" altLang="x-none" sz="2800" b="1" dirty="0" smtClean="0"/>
              <a:t>no identifiable </a:t>
            </a:r>
            <a:r>
              <a:rPr lang="en-US" altLang="x-none" sz="2800" b="1" dirty="0"/>
              <a:t>pathological </a:t>
            </a:r>
            <a:r>
              <a:rPr lang="en-US" altLang="x-none" sz="2800" dirty="0"/>
              <a:t>condition with no organic basis </a:t>
            </a:r>
            <a:r>
              <a:rPr lang="en-US" altLang="x-none" sz="2800" dirty="0" smtClean="0"/>
              <a:t>i.e. </a:t>
            </a:r>
            <a:r>
              <a:rPr lang="en-US" altLang="x-none" sz="2800" dirty="0"/>
              <a:t>are not quantifiable </a:t>
            </a:r>
            <a:r>
              <a:rPr lang="en-US" altLang="x-none" sz="2800" dirty="0" smtClean="0"/>
              <a:t>e.g. mania/ bipolar affective disorder, depression.</a:t>
            </a:r>
            <a:endParaRPr lang="en-US" sz="2800" b="1" dirty="0"/>
          </a:p>
          <a:p>
            <a:pPr eaLnBrk="1" fontAlgn="auto" hangingPunct="1">
              <a:spcAft>
                <a:spcPts val="0"/>
              </a:spcAft>
              <a:buFont typeface="Arial" panose="020B0604020202020204" pitchFamily="34" charset="0"/>
              <a:buChar char="•"/>
              <a:defRPr/>
            </a:pPr>
            <a:endParaRPr lang="en-US" sz="2800" b="1" dirty="0" smtClean="0"/>
          </a:p>
          <a:p>
            <a:pPr eaLnBrk="1" fontAlgn="auto" hangingPunct="1">
              <a:spcAft>
                <a:spcPts val="0"/>
              </a:spcAft>
              <a:buFont typeface="Arial" panose="020B0604020202020204" pitchFamily="34" charset="0"/>
              <a:buChar char="•"/>
              <a:defRPr/>
            </a:pPr>
            <a:r>
              <a:rPr lang="en-US" sz="2800" b="1" dirty="0" smtClean="0"/>
              <a:t>Mood</a:t>
            </a:r>
            <a:r>
              <a:rPr lang="en-US" sz="2800" dirty="0"/>
              <a:t>: is a </a:t>
            </a:r>
            <a:r>
              <a:rPr lang="en-US" sz="2800" dirty="0" smtClean="0"/>
              <a:t>subjective feeling which </a:t>
            </a:r>
            <a:r>
              <a:rPr lang="en-US" sz="2800" dirty="0"/>
              <a:t>is sustained (lasts for a length of time) and colors the total experience of the person. </a:t>
            </a:r>
            <a:r>
              <a:rPr lang="en-US" sz="2800" dirty="0" smtClean="0"/>
              <a:t>(</a:t>
            </a:r>
            <a:r>
              <a:rPr lang="en-US" sz="2800" dirty="0">
                <a:solidFill>
                  <a:schemeClr val="accent1">
                    <a:lumMod val="50000"/>
                  </a:schemeClr>
                </a:solidFill>
              </a:rPr>
              <a:t>WHAT PATIENT TELLS  YOU</a:t>
            </a:r>
            <a:r>
              <a:rPr lang="en-US" sz="2800" dirty="0"/>
              <a:t>). </a:t>
            </a:r>
            <a:endParaRPr lang="en-US" sz="2800" b="1" dirty="0" smtClean="0"/>
          </a:p>
          <a:p>
            <a:pPr eaLnBrk="1" fontAlgn="auto" hangingPunct="1">
              <a:spcAft>
                <a:spcPts val="0"/>
              </a:spcAft>
              <a:defRPr/>
            </a:pPr>
            <a:endParaRPr lang="en-US" sz="2800" b="1" dirty="0" smtClean="0"/>
          </a:p>
          <a:p>
            <a:pPr eaLnBrk="1" fontAlgn="auto" hangingPunct="1">
              <a:spcAft>
                <a:spcPts val="0"/>
              </a:spcAft>
              <a:defRPr/>
            </a:pPr>
            <a:r>
              <a:rPr lang="en-US" sz="2800" b="1" dirty="0" smtClean="0"/>
              <a:t>Affect</a:t>
            </a:r>
            <a:r>
              <a:rPr lang="en-US" sz="2800" dirty="0"/>
              <a:t>: is the outward objective expression of </a:t>
            </a:r>
            <a:r>
              <a:rPr lang="en-US" sz="2800" dirty="0" smtClean="0"/>
              <a:t>the ones’ feelings. (or is the mood </a:t>
            </a:r>
            <a:r>
              <a:rPr lang="en-US" sz="2800" dirty="0"/>
              <a:t>at a given </a:t>
            </a:r>
            <a:r>
              <a:rPr lang="en-US" sz="2800" dirty="0" smtClean="0"/>
              <a:t>time).(</a:t>
            </a:r>
            <a:r>
              <a:rPr lang="en-US" sz="2800" dirty="0">
                <a:solidFill>
                  <a:schemeClr val="accent1">
                    <a:lumMod val="50000"/>
                  </a:schemeClr>
                </a:solidFill>
              </a:rPr>
              <a:t>WHAT YOU SEE AS </a:t>
            </a:r>
            <a:r>
              <a:rPr lang="en-US" sz="2800" dirty="0" smtClean="0">
                <a:solidFill>
                  <a:schemeClr val="accent1">
                    <a:lumMod val="50000"/>
                  </a:schemeClr>
                </a:solidFill>
              </a:rPr>
              <a:t>A CLINICIAN!!!)</a:t>
            </a:r>
          </a:p>
          <a:p>
            <a:pPr marL="0" indent="0">
              <a:buNone/>
              <a:defRPr/>
            </a:pPr>
            <a:endParaRPr lang="en-US" sz="2800" dirty="0" smtClean="0"/>
          </a:p>
          <a:p>
            <a:pPr marL="0" indent="0">
              <a:buNone/>
              <a:defRPr/>
            </a:pPr>
            <a:r>
              <a:rPr lang="en-US" sz="2800" dirty="0" smtClean="0"/>
              <a:t>Mood </a:t>
            </a:r>
            <a:r>
              <a:rPr lang="en-US" sz="2800" dirty="0" err="1"/>
              <a:t>vs</a:t>
            </a:r>
            <a:r>
              <a:rPr lang="en-US" sz="2800" dirty="0"/>
              <a:t> Affect??</a:t>
            </a:r>
          </a:p>
          <a:p>
            <a:pPr marL="0" indent="0" eaLnBrk="1" fontAlgn="auto" hangingPunct="1">
              <a:spcAft>
                <a:spcPts val="0"/>
              </a:spcAft>
              <a:buNone/>
              <a:defRPr/>
            </a:pPr>
            <a:endParaRPr lang="en-US" sz="2800" dirty="0">
              <a:solidFill>
                <a:schemeClr val="accent1">
                  <a:lumMod val="50000"/>
                </a:schemeClr>
              </a:solidFill>
            </a:endParaRPr>
          </a:p>
        </p:txBody>
      </p:sp>
      <p:sp>
        <p:nvSpPr>
          <p:cNvPr id="4" name="Slide Number Placeholder 3"/>
          <p:cNvSpPr>
            <a:spLocks noGrp="1"/>
          </p:cNvSpPr>
          <p:nvPr>
            <p:ph type="sldNum" sz="quarter" idx="4294967295"/>
          </p:nvPr>
        </p:nvSpPr>
        <p:spPr>
          <a:xfrm>
            <a:off x="6457950" y="6356350"/>
            <a:ext cx="2057400" cy="365125"/>
          </a:xfrm>
          <a:prstGeom prst="rect">
            <a:avLst/>
          </a:prstGeom>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F9622B8B-FEB9-466B-A9FE-3020C41FC046}" type="slidenum">
              <a:rPr lang="en-US">
                <a:solidFill>
                  <a:srgbClr val="898989"/>
                </a:solidFill>
              </a:rPr>
              <a:pPr/>
              <a:t>8</a:t>
            </a:fld>
            <a:endParaRPr lang="en-US">
              <a:solidFill>
                <a:srgbClr val="898989"/>
              </a:solidFill>
            </a:endParaRPr>
          </a:p>
        </p:txBody>
      </p:sp>
    </p:spTree>
    <p:extLst>
      <p:ext uri="{BB962C8B-B14F-4D97-AF65-F5344CB8AC3E}">
        <p14:creationId xmlns:p14="http://schemas.microsoft.com/office/powerpoint/2010/main" val="727750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228600" y="1219200"/>
            <a:ext cx="8763000" cy="5486400"/>
          </a:xfrm>
        </p:spPr>
        <p:txBody>
          <a:bodyPr>
            <a:normAutofit/>
          </a:bodyPr>
          <a:lstStyle/>
          <a:p>
            <a:pPr>
              <a:defRPr/>
            </a:pPr>
            <a:r>
              <a:rPr lang="en-US" b="1" dirty="0"/>
              <a:t>Euthymia</a:t>
            </a:r>
            <a:r>
              <a:rPr lang="en-US" dirty="0"/>
              <a:t>: a normal mood state, neither depressed nor manic.</a:t>
            </a:r>
          </a:p>
          <a:p>
            <a:pPr>
              <a:defRPr/>
            </a:pPr>
            <a:endParaRPr lang="en-US" b="1" dirty="0" smtClean="0"/>
          </a:p>
          <a:p>
            <a:pPr>
              <a:defRPr/>
            </a:pPr>
            <a:r>
              <a:rPr lang="en-US" b="1" dirty="0" smtClean="0"/>
              <a:t>Anxiety</a:t>
            </a:r>
            <a:r>
              <a:rPr lang="en-US" dirty="0"/>
              <a:t>: feeling of worry and unease accompanied by autonomic symptoms (such as muscles tension, </a:t>
            </a:r>
            <a:r>
              <a:rPr lang="en-US" dirty="0" smtClean="0"/>
              <a:t>dyspnea </a:t>
            </a:r>
            <a:r>
              <a:rPr lang="en-US" dirty="0"/>
              <a:t>and tachycardia), caused by anticipation of danger.</a:t>
            </a:r>
          </a:p>
          <a:p>
            <a:pPr>
              <a:defRPr/>
            </a:pPr>
            <a:endParaRPr lang="en-US" b="1" dirty="0" smtClean="0"/>
          </a:p>
          <a:p>
            <a:pPr>
              <a:defRPr/>
            </a:pPr>
            <a:r>
              <a:rPr lang="en-US" b="1" dirty="0" smtClean="0"/>
              <a:t>Fear</a:t>
            </a:r>
            <a:r>
              <a:rPr lang="en-US" dirty="0"/>
              <a:t>: anxiety caused by realistic consciously recognized danger.</a:t>
            </a:r>
          </a:p>
          <a:p>
            <a:pPr>
              <a:defRPr/>
            </a:pPr>
            <a:endParaRPr lang="x-none"/>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59216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2387</Words>
  <Application>Microsoft Office PowerPoint</Application>
  <PresentationFormat>On-screen Show (4:3)</PresentationFormat>
  <Paragraphs>322</Paragraphs>
  <Slides>37</Slides>
  <Notes>17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INTRODUCTION TO MENTAL HEALTH  DCM 2 GCOHES semester 1 2023</vt:lpstr>
      <vt:lpstr>Lecture outline</vt:lpstr>
      <vt:lpstr>Introduction </vt:lpstr>
      <vt:lpstr>Intro………………….</vt:lpstr>
      <vt:lpstr>Intro……………………continued</vt:lpstr>
      <vt:lpstr>TERMINOLOGIES</vt:lpstr>
      <vt:lpstr>PowerPoint Presentation</vt:lpstr>
      <vt:lpstr>PowerPoint Presentation</vt:lpstr>
      <vt:lpstr>PowerPoint Presentation</vt:lpstr>
      <vt:lpstr>PowerPoint Presentation</vt:lpstr>
      <vt:lpstr>PowerPoint Presentation</vt:lpstr>
      <vt:lpstr>CONT……</vt:lpstr>
      <vt:lpstr>Contn……………………</vt:lpstr>
      <vt:lpstr>CONT……</vt:lpstr>
      <vt:lpstr>CONT……</vt:lpstr>
      <vt:lpstr>PowerPoint Presentation</vt:lpstr>
      <vt:lpstr>Delusions</vt:lpstr>
      <vt:lpstr>More delusions</vt:lpstr>
      <vt:lpstr>PowerPoint Presentation</vt:lpstr>
      <vt:lpstr>Terminologies contn…………</vt:lpstr>
      <vt:lpstr>CONT……</vt:lpstr>
      <vt:lpstr>Mental illness</vt:lpstr>
      <vt:lpstr>Causes of mental illness</vt:lpstr>
      <vt:lpstr> Factors that can Lead to  Mental Illness:</vt:lpstr>
      <vt:lpstr>Factors that can Lead to Mental Illness</vt:lpstr>
      <vt:lpstr>Factors that can Lead to Mental Illness:</vt:lpstr>
      <vt:lpstr>Factors that can Lead to Mental Illness:</vt:lpstr>
      <vt:lpstr> Recognizing Mental Illness</vt:lpstr>
      <vt:lpstr>Symptoms of Mental Illness</vt:lpstr>
      <vt:lpstr>Tell-tale *signs* of mental illness</vt:lpstr>
      <vt:lpstr>Tell tale signs of mental illness</vt:lpstr>
      <vt:lpstr>More signs……………..</vt:lpstr>
      <vt:lpstr>Tell tale signs of mental illness</vt:lpstr>
      <vt:lpstr>F) IMPAIRED COGNITIVE ABILITIES</vt:lpstr>
      <vt:lpstr> Reasons why there is Need to Address of mental illnesses or mental disorders. </vt:lpstr>
      <vt:lpstr>PowerPoint Presentation</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user2</dc:creator>
  <cp:lastModifiedBy>user2</cp:lastModifiedBy>
  <cp:revision>38</cp:revision>
  <dcterms:created xsi:type="dcterms:W3CDTF">2006-08-16T00:00:00Z</dcterms:created>
  <dcterms:modified xsi:type="dcterms:W3CDTF">2023-02-12T20:48:54Z</dcterms:modified>
</cp:coreProperties>
</file>