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9"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83" r:id="rId21"/>
    <p:sldId id="284" r:id="rId22"/>
    <p:sldId id="281" r:id="rId23"/>
    <p:sldId id="285" r:id="rId24"/>
    <p:sldId id="273" r:id="rId25"/>
    <p:sldId id="280" r:id="rId26"/>
    <p:sldId id="286" r:id="rId27"/>
    <p:sldId id="274" r:id="rId28"/>
    <p:sldId id="287" r:id="rId29"/>
    <p:sldId id="275" r:id="rId30"/>
    <p:sldId id="276" r:id="rId31"/>
    <p:sldId id="277"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52" autoAdjust="0"/>
    <p:restoredTop sz="96465" autoAdjust="0"/>
  </p:normalViewPr>
  <p:slideViewPr>
    <p:cSldViewPr>
      <p:cViewPr varScale="1">
        <p:scale>
          <a:sx n="78" d="100"/>
          <a:sy n="78"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55130-D7DE-46C5-9415-AFCB84DC0F7F}" type="datetimeFigureOut">
              <a:rPr lang="en-US" smtClean="0"/>
              <a:t>14-Feb-23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1233A-B9E3-4AD3-8840-084BE9FA516C}" type="slidenum">
              <a:rPr lang="en-US" smtClean="0"/>
              <a:t>‹#›</a:t>
            </a:fld>
            <a:endParaRPr lang="en-US"/>
          </a:p>
        </p:txBody>
      </p:sp>
    </p:spTree>
    <p:extLst>
      <p:ext uri="{BB962C8B-B14F-4D97-AF65-F5344CB8AC3E}">
        <p14:creationId xmlns:p14="http://schemas.microsoft.com/office/powerpoint/2010/main" val="423342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follow-up</a:t>
            </a:r>
            <a:r>
              <a:rPr lang="en-US" baseline="0" dirty="0" smtClean="0"/>
              <a:t> history emphasis is put on past psychiatric history, monitoring the progress of the illness, and quality of life of the patient.</a:t>
            </a:r>
            <a:endParaRPr lang="en-US" dirty="0"/>
          </a:p>
        </p:txBody>
      </p:sp>
      <p:sp>
        <p:nvSpPr>
          <p:cNvPr id="4" name="Slide Number Placeholder 3"/>
          <p:cNvSpPr>
            <a:spLocks noGrp="1"/>
          </p:cNvSpPr>
          <p:nvPr>
            <p:ph type="sldNum" sz="quarter" idx="10"/>
          </p:nvPr>
        </p:nvSpPr>
        <p:spPr/>
        <p:txBody>
          <a:bodyPr/>
          <a:lstStyle/>
          <a:p>
            <a:fld id="{B851233A-B9E3-4AD3-8840-084BE9FA516C}" type="slidenum">
              <a:rPr lang="en-US" smtClean="0"/>
              <a:t>2</a:t>
            </a:fld>
            <a:endParaRPr lang="en-US"/>
          </a:p>
        </p:txBody>
      </p:sp>
    </p:spTree>
    <p:extLst>
      <p:ext uri="{BB962C8B-B14F-4D97-AF65-F5344CB8AC3E}">
        <p14:creationId xmlns:p14="http://schemas.microsoft.com/office/powerpoint/2010/main" val="275623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1233A-B9E3-4AD3-8840-084BE9FA516C}" type="slidenum">
              <a:rPr lang="en-US" smtClean="0"/>
              <a:t>18</a:t>
            </a:fld>
            <a:endParaRPr lang="en-US"/>
          </a:p>
        </p:txBody>
      </p:sp>
    </p:spTree>
    <p:extLst>
      <p:ext uri="{BB962C8B-B14F-4D97-AF65-F5344CB8AC3E}">
        <p14:creationId xmlns:p14="http://schemas.microsoft.com/office/powerpoint/2010/main" val="37320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772400" cy="1470025"/>
          </a:xfrm>
        </p:spPr>
        <p:txBody>
          <a:bodyPr/>
          <a:lstStyle/>
          <a:p>
            <a:r>
              <a:rPr lang="en-US" b="1" i="1" dirty="0"/>
              <a:t>Mental Health Assessment of a patient </a:t>
            </a:r>
            <a:r>
              <a:rPr lang="en-US" b="1" i="1" dirty="0" smtClean="0"/>
              <a:t>I: History taking</a:t>
            </a:r>
            <a:endParaRPr lang="en-US" dirty="0"/>
          </a:p>
        </p:txBody>
      </p:sp>
      <p:sp>
        <p:nvSpPr>
          <p:cNvPr id="3" name="Subtitle 2"/>
          <p:cNvSpPr>
            <a:spLocks noGrp="1"/>
          </p:cNvSpPr>
          <p:nvPr>
            <p:ph type="subTitle" idx="1"/>
          </p:nvPr>
        </p:nvSpPr>
        <p:spPr>
          <a:xfrm>
            <a:off x="1371600" y="3505200"/>
            <a:ext cx="6400800" cy="2133600"/>
          </a:xfrm>
        </p:spPr>
        <p:txBody>
          <a:bodyPr>
            <a:normAutofit fontScale="92500" lnSpcReduction="10000"/>
          </a:bodyPr>
          <a:lstStyle/>
          <a:p>
            <a:r>
              <a:rPr lang="en-US" dirty="0" smtClean="0"/>
              <a:t>DCM 2 lecture, sem1 2023</a:t>
            </a:r>
          </a:p>
          <a:p>
            <a:r>
              <a:rPr lang="en-US" dirty="0" smtClean="0"/>
              <a:t>GCOHES</a:t>
            </a:r>
          </a:p>
          <a:p>
            <a:r>
              <a:rPr lang="en-US" dirty="0" smtClean="0"/>
              <a:t>By;</a:t>
            </a:r>
          </a:p>
          <a:p>
            <a:pPr algn="r"/>
            <a:r>
              <a:rPr lang="en-US" dirty="0" smtClean="0"/>
              <a:t>Brian.S.N,  MBChB, GUM</a:t>
            </a:r>
            <a:endParaRPr lang="en-US" dirty="0"/>
          </a:p>
        </p:txBody>
      </p:sp>
    </p:spTree>
    <p:extLst>
      <p:ext uri="{BB962C8B-B14F-4D97-AF65-F5344CB8AC3E}">
        <p14:creationId xmlns:p14="http://schemas.microsoft.com/office/powerpoint/2010/main" val="85824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14C82-54E6-4C7D-A575-E92148925FC7}"/>
              </a:ext>
            </a:extLst>
          </p:cNvPr>
          <p:cNvSpPr>
            <a:spLocks noGrp="1"/>
          </p:cNvSpPr>
          <p:nvPr>
            <p:ph type="title"/>
          </p:nvPr>
        </p:nvSpPr>
        <p:spPr/>
        <p:txBody>
          <a:bodyPr/>
          <a:lstStyle/>
          <a:p>
            <a:r>
              <a:rPr lang="en-US" b="1" dirty="0"/>
              <a:t>Setting the scene</a:t>
            </a:r>
            <a:endParaRPr lang="x-none" dirty="0"/>
          </a:p>
        </p:txBody>
      </p:sp>
      <p:sp>
        <p:nvSpPr>
          <p:cNvPr id="3" name="Content Placeholder 2">
            <a:extLst>
              <a:ext uri="{FF2B5EF4-FFF2-40B4-BE49-F238E27FC236}">
                <a16:creationId xmlns:a16="http://schemas.microsoft.com/office/drawing/2014/main" xmlns="" id="{06545A31-BB0D-4200-A135-C1165BC48C60}"/>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The ideal interview room has two doors, one for you and one for the patient. If this is not available sit so that the patient is not between you and the door.</a:t>
            </a:r>
          </a:p>
          <a:p>
            <a:pPr marL="0" indent="0">
              <a:buNone/>
            </a:pPr>
            <a:endParaRPr lang="en-US" dirty="0"/>
          </a:p>
          <a:p>
            <a:pPr>
              <a:buFont typeface="Arial" panose="020B0604020202020204" pitchFamily="34" charset="0"/>
              <a:buChar char="•"/>
            </a:pPr>
            <a:r>
              <a:rPr lang="en-US" dirty="0"/>
              <a:t> Remove all potential weapons from the interview room.</a:t>
            </a:r>
          </a:p>
          <a:p>
            <a:pPr marL="0" indent="0">
              <a:buNone/>
            </a:pPr>
            <a:endParaRPr lang="en-US" dirty="0"/>
          </a:p>
          <a:p>
            <a:pPr>
              <a:buFont typeface="Arial" panose="020B0604020202020204" pitchFamily="34" charset="0"/>
              <a:buChar char="•"/>
            </a:pPr>
            <a:r>
              <a:rPr lang="en-US" dirty="0"/>
              <a:t>Familiarize yourself with the ward's panic alarm system and security system before you first need to use it.</a:t>
            </a:r>
          </a:p>
          <a:p>
            <a:pPr marL="0" indent="0">
              <a:buNone/>
            </a:pPr>
            <a:endParaRPr lang="en-US" dirty="0"/>
          </a:p>
          <a:p>
            <a:pPr>
              <a:buFont typeface="Arial" panose="020B0604020202020204" pitchFamily="34" charset="0"/>
              <a:buChar char="•"/>
            </a:pPr>
            <a:r>
              <a:rPr lang="en-US" dirty="0"/>
              <a:t>If your hospital </a:t>
            </a:r>
            <a:r>
              <a:rPr lang="en-US" dirty="0" err="1"/>
              <a:t>organises</a:t>
            </a:r>
            <a:r>
              <a:rPr lang="en-US" dirty="0"/>
              <a:t> break-away  or aggression management training courses, attend these regularly to keep your skills up-to-date.</a:t>
            </a:r>
          </a:p>
          <a:p>
            <a:endParaRPr lang="x-none" dirty="0"/>
          </a:p>
        </p:txBody>
      </p:sp>
    </p:spTree>
    <p:extLst>
      <p:ext uri="{BB962C8B-B14F-4D97-AF65-F5344CB8AC3E}">
        <p14:creationId xmlns:p14="http://schemas.microsoft.com/office/powerpoint/2010/main" val="384511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5CDCF-DFE1-49D9-B58C-3303F30E171A}"/>
              </a:ext>
            </a:extLst>
          </p:cNvPr>
          <p:cNvSpPr>
            <a:spLocks noGrp="1"/>
          </p:cNvSpPr>
          <p:nvPr>
            <p:ph type="title"/>
          </p:nvPr>
        </p:nvSpPr>
        <p:spPr>
          <a:xfrm>
            <a:off x="628650" y="365126"/>
            <a:ext cx="7886700" cy="583142"/>
          </a:xfrm>
        </p:spPr>
        <p:txBody>
          <a:bodyPr>
            <a:normAutofit fontScale="90000"/>
          </a:bodyPr>
          <a:lstStyle/>
          <a:p>
            <a:r>
              <a:rPr lang="en-US" b="1" dirty="0"/>
              <a:t>Setting the scene</a:t>
            </a:r>
            <a:endParaRPr lang="x-none" b="1" dirty="0"/>
          </a:p>
        </p:txBody>
      </p:sp>
      <p:sp>
        <p:nvSpPr>
          <p:cNvPr id="3" name="Content Placeholder 2">
            <a:extLst>
              <a:ext uri="{FF2B5EF4-FFF2-40B4-BE49-F238E27FC236}">
                <a16:creationId xmlns:a16="http://schemas.microsoft.com/office/drawing/2014/main" xmlns="" id="{D7DE1144-B536-4F67-BEB6-1C65FD9F241B}"/>
              </a:ext>
            </a:extLst>
          </p:cNvPr>
          <p:cNvSpPr>
            <a:spLocks noGrp="1"/>
          </p:cNvSpPr>
          <p:nvPr>
            <p:ph idx="1"/>
          </p:nvPr>
        </p:nvSpPr>
        <p:spPr>
          <a:xfrm>
            <a:off x="203200" y="1117600"/>
            <a:ext cx="8312150" cy="5610578"/>
          </a:xfrm>
        </p:spPr>
        <p:txBody>
          <a:bodyPr>
            <a:normAutofit fontScale="70000" lnSpcReduction="20000"/>
          </a:bodyPr>
          <a:lstStyle/>
          <a:p>
            <a:pPr marL="0" indent="0">
              <a:buNone/>
            </a:pPr>
            <a:r>
              <a:rPr lang="en-US" b="1" dirty="0"/>
              <a:t>Introductions</a:t>
            </a:r>
          </a:p>
          <a:p>
            <a:r>
              <a:rPr lang="en-US" dirty="0"/>
              <a:t>Observe the normal social forms when meeting someone for the first time.</a:t>
            </a:r>
          </a:p>
          <a:p>
            <a:r>
              <a:rPr lang="en-US" dirty="0"/>
              <a:t> Introduce yourself and any accompanying staff members by name and status.</a:t>
            </a:r>
          </a:p>
          <a:p>
            <a:r>
              <a:rPr lang="en-US" dirty="0"/>
              <a:t> Ensure that you know the names and relationships of any people accompanying the patient (and ask the patient if they wish these persons to be present during the interview).</a:t>
            </a:r>
          </a:p>
          <a:p>
            <a:r>
              <a:rPr lang="en-US" dirty="0"/>
              <a:t> It is best to introduce yourself by title and surname and refer to the patient by title and surname.</a:t>
            </a:r>
          </a:p>
          <a:p>
            <a:pPr marL="0" indent="0">
              <a:buNone/>
            </a:pPr>
            <a:r>
              <a:rPr lang="en-US" b="1" dirty="0"/>
              <a:t>Seating</a:t>
            </a:r>
          </a:p>
          <a:p>
            <a:r>
              <a:rPr lang="en-US" dirty="0"/>
              <a:t>The traditional consultation room, with the patient facing the </a:t>
            </a:r>
            <a:r>
              <a:rPr lang="en-US" dirty="0" smtClean="0"/>
              <a:t>clinician </a:t>
            </a:r>
            <a:r>
              <a:rPr lang="en-US" dirty="0"/>
              <a:t>across a desk is inappropriate in psychiatry.</a:t>
            </a:r>
          </a:p>
          <a:p>
            <a:r>
              <a:rPr lang="en-US" dirty="0"/>
              <a:t> Use two or more comfortable chairs, of the same height, orientated to each other at an angle. This is less confrontational but allows direct eye contact as necessary. A clipboard will allow you to write notes as you go along.</a:t>
            </a:r>
          </a:p>
          <a:p>
            <a:endParaRPr lang="x-none" dirty="0"/>
          </a:p>
        </p:txBody>
      </p:sp>
    </p:spTree>
    <p:extLst>
      <p:ext uri="{BB962C8B-B14F-4D97-AF65-F5344CB8AC3E}">
        <p14:creationId xmlns:p14="http://schemas.microsoft.com/office/powerpoint/2010/main" val="2489551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046F5-79E3-4181-93F8-83CF91E23781}"/>
              </a:ext>
            </a:extLst>
          </p:cNvPr>
          <p:cNvSpPr>
            <a:spLocks noGrp="1"/>
          </p:cNvSpPr>
          <p:nvPr>
            <p:ph type="title"/>
          </p:nvPr>
        </p:nvSpPr>
        <p:spPr>
          <a:xfrm>
            <a:off x="628650" y="365126"/>
            <a:ext cx="7886700" cy="741186"/>
          </a:xfrm>
        </p:spPr>
        <p:txBody>
          <a:bodyPr>
            <a:normAutofit fontScale="90000"/>
          </a:bodyPr>
          <a:lstStyle/>
          <a:p>
            <a:r>
              <a:rPr lang="en-US" b="1" dirty="0"/>
              <a:t>Setting the scene</a:t>
            </a:r>
            <a:endParaRPr lang="x-none" dirty="0"/>
          </a:p>
        </p:txBody>
      </p:sp>
      <p:sp>
        <p:nvSpPr>
          <p:cNvPr id="3" name="Content Placeholder 2">
            <a:extLst>
              <a:ext uri="{FF2B5EF4-FFF2-40B4-BE49-F238E27FC236}">
                <a16:creationId xmlns:a16="http://schemas.microsoft.com/office/drawing/2014/main" xmlns="" id="{94BAB38E-DA4C-4403-8391-923D062F40C1}"/>
              </a:ext>
            </a:extLst>
          </p:cNvPr>
          <p:cNvSpPr>
            <a:spLocks noGrp="1"/>
          </p:cNvSpPr>
          <p:nvPr>
            <p:ph idx="1"/>
          </p:nvPr>
        </p:nvSpPr>
        <p:spPr>
          <a:xfrm>
            <a:off x="628650" y="1106312"/>
            <a:ext cx="7886700" cy="5599288"/>
          </a:xfrm>
        </p:spPr>
        <p:txBody>
          <a:bodyPr>
            <a:normAutofit fontScale="70000" lnSpcReduction="20000"/>
          </a:bodyPr>
          <a:lstStyle/>
          <a:p>
            <a:pPr marL="0" indent="0">
              <a:buNone/>
            </a:pPr>
            <a:r>
              <a:rPr lang="en-US" b="1" dirty="0"/>
              <a:t>Explanation</a:t>
            </a:r>
          </a:p>
          <a:p>
            <a:r>
              <a:rPr lang="en-US" dirty="0"/>
              <a:t>Inform the patient of your status and </a:t>
            </a:r>
            <a:r>
              <a:rPr lang="en-US" dirty="0" smtClean="0"/>
              <a:t>level of  education/</a:t>
            </a:r>
            <a:r>
              <a:rPr lang="en-US" dirty="0" err="1" smtClean="0"/>
              <a:t>speciality</a:t>
            </a:r>
            <a:r>
              <a:rPr lang="en-US" dirty="0" smtClean="0"/>
              <a:t> </a:t>
            </a:r>
            <a:r>
              <a:rPr lang="en-US" dirty="0"/>
              <a:t>and explain the purpose of the interview.</a:t>
            </a:r>
          </a:p>
          <a:p>
            <a:pPr marL="0" indent="0">
              <a:buNone/>
            </a:pPr>
            <a:endParaRPr lang="en-US" dirty="0"/>
          </a:p>
          <a:p>
            <a:r>
              <a:rPr lang="en-US" dirty="0"/>
              <a:t> Explain the reasons for referral as you understand them and inform the patient of the information you have been told by the referrer. Patients often imagine you know more about them </a:t>
            </a:r>
            <a:r>
              <a:rPr lang="en-US" dirty="0" smtClean="0"/>
              <a:t>‘’than you actually </a:t>
            </a:r>
            <a:r>
              <a:rPr lang="en-US" dirty="0"/>
              <a:t>do</a:t>
            </a:r>
            <a:r>
              <a:rPr lang="en-US" dirty="0" smtClean="0"/>
              <a:t>.’’</a:t>
            </a:r>
            <a:endParaRPr lang="en-US" dirty="0"/>
          </a:p>
          <a:p>
            <a:pPr marL="0" indent="0">
              <a:buNone/>
            </a:pPr>
            <a:endParaRPr lang="en-US" dirty="0"/>
          </a:p>
          <a:p>
            <a:r>
              <a:rPr lang="en-US" dirty="0"/>
              <a:t> It is helpful to indicate to the patient how long the interview will last; this will allow both of you to plan your time.(45minutes)</a:t>
            </a:r>
          </a:p>
          <a:p>
            <a:pPr marL="0" indent="0">
              <a:buNone/>
            </a:pPr>
            <a:endParaRPr lang="en-US" dirty="0"/>
          </a:p>
          <a:p>
            <a:r>
              <a:rPr lang="en-US" dirty="0"/>
              <a:t> Advise them that you may wish to obtain further information after the interview from other sources, and obtain their consent to talk to any informants accompanying them if this would add to your assessment.</a:t>
            </a:r>
          </a:p>
          <a:p>
            <a:pPr marL="0" indent="0">
              <a:buNone/>
            </a:pPr>
            <a:endParaRPr lang="en-US" dirty="0"/>
          </a:p>
          <a:p>
            <a:endParaRPr lang="x-none" dirty="0"/>
          </a:p>
        </p:txBody>
      </p:sp>
    </p:spTree>
    <p:extLst>
      <p:ext uri="{BB962C8B-B14F-4D97-AF65-F5344CB8AC3E}">
        <p14:creationId xmlns:p14="http://schemas.microsoft.com/office/powerpoint/2010/main" val="386839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C1056-63BD-460C-91B8-B03DA94458E7}"/>
              </a:ext>
            </a:extLst>
          </p:cNvPr>
          <p:cNvSpPr>
            <a:spLocks noGrp="1"/>
          </p:cNvSpPr>
          <p:nvPr>
            <p:ph type="title"/>
          </p:nvPr>
        </p:nvSpPr>
        <p:spPr>
          <a:xfrm>
            <a:off x="628650" y="365126"/>
            <a:ext cx="7886700" cy="854075"/>
          </a:xfrm>
        </p:spPr>
        <p:txBody>
          <a:bodyPr/>
          <a:lstStyle/>
          <a:p>
            <a:r>
              <a:rPr lang="en-US" b="1" dirty="0"/>
              <a:t>Setting the scene</a:t>
            </a:r>
            <a:endParaRPr lang="x-none" dirty="0"/>
          </a:p>
        </p:txBody>
      </p:sp>
      <p:sp>
        <p:nvSpPr>
          <p:cNvPr id="3" name="Content Placeholder 2">
            <a:extLst>
              <a:ext uri="{FF2B5EF4-FFF2-40B4-BE49-F238E27FC236}">
                <a16:creationId xmlns:a16="http://schemas.microsoft.com/office/drawing/2014/main" xmlns="" id="{BA69CE48-2D00-4ADA-9724-1382D9BD1421}"/>
              </a:ext>
            </a:extLst>
          </p:cNvPr>
          <p:cNvSpPr>
            <a:spLocks noGrp="1"/>
          </p:cNvSpPr>
          <p:nvPr>
            <p:ph idx="1"/>
          </p:nvPr>
        </p:nvSpPr>
        <p:spPr>
          <a:xfrm>
            <a:off x="628650" y="1038579"/>
            <a:ext cx="7886700" cy="5138385"/>
          </a:xfrm>
        </p:spPr>
        <p:txBody>
          <a:bodyPr>
            <a:normAutofit fontScale="77500" lnSpcReduction="20000"/>
          </a:bodyPr>
          <a:lstStyle/>
          <a:p>
            <a:pPr marL="0" indent="0">
              <a:buNone/>
            </a:pPr>
            <a:r>
              <a:rPr lang="en-US" b="1" dirty="0"/>
              <a:t>Documentation</a:t>
            </a:r>
          </a:p>
          <a:p>
            <a:r>
              <a:rPr lang="en-US" dirty="0"/>
              <a:t>For all clinical interviewing a written account is crucial, both as a way of recording and communicating information and as a medico-legal record.</a:t>
            </a:r>
          </a:p>
          <a:p>
            <a:pPr marL="0" indent="0">
              <a:buNone/>
            </a:pPr>
            <a:endParaRPr lang="en-US" dirty="0"/>
          </a:p>
          <a:p>
            <a:r>
              <a:rPr lang="en-US" dirty="0"/>
              <a:t> It is best to write up the account as you go along. This saves time afterwards and allows for a more accurate account of the patient's own words.</a:t>
            </a:r>
          </a:p>
          <a:p>
            <a:pPr marL="0" indent="0">
              <a:buNone/>
            </a:pPr>
            <a:endParaRPr lang="en-US" dirty="0"/>
          </a:p>
          <a:p>
            <a:r>
              <a:rPr lang="en-US" dirty="0"/>
              <a:t> The record should be legible, signed, and dated, and ordered in a standard fashion. </a:t>
            </a:r>
          </a:p>
          <a:p>
            <a:pPr marL="0" indent="0">
              <a:buNone/>
            </a:pPr>
            <a:endParaRPr lang="en-US" dirty="0"/>
          </a:p>
          <a:p>
            <a:r>
              <a:rPr lang="en-US" dirty="0"/>
              <a:t>Initially you may find it helpful to write out the standard headings on sheets of paper beforehand.</a:t>
            </a:r>
          </a:p>
          <a:p>
            <a:endParaRPr lang="x-none" dirty="0"/>
          </a:p>
        </p:txBody>
      </p:sp>
    </p:spTree>
    <p:extLst>
      <p:ext uri="{BB962C8B-B14F-4D97-AF65-F5344CB8AC3E}">
        <p14:creationId xmlns:p14="http://schemas.microsoft.com/office/powerpoint/2010/main" val="1683447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6B570-24AA-4AE8-8279-0FD08C5F2A90}"/>
              </a:ext>
            </a:extLst>
          </p:cNvPr>
          <p:cNvSpPr>
            <a:spLocks noGrp="1"/>
          </p:cNvSpPr>
          <p:nvPr>
            <p:ph type="title"/>
          </p:nvPr>
        </p:nvSpPr>
        <p:spPr>
          <a:xfrm>
            <a:off x="628650" y="365126"/>
            <a:ext cx="7886700" cy="842786"/>
          </a:xfrm>
        </p:spPr>
        <p:txBody>
          <a:bodyPr/>
          <a:lstStyle/>
          <a:p>
            <a:r>
              <a:rPr lang="en-US" b="1" dirty="0"/>
              <a:t>Interview structure</a:t>
            </a:r>
            <a:endParaRPr lang="x-none" b="1" dirty="0"/>
          </a:p>
        </p:txBody>
      </p:sp>
      <p:sp>
        <p:nvSpPr>
          <p:cNvPr id="3" name="Content Placeholder 2">
            <a:extLst>
              <a:ext uri="{FF2B5EF4-FFF2-40B4-BE49-F238E27FC236}">
                <a16:creationId xmlns:a16="http://schemas.microsoft.com/office/drawing/2014/main" xmlns="" id="{49CB5E4D-C350-40F0-B9A1-DA03AF89FFD8}"/>
              </a:ext>
            </a:extLst>
          </p:cNvPr>
          <p:cNvSpPr>
            <a:spLocks noGrp="1"/>
          </p:cNvSpPr>
          <p:nvPr>
            <p:ph idx="1"/>
          </p:nvPr>
        </p:nvSpPr>
        <p:spPr>
          <a:xfrm>
            <a:off x="628650" y="1309511"/>
            <a:ext cx="7886700" cy="5183363"/>
          </a:xfrm>
        </p:spPr>
        <p:txBody>
          <a:bodyPr>
            <a:normAutofit fontScale="62500" lnSpcReduction="20000"/>
          </a:bodyPr>
          <a:lstStyle/>
          <a:p>
            <a:r>
              <a:rPr lang="en-US" dirty="0"/>
              <a:t>The exact internal structure of the interview will be decided by the nature of the presenting complaint. However, the interview will generally go through a number of more or less discrete phases:</a:t>
            </a:r>
          </a:p>
          <a:p>
            <a:pPr marL="0" indent="0">
              <a:buNone/>
            </a:pPr>
            <a:r>
              <a:rPr lang="en-US" b="1" dirty="0"/>
              <a:t>Initiation</a:t>
            </a:r>
          </a:p>
          <a:p>
            <a:r>
              <a:rPr lang="en-US" dirty="0"/>
              <a:t> Introduce yourself and explain the nature and purpose of the interview. Describe how long the interview will last and what you know about the patient already.</a:t>
            </a:r>
          </a:p>
          <a:p>
            <a:pPr marL="0" indent="0">
              <a:buNone/>
            </a:pPr>
            <a:endParaRPr lang="en-US" dirty="0"/>
          </a:p>
          <a:p>
            <a:r>
              <a:rPr lang="en-US" dirty="0"/>
              <a:t>Patient led history Invites the patient to tell you about their presenting complaint.</a:t>
            </a:r>
          </a:p>
          <a:p>
            <a:r>
              <a:rPr lang="en-US" dirty="0"/>
              <a:t> Use general opening questions and prompt for further elaboration. Let the patient do most of the talking: your role is to help them to tell the story in their own words.</a:t>
            </a:r>
          </a:p>
          <a:p>
            <a:pPr marL="0" indent="0">
              <a:buNone/>
            </a:pPr>
            <a:endParaRPr lang="en-US" dirty="0"/>
          </a:p>
          <a:p>
            <a:r>
              <a:rPr lang="en-US" dirty="0"/>
              <a:t> During this phase you should note down the major observations in the MSE. Having completed the history of the present complaint and the MSE you will be able to be more focused when taking the other aspects of the history.</a:t>
            </a:r>
          </a:p>
          <a:p>
            <a:pPr marL="0" indent="0">
              <a:buNone/>
            </a:pPr>
            <a:endParaRPr lang="en-US" dirty="0"/>
          </a:p>
          <a:p>
            <a:endParaRPr lang="x-none" dirty="0"/>
          </a:p>
        </p:txBody>
      </p:sp>
    </p:spTree>
    <p:extLst>
      <p:ext uri="{BB962C8B-B14F-4D97-AF65-F5344CB8AC3E}">
        <p14:creationId xmlns:p14="http://schemas.microsoft.com/office/powerpoint/2010/main" val="2536210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1ADD9-0CA9-46CC-81BD-553445CEB8BE}"/>
              </a:ext>
            </a:extLst>
          </p:cNvPr>
          <p:cNvSpPr>
            <a:spLocks noGrp="1"/>
          </p:cNvSpPr>
          <p:nvPr>
            <p:ph type="title"/>
          </p:nvPr>
        </p:nvSpPr>
        <p:spPr>
          <a:xfrm>
            <a:off x="628650" y="383822"/>
            <a:ext cx="7886700" cy="575734"/>
          </a:xfrm>
        </p:spPr>
        <p:txBody>
          <a:bodyPr>
            <a:normAutofit fontScale="90000"/>
          </a:bodyPr>
          <a:lstStyle/>
          <a:p>
            <a:r>
              <a:rPr lang="en-US" dirty="0"/>
              <a:t/>
            </a:r>
            <a:br>
              <a:rPr lang="en-US" dirty="0"/>
            </a:br>
            <a:r>
              <a:rPr lang="en-US" b="1" dirty="0"/>
              <a:t>Questioning techniques</a:t>
            </a:r>
            <a:r>
              <a:rPr lang="en-US" dirty="0"/>
              <a:t/>
            </a:r>
            <a:br>
              <a:rPr lang="en-US" dirty="0"/>
            </a:br>
            <a:endParaRPr lang="x-none" dirty="0"/>
          </a:p>
        </p:txBody>
      </p:sp>
      <p:sp>
        <p:nvSpPr>
          <p:cNvPr id="3" name="Content Placeholder 2">
            <a:extLst>
              <a:ext uri="{FF2B5EF4-FFF2-40B4-BE49-F238E27FC236}">
                <a16:creationId xmlns:a16="http://schemas.microsoft.com/office/drawing/2014/main" xmlns="" id="{3F389B14-E068-42EC-974C-1631DCC071F1}"/>
              </a:ext>
            </a:extLst>
          </p:cNvPr>
          <p:cNvSpPr>
            <a:spLocks noGrp="1"/>
          </p:cNvSpPr>
          <p:nvPr>
            <p:ph idx="1"/>
          </p:nvPr>
        </p:nvSpPr>
        <p:spPr>
          <a:xfrm>
            <a:off x="628650" y="959557"/>
            <a:ext cx="7886700" cy="5217407"/>
          </a:xfrm>
        </p:spPr>
        <p:txBody>
          <a:bodyPr>
            <a:normAutofit fontScale="70000" lnSpcReduction="20000"/>
          </a:bodyPr>
          <a:lstStyle/>
          <a:p>
            <a:pPr marL="0" indent="0">
              <a:buNone/>
            </a:pPr>
            <a:endParaRPr lang="en-US" b="1" dirty="0"/>
          </a:p>
          <a:p>
            <a:pPr marL="0" indent="0">
              <a:buNone/>
            </a:pPr>
            <a:r>
              <a:rPr lang="en-US" b="1" dirty="0"/>
              <a:t>Open vs. closed questions</a:t>
            </a:r>
          </a:p>
          <a:p>
            <a:r>
              <a:rPr lang="en-US" dirty="0"/>
              <a:t> An open question does not suggest the possible answers; a closed question expects a limited range of replies (can you tell me how you are feeling? and is your mood up or down at the moment?).</a:t>
            </a:r>
          </a:p>
          <a:p>
            <a:pPr marL="0" indent="0">
              <a:buNone/>
            </a:pPr>
            <a:endParaRPr lang="en-US" dirty="0"/>
          </a:p>
          <a:p>
            <a:r>
              <a:rPr lang="en-US" dirty="0"/>
              <a:t> In general, begin the interview with open questions, turning to more closed questions to clarify details or factual points.</a:t>
            </a:r>
          </a:p>
          <a:p>
            <a:pPr marL="0" indent="0">
              <a:buNone/>
            </a:pPr>
            <a:r>
              <a:rPr lang="en-US" b="1" dirty="0"/>
              <a:t>Non-directive vs. leading questions </a:t>
            </a:r>
          </a:p>
          <a:p>
            <a:r>
              <a:rPr lang="en-US" dirty="0"/>
              <a:t>A leading question directs a patient towards a suggested answer (e.g.is your mood usually worse in the mornings? rather than is your mood better or worse at any time of day?)  </a:t>
            </a:r>
          </a:p>
          <a:p>
            <a:pPr marL="0" indent="0">
              <a:buNone/>
            </a:pPr>
            <a:endParaRPr lang="en-US" dirty="0"/>
          </a:p>
          <a:p>
            <a:r>
              <a:rPr lang="en-US" dirty="0"/>
              <a:t>Avoid leading our patients to certain replies, as the desire to please the doctor can be a very powerful one.</a:t>
            </a:r>
          </a:p>
          <a:p>
            <a:endParaRPr lang="x-none" dirty="0"/>
          </a:p>
        </p:txBody>
      </p:sp>
    </p:spTree>
    <p:extLst>
      <p:ext uri="{BB962C8B-B14F-4D97-AF65-F5344CB8AC3E}">
        <p14:creationId xmlns:p14="http://schemas.microsoft.com/office/powerpoint/2010/main" val="1102826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5EE66-23B2-4D1F-8912-62709C004BCF}"/>
              </a:ext>
            </a:extLst>
          </p:cNvPr>
          <p:cNvSpPr>
            <a:spLocks noGrp="1"/>
          </p:cNvSpPr>
          <p:nvPr>
            <p:ph type="title"/>
          </p:nvPr>
        </p:nvSpPr>
        <p:spPr/>
        <p:txBody>
          <a:bodyPr/>
          <a:lstStyle/>
          <a:p>
            <a:r>
              <a:rPr lang="en-US" b="1" dirty="0"/>
              <a:t>Interview structure</a:t>
            </a:r>
            <a:endParaRPr lang="x-none" dirty="0"/>
          </a:p>
        </p:txBody>
      </p:sp>
      <p:sp>
        <p:nvSpPr>
          <p:cNvPr id="3" name="Content Placeholder 2">
            <a:extLst>
              <a:ext uri="{FF2B5EF4-FFF2-40B4-BE49-F238E27FC236}">
                <a16:creationId xmlns:a16="http://schemas.microsoft.com/office/drawing/2014/main" xmlns="" id="{02EC5AD0-A7E0-4A11-B1D1-45B2E55B8B14}"/>
              </a:ext>
            </a:extLst>
          </p:cNvPr>
          <p:cNvSpPr>
            <a:spLocks noGrp="1"/>
          </p:cNvSpPr>
          <p:nvPr>
            <p:ph idx="1"/>
          </p:nvPr>
        </p:nvSpPr>
        <p:spPr/>
        <p:txBody>
          <a:bodyPr>
            <a:normAutofit fontScale="70000" lnSpcReduction="20000"/>
          </a:bodyPr>
          <a:lstStyle/>
          <a:p>
            <a:pPr marL="0" indent="0">
              <a:buNone/>
            </a:pPr>
            <a:r>
              <a:rPr lang="en-US" b="1" dirty="0"/>
              <a:t>Establish a therapeutic relationship</a:t>
            </a:r>
          </a:p>
          <a:p>
            <a:pPr marL="0" indent="0">
              <a:buNone/>
            </a:pPr>
            <a:endParaRPr lang="en-US" b="1" dirty="0"/>
          </a:p>
          <a:p>
            <a:pPr>
              <a:buFont typeface="Arial" panose="020B0604020202020204" pitchFamily="34" charset="0"/>
              <a:buChar char="•"/>
            </a:pPr>
            <a:r>
              <a:rPr lang="en-US" dirty="0"/>
              <a:t>Aim to listen more than you speak (especially initially).</a:t>
            </a:r>
          </a:p>
          <a:p>
            <a:pPr marL="0" indent="0">
              <a:buNone/>
            </a:pPr>
            <a:endParaRPr lang="en-US" dirty="0"/>
          </a:p>
          <a:p>
            <a:pPr>
              <a:buFont typeface="Arial" panose="020B0604020202020204" pitchFamily="34" charset="0"/>
              <a:buChar char="•"/>
            </a:pPr>
            <a:r>
              <a:rPr lang="en-US" dirty="0"/>
              <a:t>Show respect for the patient as an individual (e.g. establish their preferred mode of address, ask permission for anyone else to be present at the interview).</a:t>
            </a:r>
          </a:p>
          <a:p>
            <a:pPr marL="0" indent="0">
              <a:buNone/>
            </a:pPr>
            <a:endParaRPr lang="en-US" dirty="0"/>
          </a:p>
          <a:p>
            <a:pPr>
              <a:buFont typeface="Arial" panose="020B0604020202020204" pitchFamily="34" charset="0"/>
              <a:buChar char="•"/>
            </a:pPr>
            <a:r>
              <a:rPr lang="en-US" dirty="0"/>
              <a:t>Explicitly make your actions for the benefit of the patient.</a:t>
            </a:r>
          </a:p>
          <a:p>
            <a:pPr marL="0" indent="0">
              <a:buNone/>
            </a:pPr>
            <a:endParaRPr lang="en-US" dirty="0"/>
          </a:p>
          <a:p>
            <a:pPr marL="0" indent="0">
              <a:buNone/>
            </a:pPr>
            <a:endParaRPr lang="en-US" dirty="0"/>
          </a:p>
          <a:p>
            <a:pPr>
              <a:buFont typeface="Arial" panose="020B0604020202020204" pitchFamily="34" charset="0"/>
              <a:buChar char="•"/>
            </a:pPr>
            <a:r>
              <a:rPr lang="en-US" dirty="0"/>
              <a:t>Accept that in some patients trust may take time to develop.</a:t>
            </a:r>
          </a:p>
          <a:p>
            <a:endParaRPr lang="x-none" dirty="0"/>
          </a:p>
        </p:txBody>
      </p:sp>
    </p:spTree>
    <p:extLst>
      <p:ext uri="{BB962C8B-B14F-4D97-AF65-F5344CB8AC3E}">
        <p14:creationId xmlns:p14="http://schemas.microsoft.com/office/powerpoint/2010/main" val="3814165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96A67-A644-4D46-9DB7-84B0C336C798}"/>
              </a:ext>
            </a:extLst>
          </p:cNvPr>
          <p:cNvSpPr>
            <a:spLocks noGrp="1"/>
          </p:cNvSpPr>
          <p:nvPr>
            <p:ph type="title"/>
          </p:nvPr>
        </p:nvSpPr>
        <p:spPr>
          <a:xfrm>
            <a:off x="628650" y="365126"/>
            <a:ext cx="7886700" cy="684741"/>
          </a:xfrm>
        </p:spPr>
        <p:txBody>
          <a:bodyPr>
            <a:normAutofit fontScale="90000"/>
          </a:bodyPr>
          <a:lstStyle/>
          <a:p>
            <a:r>
              <a:rPr lang="en-US" b="1" dirty="0"/>
              <a:t>Interview structure</a:t>
            </a:r>
            <a:endParaRPr lang="x-none" dirty="0"/>
          </a:p>
        </p:txBody>
      </p:sp>
      <p:sp>
        <p:nvSpPr>
          <p:cNvPr id="3" name="Content Placeholder 2">
            <a:extLst>
              <a:ext uri="{FF2B5EF4-FFF2-40B4-BE49-F238E27FC236}">
                <a16:creationId xmlns:a16="http://schemas.microsoft.com/office/drawing/2014/main" xmlns="" id="{E9E59945-B7E2-4B27-B8AE-E2D69D18D3A1}"/>
              </a:ext>
            </a:extLst>
          </p:cNvPr>
          <p:cNvSpPr>
            <a:spLocks noGrp="1"/>
          </p:cNvSpPr>
          <p:nvPr>
            <p:ph idx="1"/>
          </p:nvPr>
        </p:nvSpPr>
        <p:spPr>
          <a:xfrm>
            <a:off x="628650" y="1049867"/>
            <a:ext cx="7886700" cy="5610577"/>
          </a:xfrm>
        </p:spPr>
        <p:txBody>
          <a:bodyPr>
            <a:normAutofit fontScale="70000" lnSpcReduction="20000"/>
          </a:bodyPr>
          <a:lstStyle/>
          <a:p>
            <a:pPr marL="0" indent="0">
              <a:buNone/>
            </a:pPr>
            <a:r>
              <a:rPr lang="en-US" b="1" dirty="0"/>
              <a:t>Communicate effectively</a:t>
            </a:r>
          </a:p>
          <a:p>
            <a:pPr>
              <a:buFont typeface="Arial" panose="020B0604020202020204" pitchFamily="34" charset="0"/>
              <a:buChar char="•"/>
            </a:pPr>
            <a:r>
              <a:rPr lang="en-US" dirty="0"/>
              <a:t>Be specific- Explain what you think the diagnosis is and what the management should be.</a:t>
            </a:r>
          </a:p>
          <a:p>
            <a:pPr marL="0" indent="0">
              <a:buNone/>
            </a:pPr>
            <a:endParaRPr lang="en-US" dirty="0"/>
          </a:p>
          <a:p>
            <a:r>
              <a:rPr lang="en-US" dirty="0"/>
              <a:t> Use layman's language or explain specialist terms which you use.</a:t>
            </a:r>
          </a:p>
          <a:p>
            <a:pPr>
              <a:buFont typeface="Arial" panose="020B0604020202020204" pitchFamily="34" charset="0"/>
              <a:buChar char="•"/>
            </a:pPr>
            <a:endParaRPr lang="en-US" dirty="0"/>
          </a:p>
          <a:p>
            <a:pPr>
              <a:buFont typeface="Arial" panose="020B0604020202020204" pitchFamily="34" charset="0"/>
              <a:buChar char="•"/>
            </a:pPr>
            <a:r>
              <a:rPr lang="en-US" dirty="0"/>
              <a:t>Clarify precisely what you mean and what your plans are. Be explicit in your statements to patients.</a:t>
            </a:r>
          </a:p>
          <a:p>
            <a:pPr marL="0" indent="0">
              <a:buNone/>
            </a:pPr>
            <a:endParaRPr lang="en-US" dirty="0"/>
          </a:p>
          <a:p>
            <a:pPr>
              <a:buFont typeface="Arial" panose="020B0604020202020204" pitchFamily="34" charset="0"/>
              <a:buChar char="•"/>
            </a:pPr>
            <a:r>
              <a:rPr lang="en-US" dirty="0"/>
              <a:t>Connect the advice to the patient. Explain why you think, what you do and what it is about the patient's symptoms that suggests the diagnosis to you.</a:t>
            </a:r>
          </a:p>
          <a:p>
            <a:pPr marL="0" indent="0">
              <a:buNone/>
            </a:pPr>
            <a:endParaRPr lang="en-US" dirty="0"/>
          </a:p>
          <a:p>
            <a:pPr>
              <a:buFont typeface="Arial" panose="020B0604020202020204" pitchFamily="34" charset="0"/>
              <a:buChar char="•"/>
            </a:pPr>
            <a:r>
              <a:rPr lang="en-US" dirty="0"/>
              <a:t>Use repetition as well as restate the important information first and repeat it at the end.</a:t>
            </a:r>
          </a:p>
        </p:txBody>
      </p:sp>
    </p:spTree>
    <p:extLst>
      <p:ext uri="{BB962C8B-B14F-4D97-AF65-F5344CB8AC3E}">
        <p14:creationId xmlns:p14="http://schemas.microsoft.com/office/powerpoint/2010/main" val="4255997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F8BF5-7625-4E0E-A65E-A1F978D06B3F}"/>
              </a:ext>
            </a:extLst>
          </p:cNvPr>
          <p:cNvSpPr>
            <a:spLocks noGrp="1"/>
          </p:cNvSpPr>
          <p:nvPr>
            <p:ph type="title"/>
          </p:nvPr>
        </p:nvSpPr>
        <p:spPr>
          <a:xfrm>
            <a:off x="628650" y="365126"/>
            <a:ext cx="7886700" cy="752475"/>
          </a:xfrm>
        </p:spPr>
        <p:txBody>
          <a:bodyPr>
            <a:normAutofit fontScale="90000"/>
          </a:bodyPr>
          <a:lstStyle/>
          <a:p>
            <a:r>
              <a:rPr lang="en-US" b="1" dirty="0"/>
              <a:t>History </a:t>
            </a:r>
            <a:endParaRPr lang="x-none" b="1" dirty="0"/>
          </a:p>
        </p:txBody>
      </p:sp>
      <p:sp>
        <p:nvSpPr>
          <p:cNvPr id="3" name="Content Placeholder 2">
            <a:extLst>
              <a:ext uri="{FF2B5EF4-FFF2-40B4-BE49-F238E27FC236}">
                <a16:creationId xmlns:a16="http://schemas.microsoft.com/office/drawing/2014/main" xmlns="" id="{707A247F-50DA-4F6F-A96A-893F9C89FF0E}"/>
              </a:ext>
            </a:extLst>
          </p:cNvPr>
          <p:cNvSpPr>
            <a:spLocks noGrp="1"/>
          </p:cNvSpPr>
          <p:nvPr>
            <p:ph idx="1"/>
          </p:nvPr>
        </p:nvSpPr>
        <p:spPr>
          <a:xfrm>
            <a:off x="628650" y="1117601"/>
            <a:ext cx="7886700" cy="5576711"/>
          </a:xfrm>
        </p:spPr>
        <p:txBody>
          <a:bodyPr>
            <a:normAutofit fontScale="92500" lnSpcReduction="10000"/>
          </a:bodyPr>
          <a:lstStyle/>
          <a:p>
            <a:r>
              <a:rPr lang="en-US" dirty="0"/>
              <a:t>The history should, as far as possible, be gathered in the standard order . </a:t>
            </a:r>
          </a:p>
          <a:p>
            <a:r>
              <a:rPr lang="en-US" dirty="0"/>
              <a:t>This provides structure and logical coherence to the questioning, both for the doctor and the patient, and it is less likely that items will be omitted.</a:t>
            </a:r>
          </a:p>
          <a:p>
            <a:pPr marL="0" indent="0">
              <a:buNone/>
            </a:pPr>
            <a:endParaRPr lang="en-US" dirty="0"/>
          </a:p>
          <a:p>
            <a:pPr marL="0" indent="0">
              <a:buNone/>
            </a:pPr>
            <a:r>
              <a:rPr lang="en-US" b="1" dirty="0" smtClean="0"/>
              <a:t>Demographics </a:t>
            </a:r>
            <a:endParaRPr lang="en-US" b="1" dirty="0"/>
          </a:p>
          <a:p>
            <a:r>
              <a:rPr lang="en-US" dirty="0"/>
              <a:t>Name, age, </a:t>
            </a:r>
            <a:r>
              <a:rPr lang="en-US" dirty="0" smtClean="0"/>
              <a:t>sex, address, </a:t>
            </a:r>
            <a:r>
              <a:rPr lang="en-US" dirty="0"/>
              <a:t>tribe, Current occupation</a:t>
            </a:r>
            <a:r>
              <a:rPr lang="en-US" dirty="0" smtClean="0"/>
              <a:t>, religion, next of kin, marital status, </a:t>
            </a:r>
            <a:r>
              <a:rPr lang="en-US" dirty="0"/>
              <a:t>education </a:t>
            </a:r>
            <a:r>
              <a:rPr lang="en-US" dirty="0" smtClean="0"/>
              <a:t>level, Route </a:t>
            </a:r>
            <a:r>
              <a:rPr lang="en-US" dirty="0"/>
              <a:t>of </a:t>
            </a:r>
            <a:r>
              <a:rPr lang="en-US" dirty="0" smtClean="0"/>
              <a:t>referral, date of clerkship, date of admission.</a:t>
            </a:r>
            <a:endParaRPr lang="en-US" dirty="0"/>
          </a:p>
          <a:p>
            <a:pPr marL="0" indent="0">
              <a:buNone/>
            </a:pPr>
            <a:endParaRPr lang="en-US" dirty="0"/>
          </a:p>
          <a:p>
            <a:endParaRPr lang="x-none" i="1" dirty="0"/>
          </a:p>
        </p:txBody>
      </p:sp>
    </p:spTree>
    <p:extLst>
      <p:ext uri="{BB962C8B-B14F-4D97-AF65-F5344CB8AC3E}">
        <p14:creationId xmlns:p14="http://schemas.microsoft.com/office/powerpoint/2010/main" val="1772039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 significance</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2400" b="1" dirty="0"/>
              <a:t>Name</a:t>
            </a:r>
            <a:r>
              <a:rPr lang="en-US" sz="2400" dirty="0"/>
              <a:t> for identification </a:t>
            </a:r>
            <a:r>
              <a:rPr lang="en-US" sz="2400" dirty="0" smtClean="0"/>
              <a:t>i.e. region</a:t>
            </a:r>
            <a:r>
              <a:rPr lang="en-US" sz="2400" dirty="0"/>
              <a:t>, </a:t>
            </a:r>
            <a:r>
              <a:rPr lang="en-US" sz="2400" dirty="0" err="1" smtClean="0"/>
              <a:t>religion,languages</a:t>
            </a:r>
            <a:r>
              <a:rPr lang="en-US" sz="2400" dirty="0" smtClean="0"/>
              <a:t> </a:t>
            </a:r>
            <a:r>
              <a:rPr lang="en-US" sz="2400" dirty="0"/>
              <a:t>spoken, possible use of substance (call me Ganja man), likely diagnosis ( I am the Lord your God</a:t>
            </a:r>
            <a:r>
              <a:rPr lang="en-US" sz="2400" dirty="0" smtClean="0"/>
              <a:t>)</a:t>
            </a:r>
          </a:p>
          <a:p>
            <a:endParaRPr lang="en-US" sz="2400" dirty="0"/>
          </a:p>
          <a:p>
            <a:r>
              <a:rPr lang="en-US" sz="2400" b="1" dirty="0"/>
              <a:t>Age</a:t>
            </a:r>
            <a:r>
              <a:rPr lang="en-US" sz="2400" dirty="0"/>
              <a:t> : likely condition prediction </a:t>
            </a:r>
            <a:r>
              <a:rPr lang="en-US" sz="2400" dirty="0" err="1" smtClean="0"/>
              <a:t>ie</a:t>
            </a:r>
            <a:r>
              <a:rPr lang="en-US" sz="2400" dirty="0"/>
              <a:t>, </a:t>
            </a:r>
            <a:r>
              <a:rPr lang="en-US" sz="2400" dirty="0" smtClean="0"/>
              <a:t>children </a:t>
            </a:r>
            <a:r>
              <a:rPr lang="en-US" sz="2400" dirty="0"/>
              <a:t>[ASD, ADHD, epilepsy], </a:t>
            </a:r>
            <a:r>
              <a:rPr lang="en-US" sz="2400" dirty="0" smtClean="0"/>
              <a:t>25 years + </a:t>
            </a:r>
            <a:r>
              <a:rPr lang="en-US" sz="2400" dirty="0"/>
              <a:t>[mood </a:t>
            </a:r>
            <a:r>
              <a:rPr lang="en-US" sz="2400" dirty="0" smtClean="0"/>
              <a:t>disorders  (depression, BAD) </a:t>
            </a:r>
            <a:r>
              <a:rPr lang="en-US" sz="2400" dirty="0"/>
              <a:t>or psychosis], middle aged </a:t>
            </a:r>
            <a:r>
              <a:rPr lang="en-US" sz="2400" dirty="0" smtClean="0"/>
              <a:t>men 35+ </a:t>
            </a:r>
            <a:r>
              <a:rPr lang="en-US" sz="2400" dirty="0"/>
              <a:t>[ substance use disorders or </a:t>
            </a:r>
            <a:r>
              <a:rPr lang="en-US" sz="2400" dirty="0" smtClean="0"/>
              <a:t>withdrawal </a:t>
            </a:r>
            <a:r>
              <a:rPr lang="en-US" sz="2400" dirty="0"/>
              <a:t>] middle aged women [ depression</a:t>
            </a:r>
            <a:r>
              <a:rPr lang="en-US" sz="2400" dirty="0" smtClean="0"/>
              <a:t>, dementia]</a:t>
            </a:r>
          </a:p>
          <a:p>
            <a:endParaRPr lang="en-US" sz="2400" dirty="0"/>
          </a:p>
          <a:p>
            <a:r>
              <a:rPr lang="en-US" sz="2400" b="1" dirty="0"/>
              <a:t>Sex</a:t>
            </a:r>
            <a:r>
              <a:rPr lang="en-US" sz="2400" dirty="0"/>
              <a:t> : substance abuse and </a:t>
            </a:r>
            <a:r>
              <a:rPr lang="en-US" sz="2400" dirty="0" smtClean="0"/>
              <a:t>psychosis </a:t>
            </a:r>
            <a:r>
              <a:rPr lang="en-US" sz="2400" dirty="0"/>
              <a:t>are more in males, depression and </a:t>
            </a:r>
            <a:r>
              <a:rPr lang="en-US" sz="2400" dirty="0" smtClean="0"/>
              <a:t>dementia </a:t>
            </a:r>
            <a:r>
              <a:rPr lang="en-US" sz="2400" dirty="0"/>
              <a:t>more in females, schizophrenia and BAD equally affect both </a:t>
            </a:r>
            <a:r>
              <a:rPr lang="en-US" sz="2400" dirty="0" smtClean="0"/>
              <a:t>sexes.</a:t>
            </a:r>
            <a:endParaRPr lang="en-US" sz="2400" dirty="0"/>
          </a:p>
        </p:txBody>
      </p:sp>
    </p:spTree>
    <p:extLst>
      <p:ext uri="{BB962C8B-B14F-4D97-AF65-F5344CB8AC3E}">
        <p14:creationId xmlns:p14="http://schemas.microsoft.com/office/powerpoint/2010/main" val="571572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purposes of history ?</a:t>
            </a:r>
            <a:endParaRPr lang="en-US" dirty="0"/>
          </a:p>
        </p:txBody>
      </p:sp>
      <p:sp>
        <p:nvSpPr>
          <p:cNvPr id="3" name="Content Placeholder 2"/>
          <p:cNvSpPr>
            <a:spLocks noGrp="1"/>
          </p:cNvSpPr>
          <p:nvPr>
            <p:ph idx="1"/>
          </p:nvPr>
        </p:nvSpPr>
        <p:spPr/>
        <p:txBody>
          <a:bodyPr/>
          <a:lstStyle/>
          <a:p>
            <a:r>
              <a:rPr lang="en-US" dirty="0" smtClean="0"/>
              <a:t>For establishment  of a </a:t>
            </a:r>
            <a:r>
              <a:rPr lang="en-US" b="1" i="1" dirty="0" smtClean="0"/>
              <a:t>diagnosis</a:t>
            </a:r>
            <a:r>
              <a:rPr lang="en-US" dirty="0" smtClean="0"/>
              <a:t>. (majorly students)</a:t>
            </a:r>
          </a:p>
          <a:p>
            <a:r>
              <a:rPr lang="en-US" dirty="0" smtClean="0"/>
              <a:t>For </a:t>
            </a:r>
            <a:r>
              <a:rPr lang="en-US" b="1" i="1" dirty="0" smtClean="0"/>
              <a:t>forensic</a:t>
            </a:r>
            <a:r>
              <a:rPr lang="en-US" dirty="0" smtClean="0"/>
              <a:t> purposes (e.g. crime, court cases etc.)     [basically psychiatrists and the PCOs]</a:t>
            </a:r>
          </a:p>
          <a:p>
            <a:r>
              <a:rPr lang="en-US" dirty="0" smtClean="0"/>
              <a:t>For proper </a:t>
            </a:r>
            <a:r>
              <a:rPr lang="en-US" b="1" i="1" dirty="0" smtClean="0"/>
              <a:t>patient follow-up and management  </a:t>
            </a:r>
            <a:r>
              <a:rPr lang="en-US" dirty="0" smtClean="0"/>
              <a:t>[all clinicians attending to psychiatric and non psychiatric patients at different facilities]</a:t>
            </a:r>
            <a:endParaRPr lang="en-US" b="1" i="1" dirty="0"/>
          </a:p>
        </p:txBody>
      </p:sp>
    </p:spTree>
    <p:extLst>
      <p:ext uri="{BB962C8B-B14F-4D97-AF65-F5344CB8AC3E}">
        <p14:creationId xmlns:p14="http://schemas.microsoft.com/office/powerpoint/2010/main" val="2791203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 significance</a:t>
            </a:r>
            <a:endParaRPr lang="en-US" dirty="0"/>
          </a:p>
        </p:txBody>
      </p:sp>
      <p:sp>
        <p:nvSpPr>
          <p:cNvPr id="3" name="Content Placeholder 2"/>
          <p:cNvSpPr>
            <a:spLocks noGrp="1"/>
          </p:cNvSpPr>
          <p:nvPr>
            <p:ph idx="1"/>
          </p:nvPr>
        </p:nvSpPr>
        <p:spPr>
          <a:xfrm>
            <a:off x="457200" y="1600200"/>
            <a:ext cx="8229600" cy="4953000"/>
          </a:xfrm>
        </p:spPr>
        <p:txBody>
          <a:bodyPr>
            <a:normAutofit fontScale="25000" lnSpcReduction="20000"/>
          </a:bodyPr>
          <a:lstStyle/>
          <a:p>
            <a:r>
              <a:rPr lang="en-US" sz="8000" b="1" dirty="0"/>
              <a:t>Tribe</a:t>
            </a:r>
            <a:r>
              <a:rPr lang="en-US" sz="8000" dirty="0"/>
              <a:t> :Hutu, </a:t>
            </a:r>
            <a:r>
              <a:rPr lang="en-US" sz="8000" dirty="0" err="1"/>
              <a:t>Dinka</a:t>
            </a:r>
            <a:r>
              <a:rPr lang="en-US" sz="8000" dirty="0"/>
              <a:t>, native </a:t>
            </a:r>
            <a:r>
              <a:rPr lang="en-US" sz="8000" dirty="0" err="1"/>
              <a:t>Acholi</a:t>
            </a:r>
            <a:r>
              <a:rPr lang="en-US" sz="8000" dirty="0"/>
              <a:t>, likely PTSD, </a:t>
            </a:r>
          </a:p>
          <a:p>
            <a:endParaRPr lang="en-US" sz="8000" b="1" dirty="0" smtClean="0"/>
          </a:p>
          <a:p>
            <a:r>
              <a:rPr lang="en-US" sz="8000" b="1" dirty="0" smtClean="0"/>
              <a:t>Religion</a:t>
            </a:r>
            <a:r>
              <a:rPr lang="en-US" sz="8000" dirty="0" smtClean="0"/>
              <a:t> </a:t>
            </a:r>
            <a:r>
              <a:rPr lang="en-US" sz="8000" dirty="0"/>
              <a:t>: certain religions qualitatively </a:t>
            </a:r>
            <a:r>
              <a:rPr lang="en-US" sz="8000" dirty="0" err="1"/>
              <a:t>a/w</a:t>
            </a:r>
            <a:r>
              <a:rPr lang="en-US" sz="8000" dirty="0"/>
              <a:t> certain conditions : Anglicans[more suicide], Born Again[BAD, Depression], </a:t>
            </a:r>
            <a:r>
              <a:rPr lang="en-US" sz="8000" dirty="0" smtClean="0"/>
              <a:t>Catholics &amp; SDAs </a:t>
            </a:r>
            <a:r>
              <a:rPr lang="en-US" sz="8000" dirty="0"/>
              <a:t>[OCD, OCPD]</a:t>
            </a:r>
          </a:p>
          <a:p>
            <a:endParaRPr lang="en-US" sz="8000" b="1" dirty="0" smtClean="0"/>
          </a:p>
          <a:p>
            <a:r>
              <a:rPr lang="en-US" sz="8000" b="1" dirty="0" smtClean="0"/>
              <a:t>Address</a:t>
            </a:r>
            <a:r>
              <a:rPr lang="en-US" sz="8000" dirty="0"/>
              <a:t>: beliefs around area of origin, some regions grow more marijuana , others are known for excess alcohol </a:t>
            </a:r>
            <a:r>
              <a:rPr lang="en-US" sz="8000" dirty="0" smtClean="0"/>
              <a:t>consumption (</a:t>
            </a:r>
            <a:r>
              <a:rPr lang="en-US" sz="8000" dirty="0" err="1" smtClean="0"/>
              <a:t>Malwa</a:t>
            </a:r>
            <a:r>
              <a:rPr lang="en-US" sz="8000" dirty="0" smtClean="0"/>
              <a:t>, Lira lira, Tonto).</a:t>
            </a:r>
            <a:endParaRPr lang="en-US" sz="8000" dirty="0"/>
          </a:p>
          <a:p>
            <a:endParaRPr lang="en-US" sz="8000" b="1" dirty="0" smtClean="0"/>
          </a:p>
          <a:p>
            <a:r>
              <a:rPr lang="en-US" sz="8000" b="1" dirty="0" smtClean="0"/>
              <a:t>Next </a:t>
            </a:r>
            <a:r>
              <a:rPr lang="en-US" sz="8000" b="1" dirty="0"/>
              <a:t>of kin</a:t>
            </a:r>
            <a:r>
              <a:rPr lang="en-US" sz="8000" dirty="0"/>
              <a:t> :consent for some treatments and admission, thorough </a:t>
            </a:r>
            <a:r>
              <a:rPr lang="en-US" sz="8000" dirty="0" smtClean="0"/>
              <a:t>history (collateral </a:t>
            </a:r>
            <a:r>
              <a:rPr lang="en-US" sz="8000" dirty="0" err="1" smtClean="0"/>
              <a:t>Hx</a:t>
            </a:r>
            <a:r>
              <a:rPr lang="en-US" sz="8000" dirty="0" smtClean="0"/>
              <a:t>), psycho-education </a:t>
            </a:r>
            <a:r>
              <a:rPr lang="en-US" sz="8000" dirty="0"/>
              <a:t>and treatment </a:t>
            </a:r>
            <a:r>
              <a:rPr lang="en-US" sz="8000" dirty="0" smtClean="0"/>
              <a:t>support, </a:t>
            </a:r>
            <a:r>
              <a:rPr lang="en-US" sz="8000" dirty="0"/>
              <a:t>patient follow-up</a:t>
            </a:r>
          </a:p>
          <a:p>
            <a:endParaRPr lang="en-US" sz="8000" b="1" dirty="0" smtClean="0"/>
          </a:p>
          <a:p>
            <a:r>
              <a:rPr lang="en-US" sz="8000" b="1" dirty="0" smtClean="0"/>
              <a:t>Occupation </a:t>
            </a:r>
            <a:r>
              <a:rPr lang="en-US" sz="8000" dirty="0"/>
              <a:t>: war veterans [ Alcohol induced psychosis, </a:t>
            </a:r>
            <a:r>
              <a:rPr lang="en-US" sz="8000" dirty="0" err="1" smtClean="0"/>
              <a:t>withdrawal,PTSD</a:t>
            </a:r>
            <a:r>
              <a:rPr lang="en-US" sz="8000" dirty="0" smtClean="0"/>
              <a:t>], </a:t>
            </a:r>
            <a:r>
              <a:rPr lang="en-US" sz="8000" dirty="0" err="1"/>
              <a:t>HMz</a:t>
            </a:r>
            <a:r>
              <a:rPr lang="en-US" sz="8000" dirty="0"/>
              <a:t> or principals [stress, anxiety disorders, alcohol abuse], choice to give a drug holiday [is the patient a SOCO student under constant academic </a:t>
            </a:r>
            <a:r>
              <a:rPr lang="en-US" sz="8000" dirty="0" smtClean="0"/>
              <a:t>Triggers?].</a:t>
            </a:r>
            <a:endParaRPr lang="en-US" sz="8000" dirty="0"/>
          </a:p>
          <a:p>
            <a:endParaRPr lang="en-US" dirty="0"/>
          </a:p>
          <a:p>
            <a:endParaRPr lang="en-US" dirty="0"/>
          </a:p>
        </p:txBody>
      </p:sp>
    </p:spTree>
    <p:extLst>
      <p:ext uri="{BB962C8B-B14F-4D97-AF65-F5344CB8AC3E}">
        <p14:creationId xmlns:p14="http://schemas.microsoft.com/office/powerpoint/2010/main" val="3420448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600" dirty="0" smtClean="0"/>
              <a:t>Demographics’ significance</a:t>
            </a:r>
            <a:endParaRPr lang="en-US" sz="3600" dirty="0"/>
          </a:p>
        </p:txBody>
      </p:sp>
      <p:sp>
        <p:nvSpPr>
          <p:cNvPr id="3" name="Content Placeholder 2"/>
          <p:cNvSpPr>
            <a:spLocks noGrp="1"/>
          </p:cNvSpPr>
          <p:nvPr>
            <p:ph idx="1"/>
          </p:nvPr>
        </p:nvSpPr>
        <p:spPr>
          <a:xfrm>
            <a:off x="457200" y="1295400"/>
            <a:ext cx="8382000" cy="5334000"/>
          </a:xfrm>
        </p:spPr>
        <p:txBody>
          <a:bodyPr>
            <a:noAutofit/>
          </a:bodyPr>
          <a:lstStyle/>
          <a:p>
            <a:r>
              <a:rPr lang="en-US" sz="2400" b="1" dirty="0"/>
              <a:t>Source of referral </a:t>
            </a:r>
            <a:r>
              <a:rPr lang="en-US" sz="2400" dirty="0"/>
              <a:t>: </a:t>
            </a:r>
            <a:r>
              <a:rPr lang="en-US" sz="2400" dirty="0" smtClean="0"/>
              <a:t>source of referral, reason of referral</a:t>
            </a:r>
          </a:p>
          <a:p>
            <a:pPr marL="0" indent="0">
              <a:buNone/>
            </a:pPr>
            <a:r>
              <a:rPr lang="en-US" sz="2400" dirty="0" smtClean="0"/>
              <a:t>e.g. one may present with motor/sensory deficits due to extremes of stress (</a:t>
            </a:r>
            <a:r>
              <a:rPr lang="en-US" sz="2400" i="1" dirty="0" smtClean="0"/>
              <a:t>conversion disorder</a:t>
            </a:r>
            <a:r>
              <a:rPr lang="en-US" sz="2400" dirty="0" smtClean="0"/>
              <a:t>)</a:t>
            </a:r>
          </a:p>
          <a:p>
            <a:endParaRPr lang="en-US" sz="2000" b="1" dirty="0" smtClean="0"/>
          </a:p>
          <a:p>
            <a:r>
              <a:rPr lang="en-US" sz="2400" b="1" dirty="0" smtClean="0"/>
              <a:t>Marital status</a:t>
            </a:r>
            <a:r>
              <a:rPr lang="en-US" sz="2400" dirty="0" smtClean="0"/>
              <a:t>: for treatment support, prediction of prognosis, triggers for diagnosis.</a:t>
            </a:r>
            <a:endParaRPr lang="en-US" sz="2400" dirty="0"/>
          </a:p>
          <a:p>
            <a:endParaRPr lang="en-US" sz="2000" b="1" dirty="0" smtClean="0"/>
          </a:p>
          <a:p>
            <a:r>
              <a:rPr lang="en-US" sz="2400" b="1" dirty="0" smtClean="0"/>
              <a:t>Level of education </a:t>
            </a:r>
            <a:r>
              <a:rPr lang="en-US" sz="2400" dirty="0" smtClean="0"/>
              <a:t>: </a:t>
            </a:r>
            <a:r>
              <a:rPr lang="en-US" sz="2400" dirty="0" err="1" smtClean="0"/>
              <a:t>psychoeducation</a:t>
            </a:r>
            <a:r>
              <a:rPr lang="en-US" sz="2400" dirty="0" smtClean="0"/>
              <a:t> and instruction prescription</a:t>
            </a:r>
            <a:r>
              <a:rPr lang="en-US" sz="2000" dirty="0" smtClean="0"/>
              <a:t>.</a:t>
            </a:r>
          </a:p>
          <a:p>
            <a:endParaRPr lang="en-US" sz="2000" b="1" dirty="0" smtClean="0"/>
          </a:p>
          <a:p>
            <a:endParaRPr lang="en-US" sz="2000" b="1" dirty="0" smtClean="0"/>
          </a:p>
          <a:p>
            <a:r>
              <a:rPr lang="en-US" sz="2000" b="1" dirty="0" smtClean="0"/>
              <a:t>Date of admission </a:t>
            </a:r>
            <a:r>
              <a:rPr lang="en-US" sz="2000" dirty="0" smtClean="0"/>
              <a:t>vs. </a:t>
            </a:r>
            <a:r>
              <a:rPr lang="en-US" sz="2000" b="1" dirty="0" smtClean="0"/>
              <a:t>date of clerkship</a:t>
            </a:r>
            <a:r>
              <a:rPr lang="en-US" sz="2000" dirty="0" smtClean="0"/>
              <a:t>: how long an in-patient has been on ward, interventions so far, any improvement ? Change maintain treatment ? Reduce or increase dosage ?</a:t>
            </a:r>
          </a:p>
          <a:p>
            <a:endParaRPr lang="en-US" sz="2400" dirty="0"/>
          </a:p>
        </p:txBody>
      </p:sp>
    </p:spTree>
    <p:extLst>
      <p:ext uri="{BB962C8B-B14F-4D97-AF65-F5344CB8AC3E}">
        <p14:creationId xmlns:p14="http://schemas.microsoft.com/office/powerpoint/2010/main" val="2092439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Presenting complaints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Number </a:t>
            </a:r>
            <a:r>
              <a:rPr lang="en-US" dirty="0"/>
              <a:t>and brief description of presenting complaints with time frames. You may ask, </a:t>
            </a:r>
            <a:r>
              <a:rPr lang="en-US" i="1" dirty="0"/>
              <a:t>Which is the most troublesome symptom?</a:t>
            </a:r>
          </a:p>
          <a:p>
            <a:endParaRPr lang="en-US" dirty="0" smtClean="0"/>
          </a:p>
          <a:p>
            <a:r>
              <a:rPr lang="en-US" dirty="0" smtClean="0"/>
              <a:t>The psychiatric reason for admitting the patient, usually of a shorter duration </a:t>
            </a:r>
            <a:r>
              <a:rPr lang="en-US" dirty="0" smtClean="0">
                <a:solidFill>
                  <a:srgbClr val="FF0000"/>
                </a:solidFill>
              </a:rPr>
              <a:t>(24hrs to 2 or 3 days)- </a:t>
            </a:r>
            <a:r>
              <a:rPr lang="en-US" dirty="0" smtClean="0"/>
              <a:t>ask : “what made you decide to bring the patient today not 2 weeks ago; ?” elicit that </a:t>
            </a:r>
            <a:r>
              <a:rPr lang="en-US" dirty="0" err="1" smtClean="0"/>
              <a:t>drammatic</a:t>
            </a:r>
            <a:r>
              <a:rPr lang="en-US" dirty="0" smtClean="0"/>
              <a:t> </a:t>
            </a:r>
            <a:r>
              <a:rPr lang="en-US" dirty="0" smtClean="0"/>
              <a:t>feature</a:t>
            </a:r>
            <a:r>
              <a:rPr lang="en-US" dirty="0" smtClean="0"/>
              <a:t>, if its not there then leave then maintain the longer duration symptom </a:t>
            </a:r>
            <a:r>
              <a:rPr lang="en-US" dirty="0" err="1" smtClean="0"/>
              <a:t>e.g</a:t>
            </a:r>
            <a:r>
              <a:rPr lang="en-US" smtClean="0"/>
              <a:t> for 3 weeks</a:t>
            </a:r>
            <a:endParaRPr lang="en-US" dirty="0" smtClean="0"/>
          </a:p>
          <a:p>
            <a:endParaRPr lang="en-US" dirty="0" smtClean="0"/>
          </a:p>
          <a:p>
            <a:r>
              <a:rPr lang="en-US" dirty="0" smtClean="0"/>
              <a:t>Should be chosen well and point to the diagnosis.</a:t>
            </a:r>
            <a:endParaRPr lang="en-US" dirty="0"/>
          </a:p>
        </p:txBody>
      </p:sp>
    </p:spTree>
    <p:extLst>
      <p:ext uri="{BB962C8B-B14F-4D97-AF65-F5344CB8AC3E}">
        <p14:creationId xmlns:p14="http://schemas.microsoft.com/office/powerpoint/2010/main" val="2998987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complaint(s)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Eg</a:t>
            </a:r>
            <a:r>
              <a:rPr lang="en-US" dirty="0" smtClean="0"/>
              <a:t>        -excessive talkativeness x 1 weeks</a:t>
            </a:r>
          </a:p>
          <a:p>
            <a:pPr marL="0" indent="0">
              <a:buNone/>
            </a:pPr>
            <a:r>
              <a:rPr lang="en-US" dirty="0"/>
              <a:t> </a:t>
            </a:r>
            <a:r>
              <a:rPr lang="en-US" dirty="0" smtClean="0"/>
              <a:t>            -violent behaviour x 1 day</a:t>
            </a:r>
          </a:p>
          <a:p>
            <a:pPr marL="0" indent="0">
              <a:buNone/>
            </a:pPr>
            <a:endParaRPr lang="en-US" dirty="0"/>
          </a:p>
          <a:p>
            <a:pPr marL="0" indent="0">
              <a:buNone/>
            </a:pPr>
            <a:r>
              <a:rPr lang="en-US" dirty="0" smtClean="0"/>
              <a:t>    or    -excessive sadness x 2 weeks</a:t>
            </a:r>
          </a:p>
          <a:p>
            <a:pPr marL="0" indent="0">
              <a:buNone/>
            </a:pPr>
            <a:r>
              <a:rPr lang="en-US" dirty="0"/>
              <a:t> </a:t>
            </a:r>
            <a:r>
              <a:rPr lang="en-US" dirty="0" smtClean="0"/>
              <a:t>           -making loud noise at night x 1 day</a:t>
            </a:r>
          </a:p>
          <a:p>
            <a:pPr marL="0" indent="0">
              <a:buNone/>
            </a:pPr>
            <a:r>
              <a:rPr lang="en-US" dirty="0" smtClean="0"/>
              <a:t>         </a:t>
            </a:r>
          </a:p>
          <a:p>
            <a:pPr marL="0" indent="0">
              <a:buNone/>
            </a:pPr>
            <a:r>
              <a:rPr lang="en-US" dirty="0"/>
              <a:t> </a:t>
            </a:r>
            <a:r>
              <a:rPr lang="en-US" dirty="0" smtClean="0"/>
              <a:t>        or-self isolation for 4 months</a:t>
            </a:r>
          </a:p>
          <a:p>
            <a:pPr marL="0" indent="0">
              <a:buNone/>
            </a:pPr>
            <a:r>
              <a:rPr lang="en-US" dirty="0"/>
              <a:t> </a:t>
            </a:r>
            <a:r>
              <a:rPr lang="en-US" dirty="0" smtClean="0"/>
              <a:t>          - undressing on the streets for 1 weeks</a:t>
            </a:r>
          </a:p>
          <a:p>
            <a:pPr marL="0" indent="0">
              <a:buNone/>
            </a:pPr>
            <a:r>
              <a:rPr lang="en-US" dirty="0"/>
              <a:t> </a:t>
            </a:r>
            <a:r>
              <a:rPr lang="en-US" dirty="0" smtClean="0"/>
              <a:t>          - violent behaviour for 3 days         </a:t>
            </a:r>
            <a:r>
              <a:rPr lang="en-US" dirty="0" err="1" smtClean="0"/>
              <a:t>etc</a:t>
            </a:r>
            <a:endParaRPr lang="en-US" dirty="0"/>
          </a:p>
        </p:txBody>
      </p:sp>
    </p:spTree>
    <p:extLst>
      <p:ext uri="{BB962C8B-B14F-4D97-AF65-F5344CB8AC3E}">
        <p14:creationId xmlns:p14="http://schemas.microsoft.com/office/powerpoint/2010/main" val="1237462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AACF2-7476-4C60-AEEE-75A865408620}"/>
              </a:ext>
            </a:extLst>
          </p:cNvPr>
          <p:cNvSpPr>
            <a:spLocks noGrp="1"/>
          </p:cNvSpPr>
          <p:nvPr>
            <p:ph type="title"/>
          </p:nvPr>
        </p:nvSpPr>
        <p:spPr>
          <a:xfrm>
            <a:off x="381000" y="152400"/>
            <a:ext cx="8610600" cy="609600"/>
          </a:xfrm>
        </p:spPr>
        <p:txBody>
          <a:bodyPr>
            <a:normAutofit fontScale="90000"/>
          </a:bodyPr>
          <a:lstStyle/>
          <a:p>
            <a:r>
              <a:rPr lang="en-US" sz="4000" b="1" dirty="0" smtClean="0"/>
              <a:t/>
            </a:r>
            <a:br>
              <a:rPr lang="en-US" sz="4000" b="1" dirty="0" smtClean="0"/>
            </a:br>
            <a:r>
              <a:rPr lang="en-US" sz="4000" b="1" dirty="0" smtClean="0"/>
              <a:t>History </a:t>
            </a:r>
            <a:r>
              <a:rPr lang="en-US" sz="4000" b="1" dirty="0"/>
              <a:t>of presenting </a:t>
            </a:r>
            <a:r>
              <a:rPr lang="en-US" sz="4000" b="1" dirty="0" smtClean="0"/>
              <a:t>complaints(HPC)</a:t>
            </a:r>
            <a:r>
              <a:rPr lang="en-US" b="1" dirty="0"/>
              <a:t/>
            </a:r>
            <a:br>
              <a:rPr lang="en-US" b="1" dirty="0"/>
            </a:br>
            <a:endParaRPr lang="x-none" b="1" dirty="0"/>
          </a:p>
        </p:txBody>
      </p:sp>
      <p:sp>
        <p:nvSpPr>
          <p:cNvPr id="3" name="Content Placeholder 2">
            <a:extLst>
              <a:ext uri="{FF2B5EF4-FFF2-40B4-BE49-F238E27FC236}">
                <a16:creationId xmlns:a16="http://schemas.microsoft.com/office/drawing/2014/main" xmlns="" id="{3E32AA0C-49E6-4E1E-971C-F8A8B2124AE6}"/>
              </a:ext>
            </a:extLst>
          </p:cNvPr>
          <p:cNvSpPr>
            <a:spLocks noGrp="1"/>
          </p:cNvSpPr>
          <p:nvPr>
            <p:ph idx="1"/>
          </p:nvPr>
        </p:nvSpPr>
        <p:spPr>
          <a:xfrm>
            <a:off x="609600" y="762000"/>
            <a:ext cx="7886700" cy="5791200"/>
          </a:xfrm>
        </p:spPr>
        <p:txBody>
          <a:bodyPr>
            <a:normAutofit fontScale="70000" lnSpcReduction="20000"/>
          </a:bodyPr>
          <a:lstStyle/>
          <a:p>
            <a:r>
              <a:rPr lang="en-US" dirty="0" smtClean="0"/>
              <a:t>For </a:t>
            </a:r>
            <a:r>
              <a:rPr lang="en-US" dirty="0"/>
              <a:t>each individual complaint, record its nature (in the patient's own words as far as possible); chronology; severity.</a:t>
            </a:r>
          </a:p>
          <a:p>
            <a:pPr marL="0" indent="0">
              <a:buNone/>
            </a:pPr>
            <a:endParaRPr lang="en-US" dirty="0"/>
          </a:p>
          <a:p>
            <a:r>
              <a:rPr lang="en-US" dirty="0"/>
              <a:t>Associated symptoms and associated life events occurring at or about the same time. </a:t>
            </a:r>
          </a:p>
          <a:p>
            <a:pPr marL="0" indent="0">
              <a:buNone/>
            </a:pPr>
            <a:endParaRPr lang="en-US" dirty="0"/>
          </a:p>
          <a:p>
            <a:r>
              <a:rPr lang="en-US" dirty="0" smtClean="0"/>
              <a:t>Note the predisposing, precipitating</a:t>
            </a:r>
            <a:r>
              <a:rPr lang="en-US" dirty="0"/>
              <a:t>, </a:t>
            </a:r>
            <a:r>
              <a:rPr lang="en-US" dirty="0" smtClean="0"/>
              <a:t>perpetuating , protective and relieving factors. </a:t>
            </a:r>
            <a:endParaRPr lang="en-US" dirty="0"/>
          </a:p>
          <a:p>
            <a:pPr marL="0" indent="0">
              <a:buNone/>
            </a:pPr>
            <a:endParaRPr lang="en-US" dirty="0"/>
          </a:p>
          <a:p>
            <a:r>
              <a:rPr lang="en-US" dirty="0"/>
              <a:t>Have these or similar symptoms occurred before?</a:t>
            </a:r>
          </a:p>
          <a:p>
            <a:pPr marL="0" indent="0">
              <a:buNone/>
            </a:pPr>
            <a:endParaRPr lang="en-US" dirty="0"/>
          </a:p>
          <a:p>
            <a:r>
              <a:rPr lang="en-US" dirty="0"/>
              <a:t> To </a:t>
            </a:r>
            <a:r>
              <a:rPr lang="en-US" dirty="0" smtClean="0"/>
              <a:t>what/whom does </a:t>
            </a:r>
            <a:r>
              <a:rPr lang="en-US" dirty="0"/>
              <a:t>the patient attribute their symptoms</a:t>
            </a:r>
            <a:r>
              <a:rPr lang="en-US" dirty="0" smtClean="0"/>
              <a:t>?</a:t>
            </a:r>
          </a:p>
          <a:p>
            <a:endParaRPr lang="en-US" dirty="0" smtClean="0"/>
          </a:p>
          <a:p>
            <a:r>
              <a:rPr lang="en-US" dirty="0" smtClean="0"/>
              <a:t>Ask about history of substance use, suicidal ideation, and level of functioning</a:t>
            </a:r>
          </a:p>
          <a:p>
            <a:endParaRPr lang="en-US" dirty="0" smtClean="0"/>
          </a:p>
          <a:p>
            <a:r>
              <a:rPr lang="en-US" dirty="0" smtClean="0"/>
              <a:t>Assess the 6 psychological aspects of mental health fully.</a:t>
            </a:r>
            <a:endParaRPr lang="en-US" dirty="0"/>
          </a:p>
        </p:txBody>
      </p:sp>
    </p:spTree>
    <p:extLst>
      <p:ext uri="{BB962C8B-B14F-4D97-AF65-F5344CB8AC3E}">
        <p14:creationId xmlns:p14="http://schemas.microsoft.com/office/powerpoint/2010/main" val="3728511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28"/>
            <a:ext cx="8229600" cy="576072"/>
          </a:xfrm>
        </p:spPr>
        <p:txBody>
          <a:bodyPr>
            <a:normAutofit fontScale="90000"/>
          </a:bodyPr>
          <a:lstStyle/>
          <a:p>
            <a:r>
              <a:rPr lang="en-US" dirty="0" smtClean="0"/>
              <a:t>HPC</a:t>
            </a:r>
            <a:endParaRPr lang="en-US" dirty="0"/>
          </a:p>
        </p:txBody>
      </p:sp>
      <p:sp>
        <p:nvSpPr>
          <p:cNvPr id="3" name="Content Placeholder 2"/>
          <p:cNvSpPr>
            <a:spLocks noGrp="1"/>
          </p:cNvSpPr>
          <p:nvPr>
            <p:ph idx="1"/>
          </p:nvPr>
        </p:nvSpPr>
        <p:spPr>
          <a:xfrm>
            <a:off x="228600" y="685800"/>
            <a:ext cx="8763000" cy="6172200"/>
          </a:xfrm>
        </p:spPr>
        <p:txBody>
          <a:bodyPr>
            <a:noAutofit/>
          </a:bodyPr>
          <a:lstStyle/>
          <a:p>
            <a:r>
              <a:rPr lang="en-US" sz="1800" dirty="0" smtClean="0"/>
              <a:t>A good HPC must be diagnostic, differential diagnostic including all </a:t>
            </a:r>
            <a:r>
              <a:rPr lang="en-US" sz="1800" dirty="0" err="1" smtClean="0"/>
              <a:t>elicitable</a:t>
            </a:r>
            <a:r>
              <a:rPr lang="en-US" sz="1800" dirty="0" smtClean="0"/>
              <a:t> risk factors and complications.</a:t>
            </a:r>
          </a:p>
          <a:p>
            <a:r>
              <a:rPr lang="en-US" sz="1800" dirty="0" smtClean="0"/>
              <a:t>E.g</a:t>
            </a:r>
            <a:r>
              <a:rPr lang="en-US" sz="1800" b="1" dirty="0" smtClean="0"/>
              <a:t>. -</a:t>
            </a:r>
            <a:r>
              <a:rPr lang="en-US" sz="1800" dirty="0" smtClean="0"/>
              <a:t>patient has been reporting that people want to kill him </a:t>
            </a:r>
            <a:r>
              <a:rPr lang="en-US" sz="1800" dirty="0" smtClean="0">
                <a:solidFill>
                  <a:srgbClr val="FF0000"/>
                </a:solidFill>
              </a:rPr>
              <a:t>yet he’s innocent </a:t>
            </a:r>
            <a:r>
              <a:rPr lang="en-US" sz="1800" dirty="0" smtClean="0"/>
              <a:t>= </a:t>
            </a:r>
            <a:r>
              <a:rPr lang="en-US" sz="1800" b="1" dirty="0" smtClean="0"/>
              <a:t>delusion</a:t>
            </a:r>
          </a:p>
          <a:p>
            <a:pPr marL="0" indent="0">
              <a:buNone/>
            </a:pPr>
            <a:r>
              <a:rPr lang="en-US" sz="1800" b="1" dirty="0" smtClean="0"/>
              <a:t>           -</a:t>
            </a:r>
            <a:r>
              <a:rPr lang="en-US" sz="1800" dirty="0" smtClean="0"/>
              <a:t>patient has been sitting in the sun for </a:t>
            </a:r>
            <a:r>
              <a:rPr lang="en-US" sz="1800" dirty="0" smtClean="0">
                <a:solidFill>
                  <a:srgbClr val="FF0000"/>
                </a:solidFill>
              </a:rPr>
              <a:t>a long time </a:t>
            </a:r>
            <a:r>
              <a:rPr lang="en-US" sz="1800" dirty="0" smtClean="0"/>
              <a:t>everyday for 3 weeks = </a:t>
            </a:r>
            <a:r>
              <a:rPr lang="en-US" sz="1800" b="1" dirty="0" smtClean="0"/>
              <a:t>abnormal behaviour</a:t>
            </a:r>
          </a:p>
          <a:p>
            <a:pPr marL="0" indent="0">
              <a:buNone/>
            </a:pPr>
            <a:r>
              <a:rPr lang="en-US" sz="1800" b="1" dirty="0"/>
              <a:t> </a:t>
            </a:r>
            <a:r>
              <a:rPr lang="en-US" sz="1800" b="1" dirty="0" smtClean="0"/>
              <a:t>          -</a:t>
            </a:r>
            <a:r>
              <a:rPr lang="en-US" sz="1800" dirty="0" smtClean="0"/>
              <a:t> patient has not been talking to anyone </a:t>
            </a:r>
            <a:r>
              <a:rPr lang="en-US" sz="1800" b="1" dirty="0" smtClean="0"/>
              <a:t>= social relations</a:t>
            </a:r>
          </a:p>
          <a:p>
            <a:pPr marL="0" indent="0">
              <a:buNone/>
            </a:pPr>
            <a:r>
              <a:rPr lang="en-US" sz="1800" dirty="0"/>
              <a:t> </a:t>
            </a:r>
            <a:r>
              <a:rPr lang="en-US" sz="1800" dirty="0" smtClean="0"/>
              <a:t>           </a:t>
            </a:r>
            <a:r>
              <a:rPr lang="en-US" sz="1800" b="1" dirty="0" smtClean="0"/>
              <a:t>-</a:t>
            </a:r>
            <a:r>
              <a:rPr lang="en-US" sz="1800" dirty="0" smtClean="0"/>
              <a:t> patient reports has always been feeling sad for 3 weeks  </a:t>
            </a:r>
            <a:r>
              <a:rPr lang="en-US" sz="1800" b="1" dirty="0" smtClean="0"/>
              <a:t>= emotions</a:t>
            </a:r>
          </a:p>
          <a:p>
            <a:pPr marL="0" indent="0">
              <a:buNone/>
            </a:pPr>
            <a:r>
              <a:rPr lang="en-US" sz="1800" dirty="0"/>
              <a:t> </a:t>
            </a:r>
            <a:r>
              <a:rPr lang="en-US" sz="1800" dirty="0" smtClean="0"/>
              <a:t>           </a:t>
            </a:r>
            <a:r>
              <a:rPr lang="en-US" sz="1800" b="1" dirty="0" smtClean="0"/>
              <a:t>-</a:t>
            </a:r>
            <a:r>
              <a:rPr lang="en-US" sz="1800" dirty="0" smtClean="0"/>
              <a:t> has been chased from work, he </a:t>
            </a:r>
            <a:r>
              <a:rPr lang="en-US" sz="1800" dirty="0" err="1" smtClean="0"/>
              <a:t>nolonger</a:t>
            </a:r>
            <a:r>
              <a:rPr lang="en-US" sz="1800" dirty="0" smtClean="0"/>
              <a:t> buys food, children chased from school </a:t>
            </a:r>
            <a:r>
              <a:rPr lang="en-US" sz="1800" b="1" dirty="0" smtClean="0"/>
              <a:t>= contagion</a:t>
            </a:r>
          </a:p>
          <a:p>
            <a:pPr marL="0" indent="0">
              <a:buNone/>
            </a:pPr>
            <a:r>
              <a:rPr lang="en-US" sz="1800" b="1" dirty="0"/>
              <a:t> </a:t>
            </a:r>
            <a:r>
              <a:rPr lang="en-US" sz="1800" b="1" dirty="0" smtClean="0"/>
              <a:t>          -</a:t>
            </a:r>
            <a:r>
              <a:rPr lang="en-US" sz="1800" dirty="0" smtClean="0"/>
              <a:t>has developed headache and back pain = </a:t>
            </a:r>
            <a:r>
              <a:rPr lang="en-US" sz="1800" b="1" dirty="0" smtClean="0"/>
              <a:t>physical aspect</a:t>
            </a:r>
          </a:p>
          <a:p>
            <a:pPr marL="0" indent="0">
              <a:buNone/>
            </a:pPr>
            <a:r>
              <a:rPr lang="en-US" sz="1800" dirty="0"/>
              <a:t> </a:t>
            </a:r>
            <a:r>
              <a:rPr lang="en-US" sz="1800" dirty="0" smtClean="0"/>
              <a:t>          </a:t>
            </a:r>
            <a:r>
              <a:rPr lang="en-US" sz="1800" b="1" dirty="0" smtClean="0"/>
              <a:t>- </a:t>
            </a:r>
            <a:r>
              <a:rPr lang="en-US" sz="1800" dirty="0" smtClean="0"/>
              <a:t>beat up his first born son to near death when he talked about his behaviour = </a:t>
            </a:r>
            <a:r>
              <a:rPr lang="en-US" sz="1800" b="1" dirty="0" smtClean="0"/>
              <a:t>complication ………violence</a:t>
            </a:r>
          </a:p>
          <a:p>
            <a:pPr marL="0" indent="0">
              <a:buNone/>
            </a:pPr>
            <a:r>
              <a:rPr lang="en-US" sz="1800" dirty="0"/>
              <a:t> </a:t>
            </a:r>
            <a:r>
              <a:rPr lang="en-US" sz="1800" dirty="0" smtClean="0"/>
              <a:t>           </a:t>
            </a:r>
            <a:r>
              <a:rPr lang="en-US" sz="1800" b="1" dirty="0" smtClean="0"/>
              <a:t>-</a:t>
            </a:r>
            <a:r>
              <a:rPr lang="en-US" sz="1800" dirty="0" smtClean="0"/>
              <a:t> has been consuming a lot of alcohol, taking immediately after waking up, missing work to drink, getting annoyed to whoever talks about it. But very guilty about his drinking </a:t>
            </a:r>
            <a:r>
              <a:rPr lang="en-US" sz="1800" b="1" dirty="0" smtClean="0"/>
              <a:t>= alcohol use</a:t>
            </a:r>
          </a:p>
          <a:p>
            <a:pPr marL="0" indent="0">
              <a:buNone/>
            </a:pPr>
            <a:r>
              <a:rPr lang="en-US" sz="1800" b="1" dirty="0"/>
              <a:t> </a:t>
            </a:r>
            <a:r>
              <a:rPr lang="en-US" sz="1800" b="1" dirty="0" smtClean="0"/>
              <a:t>           -</a:t>
            </a:r>
            <a:r>
              <a:rPr lang="en-US" sz="1800" dirty="0" smtClean="0"/>
              <a:t>has been talking to self all the time, saying you guys why are you discussing me all the time = </a:t>
            </a:r>
            <a:r>
              <a:rPr lang="en-US" sz="1800" b="1" dirty="0" smtClean="0"/>
              <a:t>auditory hallucinations</a:t>
            </a:r>
          </a:p>
          <a:p>
            <a:pPr marL="0" indent="0">
              <a:buNone/>
            </a:pPr>
            <a:r>
              <a:rPr lang="en-US" sz="1800" dirty="0"/>
              <a:t> </a:t>
            </a:r>
            <a:r>
              <a:rPr lang="en-US" sz="1800" dirty="0" smtClean="0"/>
              <a:t>           </a:t>
            </a:r>
            <a:r>
              <a:rPr lang="en-US" sz="1800" b="1" dirty="0" smtClean="0"/>
              <a:t>- </a:t>
            </a:r>
            <a:r>
              <a:rPr lang="en-US" sz="1800" dirty="0" smtClean="0"/>
              <a:t>no family history of mental illness.= </a:t>
            </a:r>
            <a:r>
              <a:rPr lang="en-US" sz="1800" b="1" dirty="0" smtClean="0"/>
              <a:t>ruling out other likely differentials.</a:t>
            </a:r>
          </a:p>
          <a:p>
            <a:pPr marL="0" indent="0">
              <a:buNone/>
            </a:pPr>
            <a:r>
              <a:rPr lang="en-US" sz="1800" b="1" dirty="0"/>
              <a:t> </a:t>
            </a:r>
            <a:r>
              <a:rPr lang="en-US" sz="1800" b="1" dirty="0" smtClean="0"/>
              <a:t>       </a:t>
            </a:r>
            <a:r>
              <a:rPr lang="en-US" sz="1800" dirty="0" smtClean="0"/>
              <a:t>   - possible stressors and current known physical </a:t>
            </a:r>
            <a:r>
              <a:rPr lang="en-US" sz="1800" dirty="0" err="1" smtClean="0"/>
              <a:t>illneses</a:t>
            </a:r>
            <a:r>
              <a:rPr lang="en-US" sz="1800" dirty="0" smtClean="0"/>
              <a:t> .</a:t>
            </a:r>
            <a:endParaRPr lang="en-US" sz="1800" b="1" dirty="0" smtClean="0"/>
          </a:p>
          <a:p>
            <a:pPr marL="0" indent="0">
              <a:buNone/>
            </a:pPr>
            <a:r>
              <a:rPr lang="en-US" sz="1800" b="1" dirty="0"/>
              <a:t> </a:t>
            </a:r>
            <a:r>
              <a:rPr lang="en-US" sz="1800" b="1" dirty="0" smtClean="0"/>
              <a:t>          </a:t>
            </a:r>
          </a:p>
          <a:p>
            <a:pPr marL="0" indent="0">
              <a:buNone/>
            </a:pPr>
            <a:endParaRPr lang="en-US" sz="1800" b="1" dirty="0"/>
          </a:p>
          <a:p>
            <a:pPr marL="0" indent="0">
              <a:buNone/>
            </a:pPr>
            <a:endParaRPr lang="en-US" sz="1800" b="1" dirty="0" smtClean="0"/>
          </a:p>
          <a:p>
            <a:pPr marL="0" indent="0">
              <a:buNone/>
            </a:pPr>
            <a:r>
              <a:rPr lang="en-US" sz="1800" b="1" dirty="0"/>
              <a:t> </a:t>
            </a:r>
            <a:r>
              <a:rPr lang="en-US" sz="1800" b="1" dirty="0" smtClean="0"/>
              <a:t>       </a:t>
            </a:r>
            <a:endParaRPr lang="en-US" sz="1800" b="1" dirty="0"/>
          </a:p>
        </p:txBody>
      </p:sp>
    </p:spTree>
    <p:extLst>
      <p:ext uri="{BB962C8B-B14F-4D97-AF65-F5344CB8AC3E}">
        <p14:creationId xmlns:p14="http://schemas.microsoft.com/office/powerpoint/2010/main" val="2062674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fontScale="90000"/>
          </a:bodyPr>
          <a:lstStyle/>
          <a:p>
            <a:r>
              <a:rPr lang="en-US" b="1" dirty="0" smtClean="0"/>
              <a:t/>
            </a:r>
            <a:br>
              <a:rPr lang="en-US" b="1" dirty="0" smtClean="0"/>
            </a:br>
            <a:r>
              <a:rPr lang="en-US" sz="3100" b="1" dirty="0" smtClean="0"/>
              <a:t>Past </a:t>
            </a:r>
            <a:r>
              <a:rPr lang="en-US" sz="3100" b="1" dirty="0"/>
              <a:t>psychiatric </a:t>
            </a:r>
            <a:r>
              <a:rPr lang="en-US" sz="3100" b="1" dirty="0" smtClean="0"/>
              <a:t>history and past episodes of psychiatric illness</a:t>
            </a:r>
            <a:r>
              <a:rPr lang="en-US" sz="3100" b="1" dirty="0"/>
              <a:t/>
            </a:r>
            <a:br>
              <a:rPr lang="en-US" sz="3100" b="1" dirty="0"/>
            </a:br>
            <a:endParaRPr lang="en-US" sz="3100" dirty="0"/>
          </a:p>
        </p:txBody>
      </p:sp>
      <p:sp>
        <p:nvSpPr>
          <p:cNvPr id="3" name="Content Placeholder 2"/>
          <p:cNvSpPr>
            <a:spLocks noGrp="1"/>
          </p:cNvSpPr>
          <p:nvPr>
            <p:ph idx="1"/>
          </p:nvPr>
        </p:nvSpPr>
        <p:spPr>
          <a:xfrm>
            <a:off x="457200" y="1066800"/>
            <a:ext cx="8229600" cy="5486400"/>
          </a:xfrm>
        </p:spPr>
        <p:txBody>
          <a:bodyPr>
            <a:noAutofit/>
          </a:bodyPr>
          <a:lstStyle/>
          <a:p>
            <a:r>
              <a:rPr lang="en-US" sz="2000" dirty="0" smtClean="0"/>
              <a:t>Previous </a:t>
            </a:r>
            <a:r>
              <a:rPr lang="en-US" sz="2000" dirty="0"/>
              <a:t>psychiatric diagnoses. Chronological list of episodes of psychiatric inpatient, day hospital, and outpatient care. </a:t>
            </a:r>
            <a:endParaRPr lang="en-US" sz="2000" dirty="0" smtClean="0"/>
          </a:p>
          <a:p>
            <a:endParaRPr lang="en-US" sz="2000" dirty="0" smtClean="0"/>
          </a:p>
          <a:p>
            <a:r>
              <a:rPr lang="en-US" sz="2000" dirty="0" smtClean="0"/>
              <a:t>The first episode is the most important for one to make a diagnosis unless patient is having a first psychiatric consultation.</a:t>
            </a:r>
          </a:p>
          <a:p>
            <a:endParaRPr lang="en-US" sz="2000" dirty="0" smtClean="0"/>
          </a:p>
          <a:p>
            <a:r>
              <a:rPr lang="en-US" sz="2000" dirty="0" smtClean="0"/>
              <a:t>Describe what happened at first intervention (e.g. prayers, rituals, hC2 ) and reasons for the choice of intervention.</a:t>
            </a:r>
          </a:p>
          <a:p>
            <a:endParaRPr lang="en-US" sz="2000" dirty="0" smtClean="0"/>
          </a:p>
          <a:p>
            <a:r>
              <a:rPr lang="en-US" sz="2000" dirty="0" smtClean="0"/>
              <a:t>Outcome of the treatment or intervention.</a:t>
            </a:r>
          </a:p>
          <a:p>
            <a:endParaRPr lang="en-US" sz="2000" dirty="0" smtClean="0"/>
          </a:p>
          <a:p>
            <a:r>
              <a:rPr lang="en-US" sz="2000" dirty="0" smtClean="0"/>
              <a:t> compliant to treatment or not and why ?</a:t>
            </a:r>
          </a:p>
          <a:p>
            <a:endParaRPr lang="en-US" sz="2000" dirty="0" smtClean="0"/>
          </a:p>
          <a:p>
            <a:r>
              <a:rPr lang="en-US" sz="2000" dirty="0" smtClean="0"/>
              <a:t>Details of each episode, level of functioning between and after episodes.</a:t>
            </a:r>
            <a:endParaRPr lang="en-US" sz="2000" dirty="0"/>
          </a:p>
          <a:p>
            <a:endParaRPr lang="en-US" sz="2000" dirty="0"/>
          </a:p>
        </p:txBody>
      </p:sp>
    </p:spTree>
    <p:extLst>
      <p:ext uri="{BB962C8B-B14F-4D97-AF65-F5344CB8AC3E}">
        <p14:creationId xmlns:p14="http://schemas.microsoft.com/office/powerpoint/2010/main" val="4227655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85D73-E676-4A37-8FF8-511F59FCB40B}"/>
              </a:ext>
            </a:extLst>
          </p:cNvPr>
          <p:cNvSpPr>
            <a:spLocks noGrp="1"/>
          </p:cNvSpPr>
          <p:nvPr>
            <p:ph type="title"/>
          </p:nvPr>
        </p:nvSpPr>
        <p:spPr>
          <a:xfrm>
            <a:off x="628650" y="146757"/>
            <a:ext cx="7886700" cy="534281"/>
          </a:xfrm>
        </p:spPr>
        <p:txBody>
          <a:bodyPr>
            <a:normAutofit fontScale="90000"/>
          </a:bodyPr>
          <a:lstStyle/>
          <a:p>
            <a:r>
              <a:rPr lang="en-US" b="1" dirty="0" smtClean="0"/>
              <a:t>Past Medical and surgical history</a:t>
            </a:r>
            <a:endParaRPr lang="x-none" b="1" dirty="0"/>
          </a:p>
        </p:txBody>
      </p:sp>
      <p:sp>
        <p:nvSpPr>
          <p:cNvPr id="3" name="Content Placeholder 2">
            <a:extLst>
              <a:ext uri="{FF2B5EF4-FFF2-40B4-BE49-F238E27FC236}">
                <a16:creationId xmlns:a16="http://schemas.microsoft.com/office/drawing/2014/main" xmlns="" id="{4F089215-5805-4F70-98AC-8E0AE09B815D}"/>
              </a:ext>
            </a:extLst>
          </p:cNvPr>
          <p:cNvSpPr>
            <a:spLocks noGrp="1"/>
          </p:cNvSpPr>
          <p:nvPr>
            <p:ph idx="1"/>
          </p:nvPr>
        </p:nvSpPr>
        <p:spPr>
          <a:xfrm>
            <a:off x="338667" y="857955"/>
            <a:ext cx="8176683" cy="5655733"/>
          </a:xfrm>
        </p:spPr>
        <p:txBody>
          <a:bodyPr>
            <a:normAutofit fontScale="92500" lnSpcReduction="20000"/>
          </a:bodyPr>
          <a:lstStyle/>
          <a:p>
            <a:pPr marL="0" indent="0">
              <a:buNone/>
            </a:pPr>
            <a:r>
              <a:rPr lang="en-US" b="1" dirty="0"/>
              <a:t> Medical history</a:t>
            </a:r>
          </a:p>
          <a:p>
            <a:r>
              <a:rPr lang="en-US" dirty="0" smtClean="0"/>
              <a:t>Chronic </a:t>
            </a:r>
            <a:r>
              <a:rPr lang="en-US" dirty="0"/>
              <a:t>medical conditions. Chronological list of episodes of medical or surgical </a:t>
            </a:r>
            <a:r>
              <a:rPr lang="en-US" dirty="0" smtClean="0"/>
              <a:t>illness and surgical operations. </a:t>
            </a:r>
            <a:endParaRPr lang="en-US" dirty="0"/>
          </a:p>
          <a:p>
            <a:pPr marL="0" indent="0">
              <a:buNone/>
            </a:pPr>
            <a:endParaRPr lang="en-US" dirty="0"/>
          </a:p>
          <a:p>
            <a:r>
              <a:rPr lang="en-US" dirty="0"/>
              <a:t>Episodes of symptoms for which no treatment was sought. Any illnesses treated by GP.</a:t>
            </a:r>
          </a:p>
          <a:p>
            <a:pPr marL="0" indent="0">
              <a:buNone/>
            </a:pPr>
            <a:endParaRPr lang="en-US" dirty="0"/>
          </a:p>
          <a:p>
            <a:r>
              <a:rPr lang="en-US" dirty="0"/>
              <a:t>List names and doses of current </a:t>
            </a:r>
            <a:r>
              <a:rPr lang="en-US" dirty="0" smtClean="0"/>
              <a:t>medication especially long term like HAART, anti epileptics, anti </a:t>
            </a:r>
            <a:r>
              <a:rPr lang="en-US" dirty="0" err="1" smtClean="0"/>
              <a:t>hypertensives</a:t>
            </a:r>
            <a:r>
              <a:rPr lang="en-US" dirty="0" smtClean="0"/>
              <a:t>, mood </a:t>
            </a:r>
            <a:r>
              <a:rPr lang="en-US" dirty="0" err="1" smtClean="0"/>
              <a:t>stabilisers</a:t>
            </a:r>
            <a:r>
              <a:rPr lang="en-US" dirty="0" smtClean="0"/>
              <a:t> </a:t>
            </a:r>
            <a:r>
              <a:rPr lang="en-US" dirty="0" err="1" smtClean="0"/>
              <a:t>etc</a:t>
            </a:r>
            <a:endParaRPr lang="en-US" dirty="0"/>
          </a:p>
          <a:p>
            <a:pPr marL="0" indent="0">
              <a:buNone/>
            </a:pPr>
            <a:endParaRPr lang="en-US" dirty="0"/>
          </a:p>
          <a:p>
            <a:r>
              <a:rPr lang="en-US" dirty="0"/>
              <a:t> History of adverse reactions or drug allergy</a:t>
            </a:r>
            <a:r>
              <a:rPr lang="en-US" dirty="0" smtClean="0"/>
              <a:t>.</a:t>
            </a:r>
            <a:endParaRPr lang="en-US" dirty="0"/>
          </a:p>
        </p:txBody>
      </p:sp>
    </p:spTree>
    <p:extLst>
      <p:ext uri="{BB962C8B-B14F-4D97-AF65-F5344CB8AC3E}">
        <p14:creationId xmlns:p14="http://schemas.microsoft.com/office/powerpoint/2010/main" val="3095009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Family </a:t>
            </a:r>
            <a:r>
              <a:rPr lang="en-US" b="1" dirty="0"/>
              <a:t>history</a:t>
            </a:r>
            <a:br>
              <a:rPr lang="en-US" b="1" dirty="0"/>
            </a:br>
            <a:endParaRPr lang="en-US" dirty="0"/>
          </a:p>
        </p:txBody>
      </p:sp>
      <p:sp>
        <p:nvSpPr>
          <p:cNvPr id="3" name="Content Placeholder 2"/>
          <p:cNvSpPr>
            <a:spLocks noGrp="1"/>
          </p:cNvSpPr>
          <p:nvPr>
            <p:ph idx="1"/>
          </p:nvPr>
        </p:nvSpPr>
        <p:spPr/>
        <p:txBody>
          <a:bodyPr/>
          <a:lstStyle/>
          <a:p>
            <a:r>
              <a:rPr lang="en-US" dirty="0" smtClean="0"/>
              <a:t>Family </a:t>
            </a:r>
            <a:r>
              <a:rPr lang="en-US" dirty="0"/>
              <a:t>tree detailing names, ages, relationship, and illnesses of 1</a:t>
            </a:r>
            <a:r>
              <a:rPr lang="en-US" baseline="30000" dirty="0"/>
              <a:t>st</a:t>
            </a:r>
            <a:r>
              <a:rPr lang="en-US" dirty="0"/>
              <a:t> and 2</a:t>
            </a:r>
            <a:r>
              <a:rPr lang="en-US" baseline="30000" dirty="0"/>
              <a:t>nd</a:t>
            </a:r>
            <a:r>
              <a:rPr lang="en-US" dirty="0"/>
              <a:t> degree relatives. </a:t>
            </a:r>
            <a:endParaRPr lang="en-US" dirty="0" smtClean="0"/>
          </a:p>
          <a:p>
            <a:r>
              <a:rPr lang="en-US" dirty="0" smtClean="0"/>
              <a:t>Functioning of the patient in family issues.</a:t>
            </a:r>
            <a:endParaRPr lang="en-US" dirty="0"/>
          </a:p>
          <a:p>
            <a:r>
              <a:rPr lang="en-US" dirty="0"/>
              <a:t>Are there any familial illnesses?</a:t>
            </a:r>
          </a:p>
          <a:p>
            <a:endParaRPr lang="x-none"/>
          </a:p>
          <a:p>
            <a:endParaRPr lang="en-US" dirty="0"/>
          </a:p>
        </p:txBody>
      </p:sp>
    </p:spTree>
    <p:extLst>
      <p:ext uri="{BB962C8B-B14F-4D97-AF65-F5344CB8AC3E}">
        <p14:creationId xmlns:p14="http://schemas.microsoft.com/office/powerpoint/2010/main" val="3165002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C273B-3779-4B88-8BD6-B72C8549B29B}"/>
              </a:ext>
            </a:extLst>
          </p:cNvPr>
          <p:cNvSpPr>
            <a:spLocks noGrp="1"/>
          </p:cNvSpPr>
          <p:nvPr>
            <p:ph type="title"/>
          </p:nvPr>
        </p:nvSpPr>
        <p:spPr>
          <a:xfrm>
            <a:off x="628650" y="150636"/>
            <a:ext cx="7886700" cy="560563"/>
          </a:xfrm>
        </p:spPr>
        <p:txBody>
          <a:bodyPr>
            <a:normAutofit fontScale="90000"/>
          </a:bodyPr>
          <a:lstStyle/>
          <a:p>
            <a:r>
              <a:rPr lang="en-US" b="1" dirty="0" smtClean="0"/>
              <a:t>Personal and social history</a:t>
            </a:r>
            <a:endParaRPr lang="x-none" b="1" dirty="0"/>
          </a:p>
        </p:txBody>
      </p:sp>
      <p:sp>
        <p:nvSpPr>
          <p:cNvPr id="3" name="Content Placeholder 2">
            <a:extLst>
              <a:ext uri="{FF2B5EF4-FFF2-40B4-BE49-F238E27FC236}">
                <a16:creationId xmlns:a16="http://schemas.microsoft.com/office/drawing/2014/main" xmlns="" id="{12B97468-F9BA-4856-AEC1-3462D156BAB5}"/>
              </a:ext>
            </a:extLst>
          </p:cNvPr>
          <p:cNvSpPr>
            <a:spLocks noGrp="1"/>
          </p:cNvSpPr>
          <p:nvPr>
            <p:ph idx="1"/>
          </p:nvPr>
        </p:nvSpPr>
        <p:spPr>
          <a:xfrm>
            <a:off x="628650" y="711201"/>
            <a:ext cx="7886700" cy="5996163"/>
          </a:xfrm>
        </p:spPr>
        <p:txBody>
          <a:bodyPr>
            <a:normAutofit fontScale="85000" lnSpcReduction="20000"/>
          </a:bodyPr>
          <a:lstStyle/>
          <a:p>
            <a:pPr marL="0" indent="0">
              <a:buNone/>
            </a:pPr>
            <a:r>
              <a:rPr lang="en-US" b="1" dirty="0"/>
              <a:t>Personal history</a:t>
            </a:r>
          </a:p>
          <a:p>
            <a:pPr marL="0" indent="0">
              <a:buNone/>
            </a:pPr>
            <a:r>
              <a:rPr lang="en-US" b="1" dirty="0"/>
              <a:t>Childhood</a:t>
            </a:r>
          </a:p>
          <a:p>
            <a:r>
              <a:rPr lang="en-US" dirty="0"/>
              <a:t>Were there problems during their pregnancy or delivery? </a:t>
            </a:r>
          </a:p>
          <a:p>
            <a:r>
              <a:rPr lang="en-US" dirty="0"/>
              <a:t>Did they reach development milestones normally?</a:t>
            </a:r>
          </a:p>
          <a:p>
            <a:r>
              <a:rPr lang="en-US" dirty="0"/>
              <a:t> Was their childhood happy?</a:t>
            </a:r>
          </a:p>
          <a:p>
            <a:r>
              <a:rPr lang="en-US" dirty="0"/>
              <a:t> In what sort of family were they raised?</a:t>
            </a:r>
          </a:p>
          <a:p>
            <a:pPr marL="0" indent="0">
              <a:buNone/>
            </a:pPr>
            <a:endParaRPr lang="en-US" dirty="0"/>
          </a:p>
          <a:p>
            <a:r>
              <a:rPr lang="en-US" b="1" dirty="0"/>
              <a:t>Education</a:t>
            </a:r>
          </a:p>
          <a:p>
            <a:r>
              <a:rPr lang="en-US" dirty="0"/>
              <a:t>Which schools did they attend? If more than one of each, why?</a:t>
            </a:r>
          </a:p>
          <a:p>
            <a:r>
              <a:rPr lang="en-US" dirty="0"/>
              <a:t> Did they enjoy school, if not, why?</a:t>
            </a:r>
          </a:p>
          <a:p>
            <a:r>
              <a:rPr lang="en-US" dirty="0"/>
              <a:t> At what age did they leave school and with what qualifications? </a:t>
            </a:r>
          </a:p>
          <a:p>
            <a:endParaRPr lang="en-US" dirty="0"/>
          </a:p>
          <a:p>
            <a:endParaRPr lang="x-none" dirty="0"/>
          </a:p>
        </p:txBody>
      </p:sp>
    </p:spTree>
    <p:extLst>
      <p:ext uri="{BB962C8B-B14F-4D97-AF65-F5344CB8AC3E}">
        <p14:creationId xmlns:p14="http://schemas.microsoft.com/office/powerpoint/2010/main" val="2090554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taking in psychiatry</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623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459C7F-4501-4F44-B1AD-856801D3C247}"/>
              </a:ext>
            </a:extLst>
          </p:cNvPr>
          <p:cNvSpPr>
            <a:spLocks noGrp="1"/>
          </p:cNvSpPr>
          <p:nvPr>
            <p:ph type="title"/>
          </p:nvPr>
        </p:nvSpPr>
        <p:spPr>
          <a:xfrm>
            <a:off x="628650" y="1"/>
            <a:ext cx="7886700" cy="681037"/>
          </a:xfrm>
        </p:spPr>
        <p:txBody>
          <a:bodyPr>
            <a:normAutofit fontScale="90000"/>
          </a:bodyPr>
          <a:lstStyle/>
          <a:p>
            <a:r>
              <a:rPr lang="en-US" b="1" dirty="0"/>
              <a:t>History</a:t>
            </a:r>
            <a:endParaRPr lang="x-none" dirty="0"/>
          </a:p>
        </p:txBody>
      </p:sp>
      <p:sp>
        <p:nvSpPr>
          <p:cNvPr id="3" name="Content Placeholder 2">
            <a:extLst>
              <a:ext uri="{FF2B5EF4-FFF2-40B4-BE49-F238E27FC236}">
                <a16:creationId xmlns:a16="http://schemas.microsoft.com/office/drawing/2014/main" xmlns="" id="{6A0956B0-AD63-4201-9517-F7D1B1270C32}"/>
              </a:ext>
            </a:extLst>
          </p:cNvPr>
          <p:cNvSpPr>
            <a:spLocks noGrp="1"/>
          </p:cNvSpPr>
          <p:nvPr>
            <p:ph idx="1"/>
          </p:nvPr>
        </p:nvSpPr>
        <p:spPr>
          <a:xfrm>
            <a:off x="296334" y="681037"/>
            <a:ext cx="8219017" cy="5979407"/>
          </a:xfrm>
        </p:spPr>
        <p:txBody>
          <a:bodyPr>
            <a:normAutofit fontScale="85000" lnSpcReduction="20000"/>
          </a:bodyPr>
          <a:lstStyle/>
          <a:p>
            <a:pPr marL="0" indent="0">
              <a:buNone/>
            </a:pPr>
            <a:r>
              <a:rPr lang="en-US" b="1" dirty="0"/>
              <a:t>Personal history </a:t>
            </a:r>
          </a:p>
          <a:p>
            <a:pPr marL="0" indent="0">
              <a:buNone/>
            </a:pPr>
            <a:r>
              <a:rPr lang="en-US" b="1" dirty="0"/>
              <a:t>Relationships and Sexual orientation</a:t>
            </a:r>
            <a:r>
              <a:rPr lang="en-US" dirty="0"/>
              <a:t>.</a:t>
            </a:r>
          </a:p>
          <a:p>
            <a:r>
              <a:rPr lang="en-US" dirty="0"/>
              <a:t> Chronological account of major relationships. Reasons for relationship breakdown. </a:t>
            </a:r>
          </a:p>
          <a:p>
            <a:r>
              <a:rPr lang="en-US" dirty="0"/>
              <a:t>Are they currently in a relationship? </a:t>
            </a:r>
          </a:p>
          <a:p>
            <a:r>
              <a:rPr lang="en-US" dirty="0"/>
              <a:t>Do they have any children from the current or previous relationships? </a:t>
            </a:r>
          </a:p>
          <a:p>
            <a:r>
              <a:rPr lang="en-US" dirty="0"/>
              <a:t>Who do the children live with? What relationship does the patient have with them?</a:t>
            </a:r>
          </a:p>
          <a:p>
            <a:pPr marL="0" indent="0">
              <a:buNone/>
            </a:pPr>
            <a:endParaRPr lang="en-US" dirty="0"/>
          </a:p>
          <a:p>
            <a:pPr marL="0" indent="0">
              <a:buNone/>
            </a:pPr>
            <a:r>
              <a:rPr lang="en-US" b="1" dirty="0"/>
              <a:t>Forensic.</a:t>
            </a:r>
          </a:p>
          <a:p>
            <a:r>
              <a:rPr lang="en-US" dirty="0"/>
              <a:t>Have they been charged or convicted of any offences?</a:t>
            </a:r>
          </a:p>
          <a:p>
            <a:r>
              <a:rPr lang="en-US" dirty="0"/>
              <a:t>What sentence did they receive? </a:t>
            </a:r>
          </a:p>
          <a:p>
            <a:r>
              <a:rPr lang="en-US" dirty="0"/>
              <a:t>Do they have outstanding charges or convictions at the moment?</a:t>
            </a:r>
          </a:p>
          <a:p>
            <a:endParaRPr lang="en-US" dirty="0"/>
          </a:p>
          <a:p>
            <a:endParaRPr lang="x-none" dirty="0"/>
          </a:p>
        </p:txBody>
      </p:sp>
    </p:spTree>
    <p:extLst>
      <p:ext uri="{BB962C8B-B14F-4D97-AF65-F5344CB8AC3E}">
        <p14:creationId xmlns:p14="http://schemas.microsoft.com/office/powerpoint/2010/main" val="1939287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5F9FF-9AF3-4207-9F13-AD87275E8EC6}"/>
              </a:ext>
            </a:extLst>
          </p:cNvPr>
          <p:cNvSpPr>
            <a:spLocks noGrp="1"/>
          </p:cNvSpPr>
          <p:nvPr>
            <p:ph type="title"/>
          </p:nvPr>
        </p:nvSpPr>
        <p:spPr>
          <a:xfrm>
            <a:off x="423334" y="308683"/>
            <a:ext cx="8235950" cy="571851"/>
          </a:xfrm>
        </p:spPr>
        <p:txBody>
          <a:bodyPr>
            <a:normAutofit fontScale="90000"/>
          </a:bodyPr>
          <a:lstStyle/>
          <a:p>
            <a:r>
              <a:rPr lang="en-US" b="1" dirty="0"/>
              <a:t>History</a:t>
            </a:r>
            <a:endParaRPr lang="x-none" b="1" dirty="0"/>
          </a:p>
        </p:txBody>
      </p:sp>
      <p:sp>
        <p:nvSpPr>
          <p:cNvPr id="3" name="Content Placeholder 2">
            <a:extLst>
              <a:ext uri="{FF2B5EF4-FFF2-40B4-BE49-F238E27FC236}">
                <a16:creationId xmlns:a16="http://schemas.microsoft.com/office/drawing/2014/main" xmlns="" id="{5DA41592-F87D-44F9-ABC3-283143709D8B}"/>
              </a:ext>
            </a:extLst>
          </p:cNvPr>
          <p:cNvSpPr>
            <a:spLocks noGrp="1"/>
          </p:cNvSpPr>
          <p:nvPr>
            <p:ph idx="1"/>
          </p:nvPr>
        </p:nvSpPr>
        <p:spPr>
          <a:xfrm>
            <a:off x="279400" y="1027289"/>
            <a:ext cx="8235950" cy="5689600"/>
          </a:xfrm>
        </p:spPr>
        <p:txBody>
          <a:bodyPr>
            <a:normAutofit fontScale="77500" lnSpcReduction="20000"/>
          </a:bodyPr>
          <a:lstStyle/>
          <a:p>
            <a:pPr marL="0" indent="0">
              <a:buNone/>
            </a:pPr>
            <a:r>
              <a:rPr lang="en-US" b="1" dirty="0"/>
              <a:t>Personal history</a:t>
            </a:r>
          </a:p>
          <a:p>
            <a:pPr marL="0" indent="0">
              <a:buNone/>
            </a:pPr>
            <a:r>
              <a:rPr lang="en-US" b="1" dirty="0"/>
              <a:t>Employment</a:t>
            </a:r>
          </a:p>
          <a:p>
            <a:r>
              <a:rPr lang="en-US" dirty="0"/>
              <a:t>Chronological list of jobs. </a:t>
            </a:r>
          </a:p>
          <a:p>
            <a:r>
              <a:rPr lang="en-US" dirty="0"/>
              <a:t>Which job did they hold for the longest period? </a:t>
            </a:r>
          </a:p>
          <a:p>
            <a:r>
              <a:rPr lang="en-US" dirty="0"/>
              <a:t>Which job did they enjoy most?</a:t>
            </a:r>
          </a:p>
          <a:p>
            <a:r>
              <a:rPr lang="en-US" dirty="0"/>
              <a:t> If the patient has had a series of jobs, why did they leave each?</a:t>
            </a:r>
          </a:p>
          <a:p>
            <a:r>
              <a:rPr lang="en-US" dirty="0"/>
              <a:t> Account for periods of unemployment in the patient's history. </a:t>
            </a:r>
          </a:p>
          <a:p>
            <a:pPr marL="0" indent="0">
              <a:buNone/>
            </a:pPr>
            <a:r>
              <a:rPr lang="en-US" b="1" dirty="0"/>
              <a:t>Social background information</a:t>
            </a:r>
          </a:p>
          <a:p>
            <a:r>
              <a:rPr lang="en-US" dirty="0"/>
              <a:t>Current occupation. Are they working at the moment? If not, how long have they been off work and why?</a:t>
            </a:r>
          </a:p>
          <a:p>
            <a:r>
              <a:rPr lang="en-US" dirty="0"/>
              <a:t> Current family/relationship situation. </a:t>
            </a:r>
          </a:p>
          <a:p>
            <a:r>
              <a:rPr lang="en-US" dirty="0"/>
              <a:t>Alcohol and illicit drug use. </a:t>
            </a:r>
          </a:p>
          <a:p>
            <a:r>
              <a:rPr lang="en-US" dirty="0"/>
              <a:t>Main recreational activities</a:t>
            </a:r>
          </a:p>
          <a:p>
            <a:endParaRPr lang="x-none" dirty="0"/>
          </a:p>
        </p:txBody>
      </p:sp>
    </p:spTree>
    <p:extLst>
      <p:ext uri="{BB962C8B-B14F-4D97-AF65-F5344CB8AC3E}">
        <p14:creationId xmlns:p14="http://schemas.microsoft.com/office/powerpoint/2010/main" val="1791230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t>END </a:t>
            </a:r>
          </a:p>
          <a:p>
            <a:pPr marL="0" indent="0" algn="ctr">
              <a:buNone/>
            </a:pPr>
            <a:r>
              <a:rPr lang="en-US" sz="5400" dirty="0" smtClean="0"/>
              <a:t>Any questions ??</a:t>
            </a:r>
          </a:p>
          <a:p>
            <a:pPr marL="0" indent="0" algn="ctr">
              <a:buNone/>
            </a:pPr>
            <a:endParaRPr lang="en-US" sz="5400" dirty="0"/>
          </a:p>
          <a:p>
            <a:pPr marL="0" indent="0" algn="ctr">
              <a:buNone/>
            </a:pPr>
            <a:r>
              <a:rPr lang="en-US" sz="5400" dirty="0" smtClean="0"/>
              <a:t>Thank you for listening.</a:t>
            </a:r>
            <a:endParaRPr lang="en-US" sz="5400" dirty="0"/>
          </a:p>
        </p:txBody>
      </p:sp>
    </p:spTree>
    <p:extLst>
      <p:ext uri="{BB962C8B-B14F-4D97-AF65-F5344CB8AC3E}">
        <p14:creationId xmlns:p14="http://schemas.microsoft.com/office/powerpoint/2010/main" val="1572051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History taking in psychiatry</a:t>
            </a:r>
          </a:p>
          <a:p>
            <a:pPr>
              <a:buFont typeface="Wingdings" panose="05000000000000000000" pitchFamily="2" charset="2"/>
              <a:buChar char="ü"/>
            </a:pPr>
            <a:r>
              <a:rPr lang="en-US" dirty="0" smtClean="0"/>
              <a:t>  Clinical interview</a:t>
            </a:r>
          </a:p>
          <a:p>
            <a:pPr>
              <a:buFont typeface="Wingdings" panose="05000000000000000000" pitchFamily="2" charset="2"/>
              <a:buChar char="ü"/>
            </a:pPr>
            <a:r>
              <a:rPr lang="en-US" dirty="0" smtClean="0"/>
              <a:t>Must knows before the clinical interview</a:t>
            </a:r>
          </a:p>
          <a:p>
            <a:pPr>
              <a:buFont typeface="Wingdings" panose="05000000000000000000" pitchFamily="2" charset="2"/>
              <a:buChar char="ü"/>
            </a:pPr>
            <a:r>
              <a:rPr lang="en-US" dirty="0" smtClean="0"/>
              <a:t>Setting the scene</a:t>
            </a:r>
          </a:p>
          <a:p>
            <a:pPr>
              <a:buFont typeface="Wingdings" panose="05000000000000000000" pitchFamily="2" charset="2"/>
              <a:buChar char="ü"/>
            </a:pPr>
            <a:r>
              <a:rPr lang="en-US" dirty="0" smtClean="0"/>
              <a:t>Interview structure</a:t>
            </a:r>
          </a:p>
          <a:p>
            <a:pPr>
              <a:buFont typeface="Wingdings" panose="05000000000000000000" pitchFamily="2" charset="2"/>
              <a:buChar char="ü"/>
            </a:pPr>
            <a:r>
              <a:rPr lang="en-US" dirty="0" smtClean="0"/>
              <a:t>Questioning techniques </a:t>
            </a:r>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773990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interview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psychiatry, physical examination and investigations are rarely of diagnostic value.</a:t>
            </a:r>
          </a:p>
          <a:p>
            <a:pPr marL="0" indent="0">
              <a:buNone/>
            </a:pPr>
            <a:endParaRPr lang="en-US" dirty="0"/>
          </a:p>
          <a:p>
            <a:r>
              <a:rPr lang="en-US" dirty="0"/>
              <a:t>Diagnosis is based on the clinical interview and, to a lesser extent, the later course of the patient's illness.</a:t>
            </a:r>
          </a:p>
          <a:p>
            <a:pPr marL="0" indent="0">
              <a:buNone/>
            </a:pPr>
            <a:endParaRPr lang="en-US" dirty="0"/>
          </a:p>
          <a:p>
            <a:r>
              <a:rPr lang="en-US" dirty="0"/>
              <a:t> Clinical interviewing is thus the central skill and development of clinical interviewing skills is the main aim of basic psychiatric training.</a:t>
            </a:r>
            <a:endParaRPr lang="x-none" dirty="0"/>
          </a:p>
          <a:p>
            <a:endParaRPr lang="en-US" dirty="0"/>
          </a:p>
        </p:txBody>
      </p:sp>
    </p:spTree>
    <p:extLst>
      <p:ext uri="{BB962C8B-B14F-4D97-AF65-F5344CB8AC3E}">
        <p14:creationId xmlns:p14="http://schemas.microsoft.com/office/powerpoint/2010/main" val="3702500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116A7-9972-400C-93BC-C3C04F99237E}"/>
              </a:ext>
            </a:extLst>
          </p:cNvPr>
          <p:cNvSpPr>
            <a:spLocks noGrp="1"/>
          </p:cNvSpPr>
          <p:nvPr>
            <p:ph type="title"/>
          </p:nvPr>
        </p:nvSpPr>
        <p:spPr/>
        <p:txBody>
          <a:bodyPr/>
          <a:lstStyle/>
          <a:p>
            <a:r>
              <a:rPr lang="en-US" b="1" dirty="0"/>
              <a:t>Clinical interview</a:t>
            </a:r>
            <a:endParaRPr lang="x-none" b="1" dirty="0"/>
          </a:p>
        </p:txBody>
      </p:sp>
      <p:sp>
        <p:nvSpPr>
          <p:cNvPr id="3" name="Content Placeholder 2">
            <a:extLst>
              <a:ext uri="{FF2B5EF4-FFF2-40B4-BE49-F238E27FC236}">
                <a16:creationId xmlns:a16="http://schemas.microsoft.com/office/drawing/2014/main" xmlns="" id="{FABA8332-2199-46F7-B43A-24D802D300FA}"/>
              </a:ext>
            </a:extLst>
          </p:cNvPr>
          <p:cNvSpPr>
            <a:spLocks noGrp="1"/>
          </p:cNvSpPr>
          <p:nvPr>
            <p:ph idx="1"/>
          </p:nvPr>
        </p:nvSpPr>
        <p:spPr/>
        <p:txBody>
          <a:bodyPr>
            <a:normAutofit fontScale="92500" lnSpcReduction="20000"/>
          </a:bodyPr>
          <a:lstStyle/>
          <a:p>
            <a:r>
              <a:rPr lang="en-US" dirty="0"/>
              <a:t>The clinical interview includes both history taking and mental state examination. </a:t>
            </a:r>
          </a:p>
          <a:p>
            <a:pPr marL="0" indent="0">
              <a:buNone/>
            </a:pPr>
            <a:endParaRPr lang="en-US" dirty="0"/>
          </a:p>
          <a:p>
            <a:r>
              <a:rPr lang="en-US" dirty="0"/>
              <a:t>The mental state examination is a systematic record of the patient's current psychopathology.</a:t>
            </a:r>
          </a:p>
          <a:p>
            <a:pPr marL="0" indent="0">
              <a:buNone/>
            </a:pPr>
            <a:endParaRPr lang="en-US" dirty="0"/>
          </a:p>
          <a:p>
            <a:r>
              <a:rPr lang="en-US" dirty="0"/>
              <a:t> In addition to its role in diagnosis, the clinical interview begins the development of a therapeutic relationship and is, in many cases, the beginning of treatment.</a:t>
            </a:r>
          </a:p>
          <a:p>
            <a:endParaRPr lang="x-none" dirty="0"/>
          </a:p>
        </p:txBody>
      </p:sp>
    </p:spTree>
    <p:extLst>
      <p:ext uri="{BB962C8B-B14F-4D97-AF65-F5344CB8AC3E}">
        <p14:creationId xmlns:p14="http://schemas.microsoft.com/office/powerpoint/2010/main" val="272012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E38D4-8517-4F43-B700-7FC8CC9CB915}"/>
              </a:ext>
            </a:extLst>
          </p:cNvPr>
          <p:cNvSpPr>
            <a:spLocks noGrp="1"/>
          </p:cNvSpPr>
          <p:nvPr>
            <p:ph type="title"/>
          </p:nvPr>
        </p:nvSpPr>
        <p:spPr/>
        <p:txBody>
          <a:bodyPr/>
          <a:lstStyle/>
          <a:p>
            <a:r>
              <a:rPr lang="en-US" b="1" dirty="0"/>
              <a:t>Must know. Before the interview</a:t>
            </a:r>
            <a:endParaRPr lang="x-none" b="1" dirty="0"/>
          </a:p>
        </p:txBody>
      </p:sp>
      <p:sp>
        <p:nvSpPr>
          <p:cNvPr id="3" name="Content Placeholder 2">
            <a:extLst>
              <a:ext uri="{FF2B5EF4-FFF2-40B4-BE49-F238E27FC236}">
                <a16:creationId xmlns:a16="http://schemas.microsoft.com/office/drawing/2014/main" xmlns="" id="{6B8BEDE4-2ABD-4698-84E0-BA85490265FF}"/>
              </a:ext>
            </a:extLst>
          </p:cNvPr>
          <p:cNvSpPr>
            <a:spLocks noGrp="1"/>
          </p:cNvSpPr>
          <p:nvPr>
            <p:ph idx="1"/>
          </p:nvPr>
        </p:nvSpPr>
        <p:spPr/>
        <p:txBody>
          <a:bodyPr>
            <a:normAutofit fontScale="77500" lnSpcReduction="20000"/>
          </a:bodyPr>
          <a:lstStyle/>
          <a:p>
            <a:pPr marL="0" indent="0">
              <a:buNone/>
            </a:pPr>
            <a:r>
              <a:rPr lang="en-US" b="1" dirty="0"/>
              <a:t>Safety</a:t>
            </a:r>
          </a:p>
          <a:p>
            <a:r>
              <a:rPr lang="en-US" dirty="0"/>
              <a:t>There is a risk of aggression or violence in only a small minority of psychiatric patients. In the vast majority of patients the only risk of violence is towards themselves. </a:t>
            </a:r>
          </a:p>
          <a:p>
            <a:pPr marL="0" indent="0">
              <a:buNone/>
            </a:pPr>
            <a:endParaRPr lang="en-US" dirty="0"/>
          </a:p>
          <a:p>
            <a:r>
              <a:rPr lang="en-US" dirty="0"/>
              <a:t>However, the fact that violence is rare can lead to </a:t>
            </a:r>
            <a:r>
              <a:rPr lang="en-US" dirty="0" smtClean="0"/>
              <a:t>health care providers </a:t>
            </a:r>
            <a:r>
              <a:rPr lang="en-US" dirty="0"/>
              <a:t>putting themselves at risk due to thoughtlessness. </a:t>
            </a:r>
          </a:p>
          <a:p>
            <a:pPr marL="0" indent="0">
              <a:buNone/>
            </a:pPr>
            <a:endParaRPr lang="en-US" dirty="0"/>
          </a:p>
          <a:p>
            <a:r>
              <a:rPr lang="en-US" dirty="0"/>
              <a:t>To combat this it is important to think about the risk of violence before every consultation with a new patient or with a familiar patient with new symptoms.</a:t>
            </a:r>
          </a:p>
          <a:p>
            <a:pPr marL="0" indent="0">
              <a:buNone/>
            </a:pPr>
            <a:endParaRPr lang="en-US" dirty="0"/>
          </a:p>
          <a:p>
            <a:endParaRPr lang="x-none" dirty="0"/>
          </a:p>
        </p:txBody>
      </p:sp>
    </p:spTree>
    <p:extLst>
      <p:ext uri="{BB962C8B-B14F-4D97-AF65-F5344CB8AC3E}">
        <p14:creationId xmlns:p14="http://schemas.microsoft.com/office/powerpoint/2010/main" val="2623404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95E89-05C9-4201-B885-1A89D4497276}"/>
              </a:ext>
            </a:extLst>
          </p:cNvPr>
          <p:cNvSpPr>
            <a:spLocks noGrp="1"/>
          </p:cNvSpPr>
          <p:nvPr>
            <p:ph type="title"/>
          </p:nvPr>
        </p:nvSpPr>
        <p:spPr/>
        <p:txBody>
          <a:bodyPr/>
          <a:lstStyle/>
          <a:p>
            <a:r>
              <a:rPr lang="en-US" b="1" dirty="0"/>
              <a:t>Must know. Before the interview</a:t>
            </a:r>
            <a:endParaRPr lang="x-none" dirty="0"/>
          </a:p>
        </p:txBody>
      </p:sp>
      <p:sp>
        <p:nvSpPr>
          <p:cNvPr id="3" name="Content Placeholder 2">
            <a:extLst>
              <a:ext uri="{FF2B5EF4-FFF2-40B4-BE49-F238E27FC236}">
                <a16:creationId xmlns:a16="http://schemas.microsoft.com/office/drawing/2014/main" xmlns="" id="{03794803-DE4D-4F04-8B7B-38ACEE6BBC66}"/>
              </a:ext>
            </a:extLst>
          </p:cNvPr>
          <p:cNvSpPr>
            <a:spLocks noGrp="1"/>
          </p:cNvSpPr>
          <p:nvPr>
            <p:ph idx="1"/>
          </p:nvPr>
        </p:nvSpPr>
        <p:spPr/>
        <p:txBody>
          <a:bodyPr>
            <a:normAutofit fontScale="85000" lnSpcReduction="10000"/>
          </a:bodyPr>
          <a:lstStyle/>
          <a:p>
            <a:r>
              <a:rPr lang="en-US" dirty="0"/>
              <a:t>Before interviewing a patient, particularly for the first time, consider: -who you are </a:t>
            </a:r>
            <a:r>
              <a:rPr lang="en-US" dirty="0" smtClean="0"/>
              <a:t>interviewing ?</a:t>
            </a:r>
            <a:endParaRPr lang="en-US" dirty="0"/>
          </a:p>
          <a:p>
            <a:pPr marL="0" indent="0">
              <a:buNone/>
            </a:pPr>
            <a:r>
              <a:rPr lang="en-US" dirty="0" smtClean="0"/>
              <a:t>   -where you are interviewing them from ?</a:t>
            </a:r>
            <a:endParaRPr lang="en-US" dirty="0"/>
          </a:p>
          <a:p>
            <a:pPr marL="0" indent="0">
              <a:buNone/>
            </a:pPr>
            <a:r>
              <a:rPr lang="en-US" dirty="0"/>
              <a:t>   -with </a:t>
            </a:r>
            <a:r>
              <a:rPr lang="en-US" dirty="0" smtClean="0"/>
              <a:t>whom are you ?</a:t>
            </a:r>
            <a:endParaRPr lang="en-US" dirty="0"/>
          </a:p>
          <a:p>
            <a:r>
              <a:rPr lang="en-US" dirty="0"/>
              <a:t> Ensure that the nursing staff have this information.</a:t>
            </a:r>
          </a:p>
          <a:p>
            <a:pPr marL="0" indent="0">
              <a:buNone/>
            </a:pPr>
            <a:endParaRPr lang="en-US" dirty="0"/>
          </a:p>
          <a:p>
            <a:pPr>
              <a:buFont typeface="Arial" panose="020B0604020202020204" pitchFamily="34" charset="0"/>
              <a:buChar char="•"/>
            </a:pPr>
            <a:r>
              <a:rPr lang="en-US" dirty="0"/>
              <a:t>If possible, review the patient's records noting previous symptomatology and episodes of previous violence (the best predictor of future violence).</a:t>
            </a:r>
          </a:p>
          <a:p>
            <a:endParaRPr lang="x-none" dirty="0"/>
          </a:p>
        </p:txBody>
      </p:sp>
    </p:spTree>
    <p:extLst>
      <p:ext uri="{BB962C8B-B14F-4D97-AF65-F5344CB8AC3E}">
        <p14:creationId xmlns:p14="http://schemas.microsoft.com/office/powerpoint/2010/main" val="1786128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1ECE3-389C-4CEA-930A-3B08D47D591F}"/>
              </a:ext>
            </a:extLst>
          </p:cNvPr>
          <p:cNvSpPr>
            <a:spLocks noGrp="1"/>
          </p:cNvSpPr>
          <p:nvPr>
            <p:ph type="title"/>
          </p:nvPr>
        </p:nvSpPr>
        <p:spPr/>
        <p:txBody>
          <a:bodyPr/>
          <a:lstStyle/>
          <a:p>
            <a:r>
              <a:rPr lang="en-US" b="1" dirty="0"/>
              <a:t> Before the interview- violence</a:t>
            </a:r>
            <a:endParaRPr lang="x-none" b="1" dirty="0"/>
          </a:p>
        </p:txBody>
      </p:sp>
      <p:sp>
        <p:nvSpPr>
          <p:cNvPr id="3" name="Content Placeholder 2">
            <a:extLst>
              <a:ext uri="{FF2B5EF4-FFF2-40B4-BE49-F238E27FC236}">
                <a16:creationId xmlns:a16="http://schemas.microsoft.com/office/drawing/2014/main" xmlns="" id="{77B30600-014F-4BC3-BCF8-BEB327549329}"/>
              </a:ext>
            </a:extLst>
          </p:cNvPr>
          <p:cNvSpPr>
            <a:spLocks noGrp="1"/>
          </p:cNvSpPr>
          <p:nvPr>
            <p:ph idx="1"/>
          </p:nvPr>
        </p:nvSpPr>
        <p:spPr/>
        <p:txBody>
          <a:bodyPr>
            <a:normAutofit/>
          </a:bodyPr>
          <a:lstStyle/>
          <a:p>
            <a:pPr>
              <a:buFont typeface="Arial" panose="020B0604020202020204" pitchFamily="34" charset="0"/>
              <a:buChar char="•"/>
            </a:pPr>
            <a:r>
              <a:rPr lang="en-US" dirty="0"/>
              <a:t>A number of factors will increase the risk of violence including: </a:t>
            </a:r>
          </a:p>
          <a:p>
            <a:pPr marL="0" indent="0">
              <a:buNone/>
            </a:pPr>
            <a:r>
              <a:rPr lang="en-US" dirty="0"/>
              <a:t>  -previous history of violence</a:t>
            </a:r>
          </a:p>
          <a:p>
            <a:pPr marL="0" indent="0">
              <a:buNone/>
            </a:pPr>
            <a:r>
              <a:rPr lang="en-US" dirty="0"/>
              <a:t>  - psychotic illness</a:t>
            </a:r>
          </a:p>
          <a:p>
            <a:pPr marL="0" indent="0">
              <a:buNone/>
            </a:pPr>
            <a:r>
              <a:rPr lang="en-US" dirty="0"/>
              <a:t>  - intoxication with alcohol or drugs</a:t>
            </a:r>
          </a:p>
          <a:p>
            <a:pPr marL="0" indent="0">
              <a:buNone/>
            </a:pPr>
            <a:r>
              <a:rPr lang="en-US" dirty="0"/>
              <a:t>  -frustration</a:t>
            </a:r>
          </a:p>
          <a:p>
            <a:pPr marL="0" indent="0">
              <a:buNone/>
            </a:pPr>
            <a:r>
              <a:rPr lang="en-US" dirty="0"/>
              <a:t>  -feeling of threat (which may be delusional or relate to real world concerns).</a:t>
            </a:r>
          </a:p>
          <a:p>
            <a:pPr marL="0" indent="0">
              <a:buNone/>
            </a:pPr>
            <a:endParaRPr lang="en-US" dirty="0"/>
          </a:p>
          <a:p>
            <a:endParaRPr lang="x-none" dirty="0"/>
          </a:p>
        </p:txBody>
      </p:sp>
    </p:spTree>
    <p:extLst>
      <p:ext uri="{BB962C8B-B14F-4D97-AF65-F5344CB8AC3E}">
        <p14:creationId xmlns:p14="http://schemas.microsoft.com/office/powerpoint/2010/main" val="152570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2733</Words>
  <Application>Microsoft Office PowerPoint</Application>
  <PresentationFormat>On-screen Show (4:3)</PresentationFormat>
  <Paragraphs>277</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Mental Health Assessment of a patient I: History taking</vt:lpstr>
      <vt:lpstr>What are the purposes of history ?</vt:lpstr>
      <vt:lpstr>History taking in psychiatry</vt:lpstr>
      <vt:lpstr>Outline </vt:lpstr>
      <vt:lpstr>Clinical interview</vt:lpstr>
      <vt:lpstr>Clinical interview</vt:lpstr>
      <vt:lpstr>Must know. Before the interview</vt:lpstr>
      <vt:lpstr>Must know. Before the interview</vt:lpstr>
      <vt:lpstr> Before the interview- violence</vt:lpstr>
      <vt:lpstr>Setting the scene</vt:lpstr>
      <vt:lpstr>Setting the scene</vt:lpstr>
      <vt:lpstr>Setting the scene</vt:lpstr>
      <vt:lpstr>Setting the scene</vt:lpstr>
      <vt:lpstr>Interview structure</vt:lpstr>
      <vt:lpstr> Questioning techniques </vt:lpstr>
      <vt:lpstr>Interview structure</vt:lpstr>
      <vt:lpstr>Interview structure</vt:lpstr>
      <vt:lpstr>History </vt:lpstr>
      <vt:lpstr>Demographics’ significance</vt:lpstr>
      <vt:lpstr>Demographics’ significance</vt:lpstr>
      <vt:lpstr>Demographics’ significance</vt:lpstr>
      <vt:lpstr>Presenting complaints </vt:lpstr>
      <vt:lpstr>Presenting complaint(s)</vt:lpstr>
      <vt:lpstr> History of presenting complaints(HPC) </vt:lpstr>
      <vt:lpstr>HPC</vt:lpstr>
      <vt:lpstr> Past psychiatric history and past episodes of psychiatric illness </vt:lpstr>
      <vt:lpstr>Past Medical and surgical history</vt:lpstr>
      <vt:lpstr> Family history </vt:lpstr>
      <vt:lpstr>Personal and social history</vt:lpstr>
      <vt:lpstr>History</vt:lpstr>
      <vt:lpstr>History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Assessment of a patient I: History taking</dc:title>
  <dc:creator>user2</dc:creator>
  <cp:lastModifiedBy>user2</cp:lastModifiedBy>
  <cp:revision>27</cp:revision>
  <dcterms:created xsi:type="dcterms:W3CDTF">2006-08-16T00:00:00Z</dcterms:created>
  <dcterms:modified xsi:type="dcterms:W3CDTF">2023-02-14T04:39:28Z</dcterms:modified>
</cp:coreProperties>
</file>