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5084E6-D26E-41E6-874D-ED44F0D9986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788EA8-9A0A-4F60-9C2A-92A1D7D4B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HYPERSENSITIVITY REACTIONS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Wewedru</a:t>
            </a:r>
            <a:r>
              <a:rPr lang="en-US" dirty="0" smtClean="0"/>
              <a:t> 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77" y="0"/>
            <a:ext cx="9636369" cy="4021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77" y="4021015"/>
            <a:ext cx="9624646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1"/>
            <a:ext cx="10653229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iv: Delayed type hypersensitivity (</a:t>
            </a:r>
            <a:r>
              <a:rPr lang="en-US" dirty="0" err="1" smtClean="0"/>
              <a:t>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24708"/>
            <a:ext cx="10058400" cy="4847492"/>
          </a:xfrm>
        </p:spPr>
        <p:txBody>
          <a:bodyPr/>
          <a:lstStyle/>
          <a:p>
            <a:r>
              <a:rPr lang="en-US" dirty="0" smtClean="0"/>
              <a:t>When some subpopulations of activated TH cells encounter certain Ag(s), they secrete  cytokines that induce a localized inflammatory reaction (DTH).</a:t>
            </a:r>
          </a:p>
          <a:p>
            <a:r>
              <a:rPr lang="en-US" dirty="0" smtClean="0"/>
              <a:t>Characterized by large influxes of nonspecific inflammatory cells, </a:t>
            </a:r>
            <a:r>
              <a:rPr lang="en-US" dirty="0" err="1" smtClean="0"/>
              <a:t>e.g.macrophages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DTH was first described by Robert Koch in 1880, when he worked on MTB.</a:t>
            </a:r>
          </a:p>
          <a:p>
            <a:r>
              <a:rPr lang="en-US" dirty="0" smtClean="0"/>
              <a:t>Response plays an important role in defense against intracellular pathogen.</a:t>
            </a:r>
          </a:p>
          <a:p>
            <a:r>
              <a:rPr lang="en-US" dirty="0" smtClean="0"/>
              <a:t>In DTH the reaction is delayed and macrophages are recruited , unlike neutrophils in Type III Hypersensitivity.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08" y="0"/>
            <a:ext cx="9988061" cy="3024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8" y="3024554"/>
            <a:ext cx="9835661" cy="31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31" y="445477"/>
            <a:ext cx="5104399" cy="553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29" y="175848"/>
            <a:ext cx="4875701" cy="53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488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77815"/>
            <a:ext cx="10058400" cy="4894385"/>
          </a:xfrm>
        </p:spPr>
        <p:txBody>
          <a:bodyPr>
            <a:noAutofit/>
          </a:bodyPr>
          <a:lstStyle/>
          <a:p>
            <a:r>
              <a:rPr lang="en-US" sz="2400" dirty="0" smtClean="0"/>
              <a:t>Immune response mobilizes effector molecules to remove an antigen (Ag) by various mechanisms.</a:t>
            </a:r>
          </a:p>
          <a:p>
            <a:r>
              <a:rPr lang="en-US" sz="2400" dirty="0" smtClean="0"/>
              <a:t>Effector molecules induce localized inflammatory response to eliminates Ag without extensive damage to host’s tissue.</a:t>
            </a:r>
          </a:p>
          <a:p>
            <a:r>
              <a:rPr lang="en-US" sz="2400" dirty="0" smtClean="0"/>
              <a:t>Under certain conditions, this response may have deleterious effects/tissue damage.</a:t>
            </a:r>
          </a:p>
          <a:p>
            <a:r>
              <a:rPr lang="en-US" sz="2400" dirty="0" smtClean="0"/>
              <a:t>An inappropriate immune response is termed ‘hypersensitivity’ or ‘allergy’.</a:t>
            </a:r>
          </a:p>
          <a:p>
            <a:r>
              <a:rPr lang="en-US" sz="2400" dirty="0" smtClean="0"/>
              <a:t>This increased immune  response may develop during either humoral or cell-mediated response. </a:t>
            </a:r>
          </a:p>
          <a:p>
            <a:r>
              <a:rPr lang="en-US" sz="2400" dirty="0" smtClean="0"/>
              <a:t>Four types of hypersensitivities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985" y="375138"/>
            <a:ext cx="9648092" cy="307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85" y="3446585"/>
            <a:ext cx="9648092" cy="27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055077"/>
          </a:xfrm>
        </p:spPr>
        <p:txBody>
          <a:bodyPr/>
          <a:lstStyle/>
          <a:p>
            <a:r>
              <a:rPr lang="en-US" dirty="0" smtClean="0"/>
              <a:t>Type 1 </a:t>
            </a:r>
            <a:r>
              <a:rPr lang="en-US" dirty="0" err="1" smtClean="0"/>
              <a:t>hypersensivity:iG-G</a:t>
            </a:r>
            <a:r>
              <a:rPr lang="en-US" dirty="0" smtClean="0"/>
              <a:t> Mediated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55077"/>
            <a:ext cx="10058400" cy="511712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Induced by allergens(antigens),</a:t>
            </a:r>
          </a:p>
          <a:p>
            <a:r>
              <a:rPr lang="en-US" sz="2800" dirty="0" smtClean="0"/>
              <a:t>Allergen induce antibody response.</a:t>
            </a:r>
          </a:p>
          <a:p>
            <a:r>
              <a:rPr lang="en-US" sz="2800" dirty="0" smtClean="0"/>
              <a:t>In this Ab response, the plasma cells produce </a:t>
            </a:r>
            <a:r>
              <a:rPr lang="en-US" sz="2800" dirty="0" err="1" smtClean="0"/>
              <a:t>IgE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IgE</a:t>
            </a:r>
            <a:r>
              <a:rPr lang="en-US" sz="2800" dirty="0" smtClean="0"/>
              <a:t> binds with high affinity Fc receptors on Mast cells and Basophils.</a:t>
            </a:r>
          </a:p>
          <a:p>
            <a:r>
              <a:rPr lang="en-US" sz="2800" dirty="0" smtClean="0"/>
              <a:t>Subsequent exposure to the same allergen cross-links the membrane bound </a:t>
            </a:r>
            <a:r>
              <a:rPr lang="en-US" sz="2800" dirty="0" err="1" smtClean="0"/>
              <a:t>IgE</a:t>
            </a:r>
            <a:r>
              <a:rPr lang="en-US" sz="2800" dirty="0" smtClean="0"/>
              <a:t> on the sensitized cells causing them to </a:t>
            </a:r>
            <a:r>
              <a:rPr lang="en-US" sz="2800" dirty="0" err="1" smtClean="0"/>
              <a:t>degranulate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Released ‘active mediators’ ’act on the surrounding tissue </a:t>
            </a:r>
            <a:r>
              <a:rPr lang="en-US" sz="2800" dirty="0" err="1" smtClean="0"/>
              <a:t>casuing</a:t>
            </a:r>
            <a:r>
              <a:rPr lang="en-US" sz="2800" dirty="0" smtClean="0"/>
              <a:t> ‘vasodilation and smooth muscle contraction’ (systemic or localized).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5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5" y="140677"/>
            <a:ext cx="9999785" cy="4079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69" y="4642337"/>
            <a:ext cx="9730154" cy="14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92" y="844062"/>
            <a:ext cx="8991600" cy="51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68" y="457200"/>
            <a:ext cx="10292863" cy="56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4" y="0"/>
            <a:ext cx="10550771" cy="1230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ii hypersensitivity: antibody-mediated cytotoxic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3631"/>
            <a:ext cx="10058400" cy="4378569"/>
          </a:xfrm>
        </p:spPr>
        <p:txBody>
          <a:bodyPr/>
          <a:lstStyle/>
          <a:p>
            <a:r>
              <a:rPr lang="en-US" dirty="0" smtClean="0"/>
              <a:t>Involve antibody-mediated destruction of cells</a:t>
            </a:r>
          </a:p>
          <a:p>
            <a:r>
              <a:rPr lang="en-US" dirty="0" smtClean="0"/>
              <a:t>Antibody activated complement system create pores in the membrane of foreign cell or mediate cell destruction by antibody-dependent cell-mediated cytotoxicity (ADCC).</a:t>
            </a:r>
          </a:p>
          <a:p>
            <a:r>
              <a:rPr lang="en-US" dirty="0" smtClean="0"/>
              <a:t>Cytotoxic cells with Fc receptors bind the Fc region of the antibody on the target cells and promote the killing of the cells.</a:t>
            </a:r>
          </a:p>
          <a:p>
            <a:r>
              <a:rPr lang="en-US" dirty="0" smtClean="0"/>
              <a:t>Antibody binds to foreign  cell, serve as an </a:t>
            </a:r>
            <a:r>
              <a:rPr lang="en-US" dirty="0" err="1" smtClean="0"/>
              <a:t>opsonin</a:t>
            </a:r>
            <a:r>
              <a:rPr lang="en-US" dirty="0" smtClean="0"/>
              <a:t>, enabling phagocytic cells with Fc or C3b receptors to bind and </a:t>
            </a:r>
            <a:r>
              <a:rPr lang="en-US" dirty="0" err="1" smtClean="0"/>
              <a:t>phagocytose</a:t>
            </a:r>
            <a:r>
              <a:rPr lang="en-US" dirty="0" smtClean="0"/>
              <a:t> the antibody-coated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iii hypersensitivity: immune complex-mediated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Antibody and antigen reaction generates immune complexes</a:t>
            </a:r>
          </a:p>
          <a:p>
            <a:r>
              <a:rPr lang="en-US" dirty="0" smtClean="0"/>
              <a:t>Ag/Ab complexes  facilitate the clearance  Ag by phagocytic cells</a:t>
            </a:r>
          </a:p>
          <a:p>
            <a:r>
              <a:rPr lang="en-US" dirty="0" smtClean="0"/>
              <a:t>Large amount and distribution of immune complexes  can lead to tissue damage</a:t>
            </a:r>
          </a:p>
          <a:p>
            <a:r>
              <a:rPr lang="en-US" dirty="0" smtClean="0"/>
              <a:t>Deposition of immune complexes near the  site of Ag entry lead to localized reactions. </a:t>
            </a:r>
          </a:p>
          <a:p>
            <a:r>
              <a:rPr lang="en-US" dirty="0" smtClean="0"/>
              <a:t>Complexes are usually deposited on blood vessel walls, synovial membrane joints, glomerular and choroid plexus of the brain.</a:t>
            </a:r>
          </a:p>
          <a:p>
            <a:r>
              <a:rPr lang="en-US" dirty="0" smtClean="0"/>
              <a:t>Immune complex deposits lead to the recruitment of neutrophils at the site of Ag  entry. Injury is due to  enzymes released from neutrophil granules.</a:t>
            </a:r>
          </a:p>
          <a:p>
            <a:r>
              <a:rPr lang="en-US" dirty="0" smtClean="0"/>
              <a:t>Immune complex  can activate complement system to cause more tissue injury.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1105</TotalTime>
  <Words>441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HYPERSENSITIVITY REACTIONS</vt:lpstr>
      <vt:lpstr>Introduction</vt:lpstr>
      <vt:lpstr>PowerPoint Presentation</vt:lpstr>
      <vt:lpstr>Type 1 hypersensivity:iG-G Mediated</vt:lpstr>
      <vt:lpstr>PowerPoint Presentation</vt:lpstr>
      <vt:lpstr>PowerPoint Presentation</vt:lpstr>
      <vt:lpstr>PowerPoint Presentation</vt:lpstr>
      <vt:lpstr>Type ii hypersensitivity: antibody-mediated cytotoxic</vt:lpstr>
      <vt:lpstr>Type iii hypersensitivity: immune complex-mediated</vt:lpstr>
      <vt:lpstr>PowerPoint Presentation</vt:lpstr>
      <vt:lpstr>Type iv: Delayed type hypersensitivity (dth)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HYPERSENSITIVITY REACTIONS</dc:title>
  <dc:creator>CHARLEA</dc:creator>
  <cp:lastModifiedBy>User</cp:lastModifiedBy>
  <cp:revision>20</cp:revision>
  <dcterms:created xsi:type="dcterms:W3CDTF">2015-11-13T16:21:16Z</dcterms:created>
  <dcterms:modified xsi:type="dcterms:W3CDTF">2018-03-30T12:23:21Z</dcterms:modified>
</cp:coreProperties>
</file>