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80" r:id="rId13"/>
    <p:sldId id="271" r:id="rId14"/>
    <p:sldId id="274" r:id="rId15"/>
    <p:sldId id="275" r:id="rId16"/>
    <p:sldId id="276" r:id="rId17"/>
    <p:sldId id="277" r:id="rId18"/>
    <p:sldId id="278" r:id="rId19"/>
    <p:sldId id="283" r:id="rId20"/>
    <p:sldId id="285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1F58-39A9-44B5-AE6F-04835125F67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FB1F-2B41-470C-9FA7-B54970B42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1F58-39A9-44B5-AE6F-04835125F67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FB1F-2B41-470C-9FA7-B54970B42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9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1F58-39A9-44B5-AE6F-04835125F67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FB1F-2B41-470C-9FA7-B54970B42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1F58-39A9-44B5-AE6F-04835125F67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FB1F-2B41-470C-9FA7-B54970B42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1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1F58-39A9-44B5-AE6F-04835125F67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FB1F-2B41-470C-9FA7-B54970B42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1F58-39A9-44B5-AE6F-04835125F67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FB1F-2B41-470C-9FA7-B54970B42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4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1F58-39A9-44B5-AE6F-04835125F67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FB1F-2B41-470C-9FA7-B54970B42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1F58-39A9-44B5-AE6F-04835125F67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FB1F-2B41-470C-9FA7-B54970B42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5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1F58-39A9-44B5-AE6F-04835125F67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FB1F-2B41-470C-9FA7-B54970B42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1F58-39A9-44B5-AE6F-04835125F67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FB1F-2B41-470C-9FA7-B54970B42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1F58-39A9-44B5-AE6F-04835125F67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FB1F-2B41-470C-9FA7-B54970B42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0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1F58-39A9-44B5-AE6F-04835125F679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FB1F-2B41-470C-9FA7-B54970B42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en-US" b="1" dirty="0" smtClean="0"/>
              <a:t>IMMUNOPATHOLOGY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         Dr. Kaduyu Dennis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1,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BASIC CONCEPTS OF IMMUNITY AND IMMUNE RESPONSE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2,  IMMUNITY AND IMMUNISATION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3, DISEASES CAUSED BY DEFECTIVE OR INNAPROPRIATE IMMUNE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r>
              <a:rPr lang="en-US" dirty="0" err="1" smtClean="0"/>
              <a:t>Immunisation</a:t>
            </a:r>
            <a:r>
              <a:rPr lang="en-US" dirty="0" smtClean="0"/>
              <a:t> 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21" y="0"/>
            <a:ext cx="7636565" cy="6858000"/>
          </a:xfrm>
        </p:spPr>
      </p:pic>
    </p:spTree>
    <p:extLst>
      <p:ext uri="{BB962C8B-B14F-4D97-AF65-F5344CB8AC3E}">
        <p14:creationId xmlns:p14="http://schemas.microsoft.com/office/powerpoint/2010/main" val="271933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ctrTitle" idx="4294967295"/>
          </p:nvPr>
        </p:nvSpPr>
        <p:spPr>
          <a:xfrm>
            <a:off x="1981200" y="228601"/>
            <a:ext cx="7772400" cy="1470025"/>
          </a:xfrm>
        </p:spPr>
        <p:txBody>
          <a:bodyPr/>
          <a:lstStyle/>
          <a:p>
            <a:r>
              <a:rPr lang="en-US" b="1" dirty="0" smtClean="0"/>
              <a:t>EPI: other child health interventions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981200" y="1371600"/>
            <a:ext cx="8077200" cy="51816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3200" dirty="0">
              <a:solidFill>
                <a:srgbClr val="F81A5F"/>
              </a:solidFill>
            </a:endParaRPr>
          </a:p>
          <a:p>
            <a:pPr marL="457200" lvl="1" indent="0">
              <a:buNone/>
            </a:pPr>
            <a:endParaRPr lang="en-US" sz="3200" dirty="0">
              <a:solidFill>
                <a:srgbClr val="F81A5F"/>
              </a:solidFill>
            </a:endParaRPr>
          </a:p>
          <a:p>
            <a:pPr marL="457200" lvl="1" indent="0">
              <a:buFont typeface="Wingdings" pitchFamily="2" charset="2"/>
              <a:buChar char="§"/>
            </a:pPr>
            <a:r>
              <a:rPr lang="en-US" sz="3200" dirty="0"/>
              <a:t>Vitamin A supplementation</a:t>
            </a:r>
          </a:p>
          <a:p>
            <a:pPr marL="457200" lvl="1" indent="0">
              <a:buFont typeface="Wingdings" pitchFamily="2" charset="2"/>
              <a:buChar char="§"/>
            </a:pPr>
            <a:r>
              <a:rPr lang="en-US" sz="3200" dirty="0"/>
              <a:t>De-worming</a:t>
            </a:r>
          </a:p>
          <a:p>
            <a:pPr marL="457200" lvl="1" indent="0">
              <a:buFont typeface="Wingdings" pitchFamily="2" charset="2"/>
              <a:buChar char="§"/>
            </a:pPr>
            <a:r>
              <a:rPr lang="en-US" sz="3200" dirty="0"/>
              <a:t>Growth </a:t>
            </a:r>
            <a:r>
              <a:rPr lang="en-US" sz="3200" dirty="0" smtClean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13349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Vaccine storage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Frozen- Measles, OPV, -20 </a:t>
            </a:r>
            <a:r>
              <a:rPr lang="en-US" baseline="30000" smtClean="0"/>
              <a:t>o </a:t>
            </a:r>
            <a:r>
              <a:rPr lang="en-US" smtClean="0"/>
              <a:t>C</a:t>
            </a:r>
          </a:p>
          <a:p>
            <a:pPr eaLnBrk="1" hangingPunct="1"/>
            <a:r>
              <a:rPr lang="en-US" smtClean="0"/>
              <a:t>Not frozen; DPT, Hib, Hep B, BCG  at +2 to +8 </a:t>
            </a:r>
            <a:r>
              <a:rPr lang="en-US" baseline="30000" smtClean="0"/>
              <a:t>o</a:t>
            </a:r>
            <a:r>
              <a:rPr lang="en-US" smtClean="0"/>
              <a:t> C</a:t>
            </a:r>
          </a:p>
        </p:txBody>
      </p:sp>
      <p:sp>
        <p:nvSpPr>
          <p:cNvPr id="2355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81FBC05-34EA-4A25-8459-100F0CBCE65F}" type="datetime5">
              <a:rPr lang="en-US" smtClean="0"/>
              <a:pPr/>
              <a:t>18-Oct-21</a:t>
            </a:fld>
            <a:endParaRPr lang="en-US" smtClean="0"/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F570783-6498-405E-A140-D0E946A31609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6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endParaRPr lang="en-US" sz="3200" dirty="0">
              <a:solidFill>
                <a:srgbClr val="F81A5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4400" dirty="0">
                <a:solidFill>
                  <a:srgbClr val="3FD346"/>
                </a:solidFill>
              </a:rPr>
              <a:t>TT to mother during pregnancy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4400" dirty="0">
                <a:solidFill>
                  <a:srgbClr val="898989"/>
                </a:solidFill>
              </a:rPr>
              <a:t>Passive immunization from mother provides effective, important and quick protection against tetanus in the newborn</a:t>
            </a:r>
            <a:r>
              <a:rPr lang="en-US" sz="4400" dirty="0" smtClean="0">
                <a:solidFill>
                  <a:srgbClr val="898989"/>
                </a:solidFill>
              </a:rPr>
              <a:t>.</a:t>
            </a:r>
            <a:endParaRPr lang="en-US" sz="4400" dirty="0">
              <a:solidFill>
                <a:srgbClr val="898989"/>
              </a:solidFill>
            </a:endParaRP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4400" dirty="0">
                <a:solidFill>
                  <a:srgbClr val="898989"/>
                </a:solidFill>
              </a:rPr>
              <a:t> TT administration during pregnancy helps mothers to quickly develop antibodies to protect their </a:t>
            </a:r>
            <a:r>
              <a:rPr lang="en-US" sz="4400" dirty="0" smtClean="0">
                <a:solidFill>
                  <a:srgbClr val="898989"/>
                </a:solidFill>
              </a:rPr>
              <a:t>newborns</a:t>
            </a:r>
            <a:r>
              <a:rPr lang="en-US" dirty="0" smtClean="0">
                <a:solidFill>
                  <a:srgbClr val="898989"/>
                </a:solidFill>
              </a:rPr>
              <a:t>.</a:t>
            </a:r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41668"/>
            <a:ext cx="12192000" cy="552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endParaRPr lang="en-US" sz="3200" dirty="0">
              <a:solidFill>
                <a:srgbClr val="F81A5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3600" dirty="0">
                <a:solidFill>
                  <a:srgbClr val="3FD346"/>
                </a:solidFill>
              </a:rPr>
              <a:t>Live vaccines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3600" dirty="0">
                <a:solidFill>
                  <a:srgbClr val="898989"/>
                </a:solidFill>
              </a:rPr>
              <a:t> Provide active immunization, usually with good protection after one dose of each kind of vaccine.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3600" dirty="0">
                <a:solidFill>
                  <a:srgbClr val="898989"/>
                </a:solidFill>
              </a:rPr>
              <a:t> BCG &amp; measles – given only once for adequate protection, although booster doses may be required for measles.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3600" dirty="0">
                <a:solidFill>
                  <a:srgbClr val="898989"/>
                </a:solidFill>
              </a:rPr>
              <a:t>Polio vaccine actually contains 3 different types or strains of the polio virus. </a:t>
            </a:r>
            <a:r>
              <a:rPr lang="en-US" sz="3600" b="1" dirty="0">
                <a:solidFill>
                  <a:srgbClr val="3333FF"/>
                </a:solidFill>
              </a:rPr>
              <a:t>Need to give more than once so that each strain gets several opportunities to stimulate antibody production</a:t>
            </a:r>
            <a:r>
              <a:rPr lang="en-US" sz="3600" dirty="0">
                <a:solidFill>
                  <a:srgbClr val="898989"/>
                </a:solidFill>
              </a:rPr>
              <a:t>. 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3600" dirty="0">
                <a:solidFill>
                  <a:srgbClr val="898989"/>
                </a:solidFill>
              </a:rPr>
              <a:t>The different doses should be at least one month apart</a:t>
            </a:r>
            <a:r>
              <a:rPr lang="en-US" sz="3000" dirty="0">
                <a:solidFill>
                  <a:srgbClr val="89898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21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3031" y="0"/>
            <a:ext cx="125397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4000" dirty="0">
                <a:solidFill>
                  <a:srgbClr val="3FD346"/>
                </a:solidFill>
              </a:rPr>
              <a:t>Dead </a:t>
            </a:r>
            <a:r>
              <a:rPr lang="en-US" sz="4000" dirty="0" smtClean="0">
                <a:solidFill>
                  <a:srgbClr val="3FD346"/>
                </a:solidFill>
              </a:rPr>
              <a:t>vaccines</a:t>
            </a:r>
            <a:endParaRPr lang="en-US" sz="4000" dirty="0">
              <a:solidFill>
                <a:srgbClr val="898989"/>
              </a:solidFill>
            </a:endParaRP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4000" dirty="0">
                <a:solidFill>
                  <a:srgbClr val="898989"/>
                </a:solidFill>
              </a:rPr>
              <a:t> DPT-</a:t>
            </a:r>
            <a:r>
              <a:rPr lang="en-US" sz="4000" dirty="0" err="1">
                <a:solidFill>
                  <a:srgbClr val="898989"/>
                </a:solidFill>
              </a:rPr>
              <a:t>Heb</a:t>
            </a:r>
            <a:r>
              <a:rPr lang="en-US" sz="4000" dirty="0">
                <a:solidFill>
                  <a:srgbClr val="898989"/>
                </a:solidFill>
              </a:rPr>
              <a:t>-Hip is thus given 3 times to provide adequate protection.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4000" dirty="0">
                <a:solidFill>
                  <a:srgbClr val="898989"/>
                </a:solidFill>
              </a:rPr>
              <a:t>Doses must be spaced at least 1 month apart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4000" dirty="0">
                <a:solidFill>
                  <a:srgbClr val="898989"/>
                </a:solidFill>
              </a:rPr>
              <a:t>The 2</a:t>
            </a:r>
            <a:r>
              <a:rPr lang="en-US" sz="4000" baseline="30000" dirty="0">
                <a:solidFill>
                  <a:srgbClr val="898989"/>
                </a:solidFill>
              </a:rPr>
              <a:t>nd</a:t>
            </a:r>
            <a:r>
              <a:rPr lang="en-US" sz="4000" dirty="0">
                <a:solidFill>
                  <a:srgbClr val="898989"/>
                </a:solidFill>
              </a:rPr>
              <a:t> and 3</a:t>
            </a:r>
            <a:r>
              <a:rPr lang="en-US" sz="4000" baseline="30000" dirty="0">
                <a:solidFill>
                  <a:srgbClr val="898989"/>
                </a:solidFill>
              </a:rPr>
              <a:t>rd</a:t>
            </a:r>
            <a:r>
              <a:rPr lang="en-US" sz="4000" dirty="0">
                <a:solidFill>
                  <a:srgbClr val="898989"/>
                </a:solidFill>
              </a:rPr>
              <a:t> doses stimulate antibody mechanism to quickly produce even higher levels of antibodies than before.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4000" dirty="0">
                <a:solidFill>
                  <a:srgbClr val="898989"/>
                </a:solidFill>
              </a:rPr>
              <a:t>Spacing also gives time for the body to produce the antibodies and to recover from possible reactions to previous vaccination before receiving another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544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95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4400" dirty="0">
                <a:solidFill>
                  <a:srgbClr val="3FD346"/>
                </a:solidFill>
              </a:rPr>
              <a:t>Effects of maternal antibodies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4400" dirty="0">
                <a:solidFill>
                  <a:srgbClr val="898989"/>
                </a:solidFill>
              </a:rPr>
              <a:t> An important consideration on when /at what time to vaccinate babies depends on whether the baby still has antibodies from the mother or not.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4400" dirty="0">
                <a:solidFill>
                  <a:srgbClr val="898989"/>
                </a:solidFill>
              </a:rPr>
              <a:t> </a:t>
            </a:r>
            <a:r>
              <a:rPr lang="en-US" sz="4400" b="1" dirty="0">
                <a:solidFill>
                  <a:srgbClr val="3333FF"/>
                </a:solidFill>
              </a:rPr>
              <a:t>Vaccines should not be given to a baby who still has maternal antibodies because the antibodies will inactivate the vaccine before it can stimulate immunity.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4400" dirty="0">
                <a:solidFill>
                  <a:srgbClr val="898989"/>
                </a:solidFill>
              </a:rPr>
              <a:t>A waste of vaccines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4400" dirty="0">
                <a:solidFill>
                  <a:srgbClr val="898989"/>
                </a:solidFill>
              </a:rPr>
              <a:t> Gives false assurance to mother that her baby is protected</a:t>
            </a:r>
          </a:p>
        </p:txBody>
      </p:sp>
    </p:spTree>
    <p:extLst>
      <p:ext uri="{BB962C8B-B14F-4D97-AF65-F5344CB8AC3E}">
        <p14:creationId xmlns:p14="http://schemas.microsoft.com/office/powerpoint/2010/main" val="303103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999" cy="6064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4400" dirty="0">
                <a:solidFill>
                  <a:srgbClr val="3FD346"/>
                </a:solidFill>
              </a:rPr>
              <a:t>Effects of maternal antibodies</a:t>
            </a:r>
          </a:p>
          <a:p>
            <a:pPr lvl="1">
              <a:lnSpc>
                <a:spcPct val="80000"/>
              </a:lnSpc>
              <a:buFontTx/>
              <a:buChar char="-"/>
            </a:pPr>
            <a:r>
              <a:rPr lang="en-US" sz="4400" dirty="0">
                <a:solidFill>
                  <a:srgbClr val="898989"/>
                </a:solidFill>
              </a:rPr>
              <a:t> Length of time maternal antibodies remain in baby’s blood varies for different diseases.</a:t>
            </a:r>
          </a:p>
          <a:p>
            <a:pPr lvl="1">
              <a:lnSpc>
                <a:spcPct val="80000"/>
              </a:lnSpc>
              <a:buFontTx/>
              <a:buChar char="-"/>
            </a:pPr>
            <a:r>
              <a:rPr lang="en-US" sz="4400" dirty="0">
                <a:solidFill>
                  <a:srgbClr val="898989"/>
                </a:solidFill>
              </a:rPr>
              <a:t> </a:t>
            </a:r>
            <a:r>
              <a:rPr lang="en-US" sz="4400" b="1" dirty="0">
                <a:solidFill>
                  <a:srgbClr val="3333FF"/>
                </a:solidFill>
              </a:rPr>
              <a:t>Antibodies against BCG do not cross over to the baby; therefore BCG can safely be given at birth.</a:t>
            </a:r>
          </a:p>
          <a:p>
            <a:pPr lvl="1">
              <a:lnSpc>
                <a:spcPct val="80000"/>
              </a:lnSpc>
              <a:buFontTx/>
              <a:buChar char="-"/>
            </a:pPr>
            <a:r>
              <a:rPr lang="en-US" sz="4400" dirty="0">
                <a:solidFill>
                  <a:srgbClr val="898989"/>
                </a:solidFill>
              </a:rPr>
              <a:t> </a:t>
            </a:r>
            <a:r>
              <a:rPr lang="en-US" sz="4400" b="1" dirty="0">
                <a:solidFill>
                  <a:srgbClr val="3333FF"/>
                </a:solidFill>
              </a:rPr>
              <a:t>Antibodies against polio, diphtheria, </a:t>
            </a:r>
            <a:r>
              <a:rPr lang="en-US" sz="4400" b="1" dirty="0" err="1">
                <a:solidFill>
                  <a:srgbClr val="3333FF"/>
                </a:solidFill>
              </a:rPr>
              <a:t>pertusis</a:t>
            </a:r>
            <a:r>
              <a:rPr lang="en-US" sz="4400" b="1" dirty="0">
                <a:solidFill>
                  <a:srgbClr val="3333FF"/>
                </a:solidFill>
              </a:rPr>
              <a:t> and tetanus do cross over to baby if mother has had these diseases or was immunized against them. However, they remain for only a few weeks; so the vaccines can safely begin at 1 month of age</a:t>
            </a:r>
            <a:r>
              <a:rPr lang="en-US" sz="4400" dirty="0">
                <a:solidFill>
                  <a:srgbClr val="89898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271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400" dirty="0">
                <a:solidFill>
                  <a:srgbClr val="3FD346"/>
                </a:solidFill>
              </a:rPr>
              <a:t>Effects of maternal antibodies</a:t>
            </a:r>
          </a:p>
          <a:p>
            <a:pPr lvl="1">
              <a:buFontTx/>
              <a:buChar char="-"/>
            </a:pPr>
            <a:r>
              <a:rPr lang="en-US" sz="4400" b="1" dirty="0">
                <a:solidFill>
                  <a:srgbClr val="3333FF"/>
                </a:solidFill>
              </a:rPr>
              <a:t> Measles antibodies remain longest in the newborn, usually up to 9 months of age.</a:t>
            </a:r>
          </a:p>
          <a:p>
            <a:pPr lvl="1">
              <a:buFontTx/>
              <a:buChar char="-"/>
            </a:pPr>
            <a:r>
              <a:rPr lang="en-US" sz="4400" dirty="0">
                <a:solidFill>
                  <a:srgbClr val="898989"/>
                </a:solidFill>
              </a:rPr>
              <a:t> Measles vaccine thus has the best effect if given after 9 months.</a:t>
            </a:r>
          </a:p>
          <a:p>
            <a:pPr lvl="1">
              <a:buFontTx/>
              <a:buChar char="-"/>
            </a:pPr>
            <a:r>
              <a:rPr lang="en-US" sz="4400" dirty="0">
                <a:solidFill>
                  <a:srgbClr val="898989"/>
                </a:solidFill>
              </a:rPr>
              <a:t> </a:t>
            </a:r>
            <a:r>
              <a:rPr lang="en-US" sz="4400" b="1" dirty="0">
                <a:solidFill>
                  <a:srgbClr val="3333FF"/>
                </a:solidFill>
              </a:rPr>
              <a:t>In measles prone areas or during measles epidemics, children between 6 and 9 months are at greater risk of getting measles. Vaccine can be given at 6 months and a booster dose administered at 9 months of age.</a:t>
            </a:r>
          </a:p>
        </p:txBody>
      </p:sp>
    </p:spTree>
    <p:extLst>
      <p:ext uri="{BB962C8B-B14F-4D97-AF65-F5344CB8AC3E}">
        <p14:creationId xmlns:p14="http://schemas.microsoft.com/office/powerpoint/2010/main" val="282334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    </a:t>
            </a:r>
            <a:r>
              <a:rPr lang="en-US" b="1" dirty="0" smtClean="0"/>
              <a:t>CLINICAL ASPPECT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Tetanus</a:t>
            </a:r>
            <a:r>
              <a:rPr lang="en-US" dirty="0" smtClean="0"/>
              <a:t> ( pregnant mothers in course of pregnancy)</a:t>
            </a:r>
          </a:p>
          <a:p>
            <a:pPr marL="0" indent="0">
              <a:buNone/>
            </a:pPr>
            <a:r>
              <a:rPr lang="en-US" dirty="0" smtClean="0"/>
              <a:t>Answer –At first contact or early as possible in pregnancy (TT1)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Atleast</a:t>
            </a:r>
            <a:r>
              <a:rPr lang="en-US" dirty="0" smtClean="0"/>
              <a:t> 4 weeks after TT1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Atleast</a:t>
            </a:r>
            <a:r>
              <a:rPr lang="en-US" dirty="0" smtClean="0"/>
              <a:t> 6 months after TT2 </a:t>
            </a:r>
            <a:r>
              <a:rPr lang="en-US" dirty="0" err="1" smtClean="0"/>
              <a:t>Preferrably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 27woa and 36woa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Yellow fever </a:t>
            </a:r>
          </a:p>
          <a:p>
            <a:pPr marL="0" indent="0">
              <a:buNone/>
            </a:pPr>
            <a:r>
              <a:rPr lang="en-US" dirty="0" smtClean="0"/>
              <a:t>According to CDC(Centre for Disease Control)</a:t>
            </a:r>
          </a:p>
          <a:p>
            <a:pPr marL="0" indent="0">
              <a:buNone/>
            </a:pPr>
            <a:r>
              <a:rPr lang="en-US" dirty="0" smtClean="0"/>
              <a:t>For most people a single dose of yellow fever vaccine provides long lasting protection and a booster dose is not needed HOWEVER people travelling to or leaving in areas of risk for yellow fever (</a:t>
            </a:r>
            <a:r>
              <a:rPr lang="en-US" dirty="0" err="1" smtClean="0"/>
              <a:t>Africa,South</a:t>
            </a:r>
            <a:r>
              <a:rPr lang="en-US" dirty="0" smtClean="0"/>
              <a:t> America),may consider getting a booster dose if it has been 10yrs or more since they last vaccinated.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1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IMMUNITY AND IMMUNISATION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DEFINITIONS</a:t>
            </a:r>
          </a:p>
          <a:p>
            <a:pPr marL="0" indent="0">
              <a:buNone/>
            </a:pPr>
            <a:r>
              <a:rPr lang="en-US" dirty="0" smtClean="0"/>
              <a:t>IMMUNIZING AGENTS</a:t>
            </a:r>
          </a:p>
          <a:p>
            <a:pPr marL="0" indent="0">
              <a:buNone/>
            </a:pPr>
            <a:r>
              <a:rPr lang="en-US" dirty="0" smtClean="0"/>
              <a:t>TYPES OF IMMUNISATIONS </a:t>
            </a:r>
          </a:p>
          <a:p>
            <a:pPr marL="0" indent="0">
              <a:buNone/>
            </a:pPr>
            <a:r>
              <a:rPr lang="en-US" dirty="0" smtClean="0"/>
              <a:t>EXPANDED PROGRAMME OF IMMUNISATION (EPI)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10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400" dirty="0" smtClean="0">
                <a:solidFill>
                  <a:schemeClr val="accent1"/>
                </a:solidFill>
              </a:rPr>
              <a:t>HEPATITIS B VACCINE 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accent2"/>
                </a:solidFill>
              </a:rPr>
              <a:t> </a:t>
            </a:r>
            <a:r>
              <a:rPr lang="en-US" sz="3400" dirty="0" smtClean="0">
                <a:solidFill>
                  <a:schemeClr val="accent2"/>
                </a:solidFill>
              </a:rPr>
              <a:t>              For people not immunized  during childhood immunization </a:t>
            </a:r>
          </a:p>
          <a:p>
            <a:pPr marL="0" indent="0">
              <a:buNone/>
            </a:pPr>
            <a:r>
              <a:rPr lang="en-US" sz="3400" dirty="0"/>
              <a:t> </a:t>
            </a:r>
            <a:r>
              <a:rPr lang="en-US" sz="3400" dirty="0" smtClean="0"/>
              <a:t>               Give Hepatitis b vaccine at 0 months,4weeks and 6 months booster after 1 year from last dose.</a:t>
            </a:r>
          </a:p>
          <a:p>
            <a:pPr marL="0" indent="0">
              <a:buNone/>
            </a:pPr>
            <a:r>
              <a:rPr lang="en-US" sz="3400" dirty="0"/>
              <a:t> </a:t>
            </a:r>
            <a:r>
              <a:rPr lang="en-US" sz="3400" dirty="0" smtClean="0"/>
              <a:t>               For people who miss their  vaccine after one month they have to repeat the entire vaccination .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accent2"/>
                </a:solidFill>
              </a:rPr>
              <a:t> </a:t>
            </a:r>
            <a:r>
              <a:rPr lang="en-US" sz="3400" dirty="0" smtClean="0">
                <a:solidFill>
                  <a:schemeClr val="accent2"/>
                </a:solidFill>
              </a:rPr>
              <a:t>              For people immunized during childhood immunization (from 2002) according to WHO</a:t>
            </a:r>
          </a:p>
          <a:p>
            <a:pPr marL="0" indent="0">
              <a:buNone/>
            </a:pPr>
            <a:r>
              <a:rPr lang="en-US" sz="3400" dirty="0"/>
              <a:t> </a:t>
            </a:r>
            <a:r>
              <a:rPr lang="en-US" sz="3400" dirty="0" smtClean="0"/>
              <a:t>             1, Studies have shown that infants who have responded to a 3 dose hepatitis B immunization series are protected from the disease for as long as 15 </a:t>
            </a:r>
            <a:r>
              <a:rPr lang="en-US" sz="3400" dirty="0" err="1" smtClean="0"/>
              <a:t>years.long</a:t>
            </a:r>
            <a:r>
              <a:rPr lang="en-US" sz="3400" dirty="0" smtClean="0"/>
              <a:t> term protection on immunological memory which is protective after exposure to HBV booster doses of vaccine are not recommended.</a:t>
            </a:r>
          </a:p>
          <a:p>
            <a:pPr marL="0" indent="0">
              <a:buNone/>
            </a:pPr>
            <a:r>
              <a:rPr lang="en-US" sz="3400" dirty="0"/>
              <a:t> </a:t>
            </a:r>
            <a:r>
              <a:rPr lang="en-US" sz="3400" dirty="0" smtClean="0"/>
              <a:t>             2,For children born to mothers with Hepatitis B they receive hepatitis b immunoglobulin within 24hrs then continue with the routine during immunization at 6weeks ,10weeks and 14 weeks.</a:t>
            </a:r>
          </a:p>
          <a:p>
            <a:pPr marL="0" indent="0">
              <a:buNone/>
            </a:pPr>
            <a:r>
              <a:rPr lang="en-US" sz="3400" dirty="0"/>
              <a:t> </a:t>
            </a:r>
            <a:r>
              <a:rPr lang="en-US" sz="3400" dirty="0" smtClean="0"/>
              <a:t>            </a:t>
            </a:r>
          </a:p>
          <a:p>
            <a:pPr marL="0" indent="0">
              <a:buNone/>
            </a:pPr>
            <a:r>
              <a:rPr lang="en-US" sz="3400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0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9803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RABIES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Pre-Exposure (Especially for people dealing with animals 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On day1,day7 and day 21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Post –Exposure(after dog /cat /animal </a:t>
            </a:r>
            <a:r>
              <a:rPr lang="en-US" dirty="0" err="1" smtClean="0"/>
              <a:t>bite`unvaccinated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On day 1,day3,day7 and day 14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N.B After dog bite/Cat bite and the patient comes after 7 days of treatment he/she receives 2 doses at ago meant for day 1 and day 3  preferably on different arms then continues on day 7 and day 14.</a:t>
            </a:r>
          </a:p>
          <a:p>
            <a:pPr marL="0" indent="0">
              <a:buNone/>
            </a:pPr>
            <a:r>
              <a:rPr lang="en-US" smtClean="0"/>
              <a:t>Measles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smtClean="0"/>
              <a:t>  </a:t>
            </a:r>
            <a:r>
              <a:rPr lang="en-US" dirty="0" smtClean="0"/>
              <a:t>For children above 6months and there happens to be an out break they receive the tetanus immunoglobulin then again get at 9 months.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4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IMMUNISATION SCHEDULE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For babies who miss polio o for 2 weeks no need to give just give polio 1 at 6 weeks 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For babies who miss the scheduled vaccine they get on first contact then get what they should have to received after one month.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21931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ASSIGNMENT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Dosage ,method of administration ,site of administration ,side effects and adverse effects of vaccines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4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                     DEFINITIONS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5313"/>
            <a:ext cx="12192000" cy="54026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IMMUNISATION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Is the process of inducing immunity by either vaccination (active immunization) OR administration of antibody (passive immunization).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VACCINATION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Is the administration of a vaccine or toxoid(inactivated toxin) for prevention of disease.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Clinical aspect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When a vaccine against a disease is given the vaccine, it acts in place of a natural antigen and stimulates the body to start producing appropriate immunity in 7-10 days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1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IMMUNIZING AGENTS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Immunizing agents </a:t>
            </a:r>
            <a:r>
              <a:rPr lang="en-US" dirty="0" smtClean="0"/>
              <a:t>are substances or organisms that provoke an immune response when introduced in the body.</a:t>
            </a:r>
          </a:p>
          <a:p>
            <a:pPr marL="0" indent="0">
              <a:buNone/>
            </a:pPr>
            <a:r>
              <a:rPr lang="en-US" dirty="0" smtClean="0"/>
              <a:t>Examples include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vaccines ,Toxoids ,Antiserum 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dirty="0" smtClean="0">
                <a:solidFill>
                  <a:schemeClr val="accent2"/>
                </a:solidFill>
              </a:rPr>
              <a:t>Vaccines and Toxoid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cause the body to produce their own antibodies bringing about active immunity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dirty="0" smtClean="0">
                <a:solidFill>
                  <a:schemeClr val="accent2"/>
                </a:solidFill>
              </a:rPr>
              <a:t>Antiserum</a:t>
            </a:r>
            <a:r>
              <a:rPr lang="en-US" dirty="0" smtClean="0"/>
              <a:t>-produces passive immunity.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54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VACCINES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These contain either live attenuated(weakened) or killed microorganisms such as viruses, bacteria 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            Live attenuated vaccines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These are manufactured from live bacteria/viruses that have been reduced in strength or virulence so as they do not cause severe infection or disease.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Examples; BCG,POLIO,MEASLES,RABIES ,YELLOW FEVER VACCINES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smtClean="0">
                <a:solidFill>
                  <a:schemeClr val="accent2"/>
                </a:solidFill>
              </a:rPr>
              <a:t>Dead vaccines</a:t>
            </a:r>
          </a:p>
          <a:p>
            <a:pPr marL="0" indent="0">
              <a:buNone/>
            </a:pPr>
            <a:r>
              <a:rPr lang="en-US" dirty="0" smtClean="0"/>
              <a:t>                   These are made up of dead/killed bacteria or viruses and cannot cause </a:t>
            </a:r>
            <a:r>
              <a:rPr lang="en-US" dirty="0" err="1" smtClean="0"/>
              <a:t>diseases,but</a:t>
            </a:r>
            <a:r>
              <a:rPr lang="en-US" dirty="0" smtClean="0"/>
              <a:t> the antigens can stimulate antibody production /immunity.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Examples ; </a:t>
            </a:r>
            <a:r>
              <a:rPr lang="en-US" dirty="0" err="1" smtClean="0"/>
              <a:t>Pertusis</a:t>
            </a:r>
            <a:r>
              <a:rPr lang="en-US" dirty="0" smtClean="0"/>
              <a:t>-dead bacteria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</a:t>
            </a:r>
            <a:r>
              <a:rPr lang="en-US" dirty="0" err="1" smtClean="0"/>
              <a:t>Hep</a:t>
            </a:r>
            <a:r>
              <a:rPr lang="en-US" dirty="0" smtClean="0"/>
              <a:t> B vaccine-made from surface coating of killed hepatitis B virus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8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TOXOIDS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These are made by modifying toxins produced by some bacteria, modified toxins that have been changed enough not to cause disease but they can stimulate immunity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Examples, Tetanus toxoid, Diphtheria, Tetanus part in DPT.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ANTISERUM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Antiserum are preparations of blood serum that already contain an antibody or Antibodies 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They are used when there is not time to wait for the body of the exposed or infected person to produce its antibodies.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Examples , Ant-tetanus immunoglobulin(tetanus antitoxin),hepatitis B immunoglobulin(HBIG), Human rabies immunoglobulin 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084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en-US" dirty="0" smtClean="0"/>
              <a:t>              </a:t>
            </a:r>
            <a:r>
              <a:rPr lang="en-US" b="1" dirty="0" smtClean="0"/>
              <a:t>TYPES OF IMMUNISATION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7584"/>
            <a:ext cx="12192000" cy="575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ACTIVE IMMUNISATION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This involves stimulating the immune system to produce antibodies and cellular immune responses that protect against the infectious agent.</a:t>
            </a:r>
          </a:p>
          <a:p>
            <a:pPr marL="0" indent="0">
              <a:buNone/>
            </a:pPr>
            <a:r>
              <a:rPr lang="en-US" dirty="0" smtClean="0"/>
              <a:t>I.E It involves administration  of Toxoid, all or part of weakened micro-organism or a modified part of that microorganism to evoke an immunological reaction that mimics that of a natural infection but usually presents little or no risk to the recipient.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0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PASSIVE IMMUNISATION</a:t>
            </a:r>
          </a:p>
          <a:p>
            <a:pPr marL="0" indent="0">
              <a:buNone/>
            </a:pPr>
            <a:r>
              <a:rPr lang="en-US" dirty="0"/>
              <a:t>                This provides temporary protection through administration of exogenously produced </a:t>
            </a:r>
            <a:r>
              <a:rPr lang="en-US" dirty="0" smtClean="0"/>
              <a:t>antibody  such as immunoglobulin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Passive immunization also occurs naturally through </a:t>
            </a:r>
            <a:r>
              <a:rPr lang="en-US" dirty="0" err="1" smtClean="0"/>
              <a:t>transplacental</a:t>
            </a:r>
            <a:r>
              <a:rPr lang="en-US" dirty="0" smtClean="0"/>
              <a:t> transmission of antibodies to a fetus.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Clinical aspect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Passive immunization may be also utilized in the following;</a:t>
            </a:r>
          </a:p>
          <a:p>
            <a:r>
              <a:rPr lang="en-US" dirty="0" smtClean="0"/>
              <a:t>During epidemics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Tetanus antitoxin, Measles ,Rabies, varicella zoster</a:t>
            </a:r>
          </a:p>
          <a:p>
            <a:r>
              <a:rPr lang="en-US" dirty="0" smtClean="0"/>
              <a:t> Kids on chemotherapy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Immunocompromised</a:t>
            </a:r>
            <a:r>
              <a:rPr lang="en-US" dirty="0" smtClean="0"/>
              <a:t> individuals</a:t>
            </a:r>
          </a:p>
          <a:p>
            <a:r>
              <a:rPr lang="en-US" dirty="0" smtClean="0"/>
              <a:t>Hepatitis B immunoglobulin to a baby born to hepatitis B seropositive mothers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4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1981200" y="22860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EPI: Expanded Programme of Immunization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371600"/>
            <a:ext cx="8077200" cy="5181600"/>
          </a:xfrm>
        </p:spPr>
        <p:txBody>
          <a:bodyPr>
            <a:normAutofit lnSpcReduction="10000"/>
          </a:bodyPr>
          <a:lstStyle/>
          <a:p>
            <a:pPr lvl="1" algn="l"/>
            <a:r>
              <a:rPr lang="en-US" sz="2400" dirty="0">
                <a:solidFill>
                  <a:srgbClr val="898989"/>
                </a:solidFill>
              </a:rPr>
              <a:t> </a:t>
            </a:r>
            <a:endParaRPr lang="en-US" sz="2400" dirty="0" smtClean="0">
              <a:solidFill>
                <a:srgbClr val="898989"/>
              </a:solidFill>
            </a:endParaRPr>
          </a:p>
          <a:p>
            <a:pPr lvl="1" algn="l"/>
            <a:r>
              <a:rPr lang="en-US" sz="2800" dirty="0" smtClean="0">
                <a:solidFill>
                  <a:srgbClr val="898989"/>
                </a:solidFill>
              </a:rPr>
              <a:t>Following success of smallpox vaccination, in 1974 WHO launched a series of country-based programmes entitled EPI.</a:t>
            </a:r>
          </a:p>
          <a:p>
            <a:pPr lvl="1" algn="l">
              <a:buFontTx/>
              <a:buChar char="-"/>
            </a:pPr>
            <a:r>
              <a:rPr lang="en-US" sz="2800" dirty="0" smtClean="0">
                <a:solidFill>
                  <a:srgbClr val="898989"/>
                </a:solidFill>
              </a:rPr>
              <a:t>The objective was to </a:t>
            </a:r>
            <a:r>
              <a:rPr lang="en-US" sz="2800" dirty="0" smtClean="0">
                <a:solidFill>
                  <a:srgbClr val="C00000"/>
                </a:solidFill>
              </a:rPr>
              <a:t>reduce disease incidence </a:t>
            </a:r>
            <a:r>
              <a:rPr lang="en-US" sz="2800" dirty="0" smtClean="0">
                <a:solidFill>
                  <a:srgbClr val="898989"/>
                </a:solidFill>
              </a:rPr>
              <a:t>and </a:t>
            </a:r>
            <a:r>
              <a:rPr lang="en-US" sz="2800" dirty="0" smtClean="0">
                <a:solidFill>
                  <a:srgbClr val="C00000"/>
                </a:solidFill>
              </a:rPr>
              <a:t>death rate</a:t>
            </a:r>
            <a:r>
              <a:rPr lang="en-US" sz="2800" dirty="0" smtClean="0">
                <a:solidFill>
                  <a:srgbClr val="898989"/>
                </a:solidFill>
              </a:rPr>
              <a:t> in </a:t>
            </a:r>
            <a:r>
              <a:rPr lang="en-US" sz="2800" dirty="0" smtClean="0">
                <a:solidFill>
                  <a:srgbClr val="C00000"/>
                </a:solidFill>
              </a:rPr>
              <a:t>early childhood</a:t>
            </a:r>
            <a:r>
              <a:rPr lang="en-US" sz="2800" dirty="0" smtClean="0">
                <a:solidFill>
                  <a:srgbClr val="898989"/>
                </a:solidFill>
              </a:rPr>
              <a:t> from six </a:t>
            </a:r>
            <a:r>
              <a:rPr lang="en-US" sz="2800" dirty="0" smtClean="0">
                <a:solidFill>
                  <a:srgbClr val="C00000"/>
                </a:solidFill>
              </a:rPr>
              <a:t>major preventable infections</a:t>
            </a:r>
            <a:r>
              <a:rPr lang="en-US" sz="2800" dirty="0" smtClean="0">
                <a:solidFill>
                  <a:srgbClr val="898989"/>
                </a:solidFill>
              </a:rPr>
              <a:t>: diphtheria, whooping cough, neonatal tetanus, poliomyelitis, tuberculosis and measles.</a:t>
            </a:r>
          </a:p>
          <a:p>
            <a:pPr lvl="1" algn="l">
              <a:buFontTx/>
              <a:buChar char="-"/>
            </a:pPr>
            <a:r>
              <a:rPr lang="en-US" sz="2800" b="1" dirty="0" smtClean="0">
                <a:solidFill>
                  <a:srgbClr val="3333FF"/>
                </a:solidFill>
              </a:rPr>
              <a:t> Recently,  Pneumococcal ,Rotavirus(2016)  ,hepatitis B(2002) </a:t>
            </a:r>
            <a:r>
              <a:rPr lang="en-US" sz="2800" b="1" dirty="0">
                <a:solidFill>
                  <a:srgbClr val="3333FF"/>
                </a:solidFill>
              </a:rPr>
              <a:t>,</a:t>
            </a:r>
            <a:r>
              <a:rPr lang="en-US" sz="2800" b="1" dirty="0" smtClean="0">
                <a:solidFill>
                  <a:srgbClr val="3333FF"/>
                </a:solidFill>
              </a:rPr>
              <a:t> </a:t>
            </a:r>
            <a:r>
              <a:rPr lang="en-US" sz="2800" b="1" dirty="0" err="1" smtClean="0">
                <a:solidFill>
                  <a:srgbClr val="3333FF"/>
                </a:solidFill>
              </a:rPr>
              <a:t>haemophilus</a:t>
            </a:r>
            <a:r>
              <a:rPr lang="en-US" sz="2800" b="1" dirty="0" smtClean="0">
                <a:solidFill>
                  <a:srgbClr val="3333FF"/>
                </a:solidFill>
              </a:rPr>
              <a:t> influenza type b were added.</a:t>
            </a:r>
          </a:p>
          <a:p>
            <a:pPr lvl="1" algn="l"/>
            <a:r>
              <a:rPr lang="en-US" sz="2800" b="1" dirty="0" smtClean="0">
                <a:solidFill>
                  <a:srgbClr val="FF0000"/>
                </a:solidFill>
              </a:rPr>
              <a:t>Clinical aspect </a:t>
            </a:r>
            <a:r>
              <a:rPr lang="en-US" sz="2800" b="1" dirty="0" smtClean="0">
                <a:solidFill>
                  <a:srgbClr val="3333FF"/>
                </a:solidFill>
              </a:rPr>
              <a:t>–</a:t>
            </a:r>
            <a:r>
              <a:rPr lang="en-US" sz="2800" b="1" dirty="0" smtClean="0"/>
              <a:t>which year?</a:t>
            </a:r>
          </a:p>
        </p:txBody>
      </p:sp>
    </p:spTree>
    <p:extLst>
      <p:ext uri="{BB962C8B-B14F-4D97-AF65-F5344CB8AC3E}">
        <p14:creationId xmlns:p14="http://schemas.microsoft.com/office/powerpoint/2010/main" val="417822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90000"/>
          </a:lnSpc>
          <a:defRPr sz="3200" dirty="0">
            <a:solidFill>
              <a:srgbClr val="F81A5F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1506</Words>
  <Application>Microsoft Office PowerPoint</Application>
  <PresentationFormat>Widescreen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Wingdings</vt:lpstr>
      <vt:lpstr>Office Theme</vt:lpstr>
      <vt:lpstr>                IMMUNOPATHOLOGY                      Dr. Kaduyu Dennis </vt:lpstr>
      <vt:lpstr>       IMMUNITY AND IMMUNISATION</vt:lpstr>
      <vt:lpstr>                      DEFINITIONS</vt:lpstr>
      <vt:lpstr>                 IMMUNIZING AGENTS </vt:lpstr>
      <vt:lpstr>PowerPoint Presentation</vt:lpstr>
      <vt:lpstr>PowerPoint Presentation</vt:lpstr>
      <vt:lpstr>              TYPES OF IMMUNISATION</vt:lpstr>
      <vt:lpstr>PowerPoint Presentation</vt:lpstr>
      <vt:lpstr>EPI: Expanded Programme of Immunization</vt:lpstr>
      <vt:lpstr>                 Immunisation schedule</vt:lpstr>
      <vt:lpstr>EPI: other child health interventions</vt:lpstr>
      <vt:lpstr>Vaccine storage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ASSIGNMENT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</dc:creator>
  <cp:lastModifiedBy>DENIS</cp:lastModifiedBy>
  <cp:revision>56</cp:revision>
  <dcterms:created xsi:type="dcterms:W3CDTF">2021-10-13T17:09:56Z</dcterms:created>
  <dcterms:modified xsi:type="dcterms:W3CDTF">2021-10-18T13:59:20Z</dcterms:modified>
</cp:coreProperties>
</file>