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59" r:id="rId3"/>
    <p:sldId id="260" r:id="rId4"/>
    <p:sldId id="261" r:id="rId5"/>
    <p:sldId id="262" r:id="rId6"/>
    <p:sldId id="263" r:id="rId7"/>
    <p:sldId id="264" r:id="rId8"/>
    <p:sldId id="266" r:id="rId9"/>
    <p:sldId id="268" r:id="rId10"/>
    <p:sldId id="270" r:id="rId11"/>
    <p:sldId id="271" r:id="rId12"/>
    <p:sldId id="292" r:id="rId13"/>
    <p:sldId id="274" r:id="rId14"/>
    <p:sldId id="273" r:id="rId15"/>
    <p:sldId id="276" r:id="rId16"/>
    <p:sldId id="277" r:id="rId17"/>
    <p:sldId id="279" r:id="rId18"/>
    <p:sldId id="281" r:id="rId19"/>
    <p:sldId id="283" r:id="rId20"/>
    <p:sldId id="287" r:id="rId21"/>
    <p:sldId id="291" r:id="rId22"/>
    <p:sldId id="288" r:id="rId23"/>
    <p:sldId id="293" r:id="rId24"/>
    <p:sldId id="2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252947-44FD-4E65-9252-7D7710CDD424}" type="datetimeFigureOut">
              <a:rPr lang="en-US" smtClean="0"/>
              <a:t>10/30/2021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4B52C-F3A0-494C-A0B0-CA1984E2C818}" type="slidenum">
              <a:rPr lang="en-US" smtClean="0"/>
              <a:t>‹#›</a:t>
            </a:fld>
            <a:endParaRPr lang="en-US"/>
          </a:p>
        </p:txBody>
      </p:sp>
    </p:spTree>
    <p:extLst>
      <p:ext uri="{BB962C8B-B14F-4D97-AF65-F5344CB8AC3E}">
        <p14:creationId xmlns:p14="http://schemas.microsoft.com/office/powerpoint/2010/main" val="1745575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AAE173-E1E9-4C58-8B1D-4FF8AC594EE5}" type="slidenum">
              <a:rPr lang="en-GB"/>
              <a:pPr/>
              <a:t>8</a:t>
            </a:fld>
            <a:endParaRPr lang="en-GB"/>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19967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594824-7C7A-4EC7-B73F-D4D5BC4B1A8C}" type="slidenum">
              <a:rPr lang="en-GB"/>
              <a:pPr/>
              <a:t>9</a:t>
            </a:fld>
            <a:endParaRPr lang="en-GB"/>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14159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B2CA1B-2FAC-49AF-A527-89C9BA279FFF}" type="slidenum">
              <a:rPr lang="en-GB"/>
              <a:pPr/>
              <a:t>10</a:t>
            </a:fld>
            <a:endParaRPr lang="en-GB"/>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85064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49CDB6-9958-4FB3-853F-742E92E7AEDB}" type="slidenum">
              <a:rPr lang="en-GB"/>
              <a:pPr/>
              <a:t>13</a:t>
            </a:fld>
            <a:endParaRPr lang="en-GB"/>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26951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4C48F3-9CFB-48DD-A0DE-13791DE1A04D}" type="slidenum">
              <a:rPr lang="en-GB"/>
              <a:pPr/>
              <a:t>14</a:t>
            </a:fld>
            <a:endParaRPr lang="en-GB"/>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03326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250A3B-5E57-4E89-AE6F-97018A1172B2}" type="slidenum">
              <a:rPr lang="en-GB"/>
              <a:pPr/>
              <a:t>15</a:t>
            </a:fld>
            <a:endParaRPr lang="en-GB"/>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01306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F4343F-D208-42F3-90B3-759CB9B544B1}" type="slidenum">
              <a:rPr lang="en-GB"/>
              <a:pPr/>
              <a:t>17</a:t>
            </a:fld>
            <a:endParaRPr lang="en-GB"/>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41123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EF8314-DCF4-410D-B11D-70E281883707}" type="slidenum">
              <a:rPr lang="en-GB"/>
              <a:pPr/>
              <a:t>18</a:t>
            </a:fld>
            <a:endParaRPr lang="en-GB"/>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343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ACE458-D687-489F-B1EE-684C174D2634}" type="slidenum">
              <a:rPr lang="en-GB"/>
              <a:pPr/>
              <a:t>19</a:t>
            </a:fld>
            <a:endParaRPr lang="en-GB"/>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1433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323458-212D-48EB-94BE-B4C1A7D781A0}"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E6406-1844-407A-BD62-AF2821EC7097}" type="slidenum">
              <a:rPr lang="en-US" smtClean="0"/>
              <a:t>‹#›</a:t>
            </a:fld>
            <a:endParaRPr lang="en-US"/>
          </a:p>
        </p:txBody>
      </p:sp>
    </p:spTree>
    <p:extLst>
      <p:ext uri="{BB962C8B-B14F-4D97-AF65-F5344CB8AC3E}">
        <p14:creationId xmlns:p14="http://schemas.microsoft.com/office/powerpoint/2010/main" val="406283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323458-212D-48EB-94BE-B4C1A7D781A0}"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E6406-1844-407A-BD62-AF2821EC7097}" type="slidenum">
              <a:rPr lang="en-US" smtClean="0"/>
              <a:t>‹#›</a:t>
            </a:fld>
            <a:endParaRPr lang="en-US"/>
          </a:p>
        </p:txBody>
      </p:sp>
    </p:spTree>
    <p:extLst>
      <p:ext uri="{BB962C8B-B14F-4D97-AF65-F5344CB8AC3E}">
        <p14:creationId xmlns:p14="http://schemas.microsoft.com/office/powerpoint/2010/main" val="1971614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323458-212D-48EB-94BE-B4C1A7D781A0}"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E6406-1844-407A-BD62-AF2821EC7097}" type="slidenum">
              <a:rPr lang="en-US" smtClean="0"/>
              <a:t>‹#›</a:t>
            </a:fld>
            <a:endParaRPr lang="en-US"/>
          </a:p>
        </p:txBody>
      </p:sp>
    </p:spTree>
    <p:extLst>
      <p:ext uri="{BB962C8B-B14F-4D97-AF65-F5344CB8AC3E}">
        <p14:creationId xmlns:p14="http://schemas.microsoft.com/office/powerpoint/2010/main" val="250473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323458-212D-48EB-94BE-B4C1A7D781A0}"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E6406-1844-407A-BD62-AF2821EC7097}" type="slidenum">
              <a:rPr lang="en-US" smtClean="0"/>
              <a:t>‹#›</a:t>
            </a:fld>
            <a:endParaRPr lang="en-US"/>
          </a:p>
        </p:txBody>
      </p:sp>
    </p:spTree>
    <p:extLst>
      <p:ext uri="{BB962C8B-B14F-4D97-AF65-F5344CB8AC3E}">
        <p14:creationId xmlns:p14="http://schemas.microsoft.com/office/powerpoint/2010/main" val="90619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323458-212D-48EB-94BE-B4C1A7D781A0}"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E6406-1844-407A-BD62-AF2821EC7097}" type="slidenum">
              <a:rPr lang="en-US" smtClean="0"/>
              <a:t>‹#›</a:t>
            </a:fld>
            <a:endParaRPr lang="en-US"/>
          </a:p>
        </p:txBody>
      </p:sp>
    </p:spTree>
    <p:extLst>
      <p:ext uri="{BB962C8B-B14F-4D97-AF65-F5344CB8AC3E}">
        <p14:creationId xmlns:p14="http://schemas.microsoft.com/office/powerpoint/2010/main" val="39363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323458-212D-48EB-94BE-B4C1A7D781A0}"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E6406-1844-407A-BD62-AF2821EC7097}" type="slidenum">
              <a:rPr lang="en-US" smtClean="0"/>
              <a:t>‹#›</a:t>
            </a:fld>
            <a:endParaRPr lang="en-US"/>
          </a:p>
        </p:txBody>
      </p:sp>
    </p:spTree>
    <p:extLst>
      <p:ext uri="{BB962C8B-B14F-4D97-AF65-F5344CB8AC3E}">
        <p14:creationId xmlns:p14="http://schemas.microsoft.com/office/powerpoint/2010/main" val="1071616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323458-212D-48EB-94BE-B4C1A7D781A0}" type="datetimeFigureOut">
              <a:rPr lang="en-US" smtClean="0"/>
              <a:t>10/30/2021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DE6406-1844-407A-BD62-AF2821EC7097}" type="slidenum">
              <a:rPr lang="en-US" smtClean="0"/>
              <a:t>‹#›</a:t>
            </a:fld>
            <a:endParaRPr lang="en-US"/>
          </a:p>
        </p:txBody>
      </p:sp>
    </p:spTree>
    <p:extLst>
      <p:ext uri="{BB962C8B-B14F-4D97-AF65-F5344CB8AC3E}">
        <p14:creationId xmlns:p14="http://schemas.microsoft.com/office/powerpoint/2010/main" val="419198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323458-212D-48EB-94BE-B4C1A7D781A0}" type="datetimeFigureOut">
              <a:rPr lang="en-US" smtClean="0"/>
              <a:t>10/30/2021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DE6406-1844-407A-BD62-AF2821EC7097}" type="slidenum">
              <a:rPr lang="en-US" smtClean="0"/>
              <a:t>‹#›</a:t>
            </a:fld>
            <a:endParaRPr lang="en-US"/>
          </a:p>
        </p:txBody>
      </p:sp>
    </p:spTree>
    <p:extLst>
      <p:ext uri="{BB962C8B-B14F-4D97-AF65-F5344CB8AC3E}">
        <p14:creationId xmlns:p14="http://schemas.microsoft.com/office/powerpoint/2010/main" val="53523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23458-212D-48EB-94BE-B4C1A7D781A0}" type="datetimeFigureOut">
              <a:rPr lang="en-US" smtClean="0"/>
              <a:t>10/30/2021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DE6406-1844-407A-BD62-AF2821EC7097}" type="slidenum">
              <a:rPr lang="en-US" smtClean="0"/>
              <a:t>‹#›</a:t>
            </a:fld>
            <a:endParaRPr lang="en-US"/>
          </a:p>
        </p:txBody>
      </p:sp>
    </p:spTree>
    <p:extLst>
      <p:ext uri="{BB962C8B-B14F-4D97-AF65-F5344CB8AC3E}">
        <p14:creationId xmlns:p14="http://schemas.microsoft.com/office/powerpoint/2010/main" val="416500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23458-212D-48EB-94BE-B4C1A7D781A0}"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E6406-1844-407A-BD62-AF2821EC7097}" type="slidenum">
              <a:rPr lang="en-US" smtClean="0"/>
              <a:t>‹#›</a:t>
            </a:fld>
            <a:endParaRPr lang="en-US"/>
          </a:p>
        </p:txBody>
      </p:sp>
    </p:spTree>
    <p:extLst>
      <p:ext uri="{BB962C8B-B14F-4D97-AF65-F5344CB8AC3E}">
        <p14:creationId xmlns:p14="http://schemas.microsoft.com/office/powerpoint/2010/main" val="1458385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23458-212D-48EB-94BE-B4C1A7D781A0}"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E6406-1844-407A-BD62-AF2821EC7097}" type="slidenum">
              <a:rPr lang="en-US" smtClean="0"/>
              <a:t>‹#›</a:t>
            </a:fld>
            <a:endParaRPr lang="en-US"/>
          </a:p>
        </p:txBody>
      </p:sp>
    </p:spTree>
    <p:extLst>
      <p:ext uri="{BB962C8B-B14F-4D97-AF65-F5344CB8AC3E}">
        <p14:creationId xmlns:p14="http://schemas.microsoft.com/office/powerpoint/2010/main" val="283823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23458-212D-48EB-94BE-B4C1A7D781A0}" type="datetimeFigureOut">
              <a:rPr lang="en-US" smtClean="0"/>
              <a:t>10/30/2021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DE6406-1844-407A-BD62-AF2821EC7097}" type="slidenum">
              <a:rPr lang="en-US" smtClean="0"/>
              <a:t>‹#›</a:t>
            </a:fld>
            <a:endParaRPr lang="en-US"/>
          </a:p>
        </p:txBody>
      </p:sp>
    </p:spTree>
    <p:extLst>
      <p:ext uri="{BB962C8B-B14F-4D97-AF65-F5344CB8AC3E}">
        <p14:creationId xmlns:p14="http://schemas.microsoft.com/office/powerpoint/2010/main" val="1602040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smtClean="0"/>
              <a:t> IMMUNODEFICIENCY DISEASES</a:t>
            </a:r>
            <a:br>
              <a:rPr lang="en-US" b="1" dirty="0" smtClean="0"/>
            </a:br>
            <a:r>
              <a:rPr lang="en-US" b="1" dirty="0"/>
              <a:t> </a:t>
            </a:r>
            <a:r>
              <a:rPr lang="en-US" b="1" dirty="0" smtClean="0"/>
              <a:t>               Dr. </a:t>
            </a:r>
            <a:r>
              <a:rPr lang="en-US" b="1" smtClean="0"/>
              <a:t>KADUYU DENNIS</a:t>
            </a:r>
            <a:endParaRPr lang="en-US" b="1" dirty="0"/>
          </a:p>
        </p:txBody>
      </p:sp>
      <p:sp>
        <p:nvSpPr>
          <p:cNvPr id="3" name="Content Placeholder 2"/>
          <p:cNvSpPr>
            <a:spLocks noGrp="1"/>
          </p:cNvSpPr>
          <p:nvPr>
            <p:ph idx="1"/>
          </p:nvPr>
        </p:nvSpPr>
        <p:spPr/>
        <p:txBody>
          <a:bodyPr/>
          <a:lstStyle/>
          <a:p>
            <a:pPr marL="0" indent="0">
              <a:buNone/>
            </a:pPr>
            <a:r>
              <a:rPr lang="en-US" dirty="0" smtClean="0"/>
              <a:t>INTRODUCTION</a:t>
            </a:r>
          </a:p>
          <a:p>
            <a:pPr marL="0" indent="0">
              <a:buNone/>
            </a:pPr>
            <a:r>
              <a:rPr lang="en-US" dirty="0" smtClean="0"/>
              <a:t>CLASSIFICATIONS </a:t>
            </a:r>
          </a:p>
          <a:p>
            <a:pPr marL="0" indent="0">
              <a:buNone/>
            </a:pPr>
            <a:r>
              <a:rPr lang="en-US" dirty="0" smtClean="0"/>
              <a:t>HIV AND AIDS</a:t>
            </a:r>
            <a:endParaRPr lang="en-US" dirty="0"/>
          </a:p>
        </p:txBody>
      </p:sp>
    </p:spTree>
    <p:extLst>
      <p:ext uri="{BB962C8B-B14F-4D97-AF65-F5344CB8AC3E}">
        <p14:creationId xmlns:p14="http://schemas.microsoft.com/office/powerpoint/2010/main" val="162475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GB" b="1"/>
              <a:t>HIV Structure and Function</a:t>
            </a:r>
          </a:p>
        </p:txBody>
      </p:sp>
      <p:sp>
        <p:nvSpPr>
          <p:cNvPr id="290819" name="Rectangle 3"/>
          <p:cNvSpPr>
            <a:spLocks noGrp="1" noChangeArrowheads="1"/>
          </p:cNvSpPr>
          <p:nvPr>
            <p:ph type="body" idx="1"/>
          </p:nvPr>
        </p:nvSpPr>
        <p:spPr/>
        <p:txBody>
          <a:bodyPr/>
          <a:lstStyle/>
          <a:p>
            <a:pPr>
              <a:lnSpc>
                <a:spcPct val="90000"/>
              </a:lnSpc>
            </a:pPr>
            <a:r>
              <a:rPr lang="en-GB"/>
              <a:t>HIV has the additional ability to </a:t>
            </a:r>
            <a:r>
              <a:rPr lang="en-GB">
                <a:solidFill>
                  <a:schemeClr val="folHlink"/>
                </a:solidFill>
              </a:rPr>
              <a:t>mutate</a:t>
            </a:r>
            <a:r>
              <a:rPr lang="en-GB"/>
              <a:t> easily.</a:t>
            </a:r>
          </a:p>
          <a:p>
            <a:pPr>
              <a:lnSpc>
                <a:spcPct val="90000"/>
              </a:lnSpc>
            </a:pPr>
            <a:r>
              <a:rPr lang="en-GB"/>
              <a:t>This high mutation rate leads to the emergence of HIV variants within the infected person's cells that can resist immune attack, are more cytotoxic, or can resist drug therapy. Over time, different tissues of the body may harbor differing HIV variants.</a:t>
            </a:r>
          </a:p>
        </p:txBody>
      </p:sp>
    </p:spTree>
    <p:extLst>
      <p:ext uri="{BB962C8B-B14F-4D97-AF65-F5344CB8AC3E}">
        <p14:creationId xmlns:p14="http://schemas.microsoft.com/office/powerpoint/2010/main" val="2901359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AutoShape 2" descr="Structure of Human Immunodeficiency Virus (HIV) • Microbe Onli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953707" y="1825625"/>
            <a:ext cx="428458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691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CELLS HAVING CD4 RECEPTOR </a:t>
            </a:r>
            <a:endParaRPr lang="en-US" b="1" dirty="0"/>
          </a:p>
        </p:txBody>
      </p:sp>
      <p:sp>
        <p:nvSpPr>
          <p:cNvPr id="3" name="Content Placeholder 2"/>
          <p:cNvSpPr>
            <a:spLocks noGrp="1"/>
          </p:cNvSpPr>
          <p:nvPr>
            <p:ph idx="1"/>
          </p:nvPr>
        </p:nvSpPr>
        <p:spPr/>
        <p:txBody>
          <a:bodyPr/>
          <a:lstStyle/>
          <a:p>
            <a:pPr marL="0" indent="0">
              <a:buNone/>
            </a:pPr>
            <a:r>
              <a:rPr lang="en-US" dirty="0" smtClean="0"/>
              <a:t>CD4+ T-helper cells</a:t>
            </a:r>
          </a:p>
          <a:p>
            <a:pPr marL="0" indent="0">
              <a:buNone/>
            </a:pPr>
            <a:r>
              <a:rPr lang="en-US" dirty="0" smtClean="0"/>
              <a:t>Monocytes /macrophages</a:t>
            </a:r>
          </a:p>
          <a:p>
            <a:pPr marL="0" indent="0">
              <a:buNone/>
            </a:pPr>
            <a:r>
              <a:rPr lang="en-US" dirty="0" smtClean="0"/>
              <a:t>Tissue cells such as dendritic cells present in genital tracts and anorectal region </a:t>
            </a:r>
          </a:p>
          <a:p>
            <a:pPr marL="0" indent="0">
              <a:buNone/>
            </a:pPr>
            <a:r>
              <a:rPr lang="en-US" dirty="0" smtClean="0"/>
              <a:t>Certain brain cells (glial)</a:t>
            </a:r>
          </a:p>
          <a:p>
            <a:pPr marL="0" indent="0">
              <a:buNone/>
            </a:pPr>
            <a:r>
              <a:rPr lang="en-US" dirty="0" smtClean="0"/>
              <a:t>And some other cells</a:t>
            </a:r>
          </a:p>
          <a:p>
            <a:pPr marL="0" indent="0">
              <a:buNone/>
            </a:pPr>
            <a:endParaRPr lang="en-US" dirty="0"/>
          </a:p>
        </p:txBody>
      </p:sp>
    </p:spTree>
    <p:extLst>
      <p:ext uri="{BB962C8B-B14F-4D97-AF65-F5344CB8AC3E}">
        <p14:creationId xmlns:p14="http://schemas.microsoft.com/office/powerpoint/2010/main" val="957456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838200" y="365126"/>
            <a:ext cx="10515600" cy="589616"/>
          </a:xfrm>
        </p:spPr>
        <p:txBody>
          <a:bodyPr>
            <a:normAutofit fontScale="90000"/>
          </a:bodyPr>
          <a:lstStyle/>
          <a:p>
            <a:r>
              <a:rPr lang="en-GB" sz="4000" b="1" dirty="0" smtClean="0"/>
              <a:t>         </a:t>
            </a:r>
            <a:r>
              <a:rPr lang="en-GB" sz="4000" dirty="0" smtClean="0">
                <a:solidFill>
                  <a:schemeClr val="accent1"/>
                </a:solidFill>
              </a:rPr>
              <a:t>PATHOGENESIS </a:t>
            </a:r>
            <a:r>
              <a:rPr lang="en-GB" sz="4000" dirty="0">
                <a:solidFill>
                  <a:schemeClr val="accent1"/>
                </a:solidFill>
              </a:rPr>
              <a:t>of HIV </a:t>
            </a:r>
            <a:r>
              <a:rPr lang="en-GB" sz="4000" dirty="0" smtClean="0">
                <a:solidFill>
                  <a:schemeClr val="accent1"/>
                </a:solidFill>
              </a:rPr>
              <a:t>INFECTION</a:t>
            </a:r>
            <a:r>
              <a:rPr lang="en-GB" sz="4000" dirty="0">
                <a:solidFill>
                  <a:schemeClr val="accent1"/>
                </a:solidFill>
              </a:rPr>
              <a:t/>
            </a:r>
            <a:br>
              <a:rPr lang="en-GB" sz="4000" dirty="0">
                <a:solidFill>
                  <a:schemeClr val="accent1"/>
                </a:solidFill>
              </a:rPr>
            </a:br>
            <a:endParaRPr lang="en-GB" sz="4000" dirty="0">
              <a:solidFill>
                <a:schemeClr val="accent1"/>
              </a:solidFill>
            </a:endParaRPr>
          </a:p>
        </p:txBody>
      </p:sp>
      <p:sp>
        <p:nvSpPr>
          <p:cNvPr id="296963" name="Rectangle 3"/>
          <p:cNvSpPr>
            <a:spLocks noGrp="1" noChangeArrowheads="1"/>
          </p:cNvSpPr>
          <p:nvPr>
            <p:ph type="body" idx="1"/>
          </p:nvPr>
        </p:nvSpPr>
        <p:spPr>
          <a:xfrm>
            <a:off x="0" y="820270"/>
            <a:ext cx="12192000" cy="6037729"/>
          </a:xfrm>
        </p:spPr>
        <p:txBody>
          <a:bodyPr/>
          <a:lstStyle/>
          <a:p>
            <a:pPr>
              <a:lnSpc>
                <a:spcPct val="90000"/>
              </a:lnSpc>
            </a:pPr>
            <a:r>
              <a:rPr lang="en-GB" sz="4000" dirty="0"/>
              <a:t>After entering the body, the viral particle is attracted to a cell with the appropriate </a:t>
            </a:r>
            <a:r>
              <a:rPr lang="en-GB" sz="4000" dirty="0">
                <a:solidFill>
                  <a:schemeClr val="folHlink"/>
                </a:solidFill>
              </a:rPr>
              <a:t>CD4 receptor</a:t>
            </a:r>
            <a:r>
              <a:rPr lang="en-GB" sz="4000" dirty="0"/>
              <a:t> molecules. </a:t>
            </a:r>
          </a:p>
          <a:p>
            <a:pPr>
              <a:lnSpc>
                <a:spcPct val="90000"/>
              </a:lnSpc>
            </a:pPr>
            <a:r>
              <a:rPr lang="en-GB" sz="4000" dirty="0"/>
              <a:t>It attaches by fusion to a susceptible cell membrane and then </a:t>
            </a:r>
            <a:r>
              <a:rPr lang="en-GB" sz="4000" dirty="0">
                <a:solidFill>
                  <a:schemeClr val="folHlink"/>
                </a:solidFill>
              </a:rPr>
              <a:t>enters the cell</a:t>
            </a:r>
            <a:r>
              <a:rPr lang="en-GB" sz="4000" dirty="0"/>
              <a:t>. </a:t>
            </a:r>
          </a:p>
          <a:p>
            <a:pPr>
              <a:lnSpc>
                <a:spcPct val="90000"/>
              </a:lnSpc>
            </a:pPr>
            <a:r>
              <a:rPr lang="en-GB" sz="4000" dirty="0"/>
              <a:t>The probability of infection is a function of both the number of infective HIV </a:t>
            </a:r>
            <a:r>
              <a:rPr lang="en-GB" sz="4000" dirty="0" err="1"/>
              <a:t>virions</a:t>
            </a:r>
            <a:r>
              <a:rPr lang="en-GB" sz="4000" dirty="0"/>
              <a:t> in the body fluid which contacts the host as well as the number of cells available at the site of contact that have appropriate CD4 receptors</a:t>
            </a:r>
            <a:r>
              <a:rPr lang="en-GB" dirty="0"/>
              <a:t>.</a:t>
            </a:r>
          </a:p>
        </p:txBody>
      </p:sp>
    </p:spTree>
    <p:extLst>
      <p:ext uri="{BB962C8B-B14F-4D97-AF65-F5344CB8AC3E}">
        <p14:creationId xmlns:p14="http://schemas.microsoft.com/office/powerpoint/2010/main" val="105040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3"/>
          <p:cNvSpPr>
            <a:spLocks noGrp="1" noChangeArrowheads="1"/>
          </p:cNvSpPr>
          <p:nvPr>
            <p:ph type="body" idx="1"/>
          </p:nvPr>
        </p:nvSpPr>
        <p:spPr>
          <a:xfrm>
            <a:off x="0" y="0"/>
            <a:ext cx="12192000" cy="6858000"/>
          </a:xfrm>
        </p:spPr>
        <p:txBody>
          <a:bodyPr>
            <a:normAutofit/>
          </a:bodyPr>
          <a:lstStyle/>
          <a:p>
            <a:pPr>
              <a:lnSpc>
                <a:spcPct val="80000"/>
              </a:lnSpc>
            </a:pPr>
            <a:r>
              <a:rPr lang="en-GB" sz="4000" dirty="0"/>
              <a:t>Within the cell, the viral particle </a:t>
            </a:r>
            <a:r>
              <a:rPr lang="en-GB" sz="4000" dirty="0" err="1">
                <a:solidFill>
                  <a:schemeClr val="folHlink"/>
                </a:solidFill>
              </a:rPr>
              <a:t>uncoats</a:t>
            </a:r>
            <a:r>
              <a:rPr lang="en-GB" sz="4000" dirty="0">
                <a:solidFill>
                  <a:schemeClr val="folHlink"/>
                </a:solidFill>
              </a:rPr>
              <a:t> </a:t>
            </a:r>
            <a:r>
              <a:rPr lang="en-GB" sz="4000" dirty="0"/>
              <a:t>from the envelope to </a:t>
            </a:r>
            <a:r>
              <a:rPr lang="en-GB" sz="4000" dirty="0">
                <a:solidFill>
                  <a:schemeClr val="folHlink"/>
                </a:solidFill>
              </a:rPr>
              <a:t>releases its RNA</a:t>
            </a:r>
            <a:r>
              <a:rPr lang="en-GB" sz="4000" dirty="0"/>
              <a:t>. </a:t>
            </a:r>
          </a:p>
          <a:p>
            <a:pPr>
              <a:lnSpc>
                <a:spcPct val="80000"/>
              </a:lnSpc>
            </a:pPr>
            <a:r>
              <a:rPr lang="en-GB" sz="4000" dirty="0"/>
              <a:t>The enzyme product of the pol gene, reverse transcriptase, enables reverse transcription of RNA to </a:t>
            </a:r>
            <a:r>
              <a:rPr lang="en-GB" sz="4000" dirty="0" err="1">
                <a:solidFill>
                  <a:schemeClr val="folHlink"/>
                </a:solidFill>
              </a:rPr>
              <a:t>proviral</a:t>
            </a:r>
            <a:r>
              <a:rPr lang="en-GB" sz="4000" dirty="0">
                <a:solidFill>
                  <a:schemeClr val="folHlink"/>
                </a:solidFill>
              </a:rPr>
              <a:t> DNA</a:t>
            </a:r>
            <a:r>
              <a:rPr lang="en-GB" sz="4000" dirty="0"/>
              <a:t>. </a:t>
            </a:r>
          </a:p>
          <a:p>
            <a:pPr>
              <a:lnSpc>
                <a:spcPct val="80000"/>
              </a:lnSpc>
            </a:pPr>
            <a:r>
              <a:rPr lang="en-GB" sz="4000" dirty="0"/>
              <a:t>This HIV </a:t>
            </a:r>
            <a:r>
              <a:rPr lang="en-GB" sz="4000" dirty="0" err="1"/>
              <a:t>proviral</a:t>
            </a:r>
            <a:r>
              <a:rPr lang="en-GB" sz="4000" dirty="0"/>
              <a:t> DNA is then </a:t>
            </a:r>
            <a:r>
              <a:rPr lang="en-GB" sz="4000" dirty="0">
                <a:solidFill>
                  <a:schemeClr val="folHlink"/>
                </a:solidFill>
              </a:rPr>
              <a:t>inserted</a:t>
            </a:r>
            <a:r>
              <a:rPr lang="en-GB" sz="4000" dirty="0"/>
              <a:t> into host cell genomic DNA by the </a:t>
            </a:r>
            <a:r>
              <a:rPr lang="en-GB" sz="4000" dirty="0" err="1"/>
              <a:t>integrase</a:t>
            </a:r>
            <a:r>
              <a:rPr lang="en-GB" sz="4000" dirty="0"/>
              <a:t> enzyme. </a:t>
            </a:r>
          </a:p>
          <a:p>
            <a:pPr>
              <a:lnSpc>
                <a:spcPct val="80000"/>
              </a:lnSpc>
            </a:pPr>
            <a:r>
              <a:rPr lang="en-GB" sz="4000" dirty="0"/>
              <a:t>Once the HIV </a:t>
            </a:r>
            <a:r>
              <a:rPr lang="en-GB" sz="4000" dirty="0" err="1"/>
              <a:t>proviral</a:t>
            </a:r>
            <a:r>
              <a:rPr lang="en-GB" sz="4000" dirty="0"/>
              <a:t> DNA is within the infected cell's genome, </a:t>
            </a:r>
            <a:r>
              <a:rPr lang="en-GB" sz="4000" dirty="0">
                <a:solidFill>
                  <a:schemeClr val="folHlink"/>
                </a:solidFill>
              </a:rPr>
              <a:t>it cannot be eliminated or destroyed</a:t>
            </a:r>
            <a:r>
              <a:rPr lang="en-GB" sz="4000" dirty="0"/>
              <a:t> except by destroying the cell itself. </a:t>
            </a:r>
          </a:p>
          <a:p>
            <a:pPr>
              <a:lnSpc>
                <a:spcPct val="80000"/>
              </a:lnSpc>
            </a:pPr>
            <a:r>
              <a:rPr lang="en-GB" sz="4000" dirty="0"/>
              <a:t>The HIV provirus is then </a:t>
            </a:r>
            <a:r>
              <a:rPr lang="en-GB" sz="4000" dirty="0">
                <a:solidFill>
                  <a:schemeClr val="folHlink"/>
                </a:solidFill>
              </a:rPr>
              <a:t>replicated</a:t>
            </a:r>
            <a:r>
              <a:rPr lang="en-GB" sz="4000" dirty="0"/>
              <a:t> by the host cell. </a:t>
            </a:r>
          </a:p>
        </p:txBody>
      </p:sp>
    </p:spTree>
    <p:extLst>
      <p:ext uri="{BB962C8B-B14F-4D97-AF65-F5344CB8AC3E}">
        <p14:creationId xmlns:p14="http://schemas.microsoft.com/office/powerpoint/2010/main" val="806888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3"/>
          <p:cNvSpPr>
            <a:spLocks noGrp="1" noChangeArrowheads="1"/>
          </p:cNvSpPr>
          <p:nvPr>
            <p:ph type="body" idx="1"/>
          </p:nvPr>
        </p:nvSpPr>
        <p:spPr>
          <a:xfrm>
            <a:off x="0" y="0"/>
            <a:ext cx="12192000" cy="6858000"/>
          </a:xfrm>
        </p:spPr>
        <p:txBody>
          <a:bodyPr/>
          <a:lstStyle/>
          <a:p>
            <a:pPr>
              <a:lnSpc>
                <a:spcPct val="90000"/>
              </a:lnSpc>
            </a:pPr>
            <a:r>
              <a:rPr lang="en-GB" sz="4800" dirty="0"/>
              <a:t>The infected cell can then release </a:t>
            </a:r>
            <a:r>
              <a:rPr lang="en-GB" sz="4800" dirty="0" err="1"/>
              <a:t>virions</a:t>
            </a:r>
            <a:r>
              <a:rPr lang="en-GB" sz="4800" dirty="0"/>
              <a:t> by surface budding, or infected cells can undergo </a:t>
            </a:r>
            <a:r>
              <a:rPr lang="en-GB" sz="4800" dirty="0" err="1"/>
              <a:t>lysis</a:t>
            </a:r>
            <a:r>
              <a:rPr lang="en-GB" sz="4800" dirty="0"/>
              <a:t> with release of new HIV </a:t>
            </a:r>
            <a:r>
              <a:rPr lang="en-GB" sz="4800" dirty="0" err="1"/>
              <a:t>virions</a:t>
            </a:r>
            <a:r>
              <a:rPr lang="en-GB" sz="4800" dirty="0"/>
              <a:t> which can then infect additional cells. </a:t>
            </a:r>
          </a:p>
          <a:p>
            <a:pPr>
              <a:lnSpc>
                <a:spcPct val="90000"/>
              </a:lnSpc>
            </a:pPr>
            <a:r>
              <a:rPr lang="en-GB" sz="4800" dirty="0"/>
              <a:t>Antibodies formed against HIV are not protective, and a </a:t>
            </a:r>
            <a:r>
              <a:rPr lang="en-GB" sz="4800" dirty="0" err="1"/>
              <a:t>viremic</a:t>
            </a:r>
            <a:r>
              <a:rPr lang="en-GB" sz="4800" dirty="0"/>
              <a:t> state can persist despite the presence of even high antibody </a:t>
            </a:r>
            <a:r>
              <a:rPr lang="en-GB" sz="4800" dirty="0" err="1"/>
              <a:t>titers</a:t>
            </a:r>
            <a:r>
              <a:rPr lang="en-GB" dirty="0"/>
              <a:t>.</a:t>
            </a:r>
          </a:p>
        </p:txBody>
      </p:sp>
    </p:spTree>
    <p:extLst>
      <p:ext uri="{BB962C8B-B14F-4D97-AF65-F5344CB8AC3E}">
        <p14:creationId xmlns:p14="http://schemas.microsoft.com/office/powerpoint/2010/main" val="3363616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       NATURAL HISTORY OF HIV </a:t>
            </a:r>
            <a:endParaRPr lang="en-US" b="1" dirty="0">
              <a:solidFill>
                <a:schemeClr val="accent1"/>
              </a:solidFill>
            </a:endParaRPr>
          </a:p>
        </p:txBody>
      </p:sp>
      <p:sp>
        <p:nvSpPr>
          <p:cNvPr id="3" name="Content Placeholder 2"/>
          <p:cNvSpPr>
            <a:spLocks noGrp="1"/>
          </p:cNvSpPr>
          <p:nvPr>
            <p:ph idx="1"/>
          </p:nvPr>
        </p:nvSpPr>
        <p:spPr/>
        <p:txBody>
          <a:bodyPr/>
          <a:lstStyle/>
          <a:p>
            <a:pPr marL="0" indent="0">
              <a:buNone/>
            </a:pPr>
            <a:r>
              <a:rPr lang="en-US" dirty="0" smtClean="0"/>
              <a:t>ASSIGNEMENT ( HARSH MOHAN PAGE 70)</a:t>
            </a:r>
            <a:endParaRPr lang="en-US" dirty="0"/>
          </a:p>
        </p:txBody>
      </p:sp>
    </p:spTree>
    <p:extLst>
      <p:ext uri="{BB962C8B-B14F-4D97-AF65-F5344CB8AC3E}">
        <p14:creationId xmlns:p14="http://schemas.microsoft.com/office/powerpoint/2010/main" val="4110491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GB" sz="4000" b="1"/>
              <a:t>Immunodeficiency</a:t>
            </a:r>
            <a:br>
              <a:rPr lang="en-GB" sz="4000" b="1"/>
            </a:br>
            <a:endParaRPr lang="en-GB" sz="4000" b="1"/>
          </a:p>
        </p:txBody>
      </p:sp>
      <p:sp>
        <p:nvSpPr>
          <p:cNvPr id="313347" name="Rectangle 3"/>
          <p:cNvSpPr>
            <a:spLocks noGrp="1" noChangeArrowheads="1"/>
          </p:cNvSpPr>
          <p:nvPr>
            <p:ph type="body" idx="1"/>
          </p:nvPr>
        </p:nvSpPr>
        <p:spPr>
          <a:xfrm>
            <a:off x="1981200" y="1600200"/>
            <a:ext cx="8229600" cy="5257800"/>
          </a:xfrm>
        </p:spPr>
        <p:txBody>
          <a:bodyPr/>
          <a:lstStyle/>
          <a:p>
            <a:pPr>
              <a:lnSpc>
                <a:spcPct val="90000"/>
              </a:lnSpc>
            </a:pPr>
            <a:r>
              <a:rPr lang="en-GB" sz="2400"/>
              <a:t>The primary target of HIV is the </a:t>
            </a:r>
            <a:r>
              <a:rPr lang="en-GB" sz="2400">
                <a:solidFill>
                  <a:schemeClr val="folHlink"/>
                </a:solidFill>
              </a:rPr>
              <a:t>immune system</a:t>
            </a:r>
            <a:r>
              <a:rPr lang="en-GB" sz="2400"/>
              <a:t> itself, which is gradually destroyed. </a:t>
            </a:r>
          </a:p>
          <a:p>
            <a:pPr>
              <a:lnSpc>
                <a:spcPct val="90000"/>
              </a:lnSpc>
            </a:pPr>
            <a:r>
              <a:rPr lang="en-GB" sz="2400"/>
              <a:t>The rate of CD4 lymphocyte destruction is progressive.</a:t>
            </a:r>
          </a:p>
          <a:p>
            <a:pPr>
              <a:lnSpc>
                <a:spcPct val="90000"/>
              </a:lnSpc>
            </a:pPr>
            <a:r>
              <a:rPr lang="en-GB" sz="2400"/>
              <a:t>HIV infection may appear "</a:t>
            </a:r>
            <a:r>
              <a:rPr lang="en-GB" sz="2400">
                <a:solidFill>
                  <a:schemeClr val="folHlink"/>
                </a:solidFill>
              </a:rPr>
              <a:t>latent</a:t>
            </a:r>
            <a:r>
              <a:rPr lang="en-GB" sz="2400"/>
              <a:t>" for years as enough of the immune system remains intact to provide immune surveillance and prevent most infections. </a:t>
            </a:r>
          </a:p>
          <a:p>
            <a:pPr>
              <a:lnSpc>
                <a:spcPct val="90000"/>
              </a:lnSpc>
            </a:pPr>
            <a:r>
              <a:rPr lang="en-GB" sz="2400"/>
              <a:t>Eventually, when a significant number of CD4 lymphocytes have been destroyed and production of new CD4 cells cannot match destruction, failure of the immune system leads to the appearance of clinical </a:t>
            </a:r>
            <a:r>
              <a:rPr lang="en-GB" sz="2400">
                <a:solidFill>
                  <a:schemeClr val="folHlink"/>
                </a:solidFill>
              </a:rPr>
              <a:t>AIDS</a:t>
            </a:r>
            <a:r>
              <a:rPr lang="en-GB" sz="2400"/>
              <a:t>.</a:t>
            </a:r>
          </a:p>
        </p:txBody>
      </p:sp>
    </p:spTree>
    <p:extLst>
      <p:ext uri="{BB962C8B-B14F-4D97-AF65-F5344CB8AC3E}">
        <p14:creationId xmlns:p14="http://schemas.microsoft.com/office/powerpoint/2010/main" val="3271508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GB" sz="4000" b="1"/>
              <a:t>Primary HIV Infection – clinical features</a:t>
            </a:r>
            <a:br>
              <a:rPr lang="en-GB" sz="4000" b="1"/>
            </a:br>
            <a:endParaRPr lang="en-GB" sz="4000" b="1"/>
          </a:p>
        </p:txBody>
      </p:sp>
      <p:sp>
        <p:nvSpPr>
          <p:cNvPr id="329731" name="Rectangle 3"/>
          <p:cNvSpPr>
            <a:spLocks noGrp="1" noChangeArrowheads="1"/>
          </p:cNvSpPr>
          <p:nvPr>
            <p:ph type="body" idx="1"/>
          </p:nvPr>
        </p:nvSpPr>
        <p:spPr>
          <a:xfrm>
            <a:off x="1981200" y="1600200"/>
            <a:ext cx="8229600" cy="4852988"/>
          </a:xfrm>
        </p:spPr>
        <p:txBody>
          <a:bodyPr/>
          <a:lstStyle/>
          <a:p>
            <a:pPr>
              <a:lnSpc>
                <a:spcPct val="80000"/>
              </a:lnSpc>
            </a:pPr>
            <a:r>
              <a:rPr lang="en-GB"/>
              <a:t>Primary HIV infection may go </a:t>
            </a:r>
            <a:r>
              <a:rPr lang="en-GB">
                <a:solidFill>
                  <a:schemeClr val="folHlink"/>
                </a:solidFill>
              </a:rPr>
              <a:t>unnoticed</a:t>
            </a:r>
            <a:r>
              <a:rPr lang="en-GB"/>
              <a:t> in at least half of cases or produce a mild disease which quickly subsides, followed by a long clinical "latent" period lasting years. </a:t>
            </a:r>
          </a:p>
          <a:p>
            <a:pPr>
              <a:lnSpc>
                <a:spcPct val="80000"/>
              </a:lnSpc>
            </a:pPr>
            <a:r>
              <a:rPr lang="en-GB"/>
              <a:t>Prospective studies of acute HIV infections show that fever, lymphadenopathy, pharyngitis, diffuse erythematous rash, arthralgia/myalgia, diarrhea, and headache are the commonest symptoms seen with acute HIV infection. </a:t>
            </a:r>
          </a:p>
          <a:p>
            <a:pPr>
              <a:lnSpc>
                <a:spcPct val="80000"/>
              </a:lnSpc>
            </a:pPr>
            <a:r>
              <a:rPr lang="en-GB"/>
              <a:t>These symptoms diminish over 1 to 2 months. </a:t>
            </a:r>
          </a:p>
        </p:txBody>
      </p:sp>
    </p:spTree>
    <p:extLst>
      <p:ext uri="{BB962C8B-B14F-4D97-AF65-F5344CB8AC3E}">
        <p14:creationId xmlns:p14="http://schemas.microsoft.com/office/powerpoint/2010/main" val="1030862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GB" sz="4000" b="1"/>
              <a:t>Primary HIV Infection</a:t>
            </a:r>
            <a:br>
              <a:rPr lang="en-GB" sz="4000" b="1"/>
            </a:br>
            <a:endParaRPr lang="en-GB" sz="4000" b="1"/>
          </a:p>
        </p:txBody>
      </p:sp>
      <p:sp>
        <p:nvSpPr>
          <p:cNvPr id="331779" name="Rectangle 3"/>
          <p:cNvSpPr>
            <a:spLocks noGrp="1" noChangeArrowheads="1"/>
          </p:cNvSpPr>
          <p:nvPr>
            <p:ph type="body" idx="1"/>
          </p:nvPr>
        </p:nvSpPr>
        <p:spPr>
          <a:xfrm>
            <a:off x="1981200" y="1600201"/>
            <a:ext cx="8229600" cy="4924425"/>
          </a:xfrm>
        </p:spPr>
        <p:txBody>
          <a:bodyPr/>
          <a:lstStyle/>
          <a:p>
            <a:pPr>
              <a:lnSpc>
                <a:spcPct val="90000"/>
              </a:lnSpc>
            </a:pPr>
            <a:r>
              <a:rPr lang="en-GB" sz="2400"/>
              <a:t>Generally, within 3 weeks to 3 months the immune response is accompanied by a simultaneous decline in </a:t>
            </a:r>
            <a:r>
              <a:rPr lang="en-GB" sz="2400">
                <a:solidFill>
                  <a:schemeClr val="folHlink"/>
                </a:solidFill>
              </a:rPr>
              <a:t>HIV viremia</a:t>
            </a:r>
            <a:r>
              <a:rPr lang="en-GB" sz="2400"/>
              <a:t>. </a:t>
            </a:r>
          </a:p>
          <a:p>
            <a:pPr>
              <a:lnSpc>
                <a:spcPct val="90000"/>
              </a:lnSpc>
            </a:pPr>
            <a:r>
              <a:rPr lang="en-GB" sz="2400"/>
              <a:t>Both humoral and cell mediated immune responses play a role. The CD4 lymphocytes rebound in number, but not to pre-infection levels. </a:t>
            </a:r>
          </a:p>
          <a:p>
            <a:pPr>
              <a:lnSpc>
                <a:spcPct val="90000"/>
              </a:lnSpc>
            </a:pPr>
            <a:r>
              <a:rPr lang="en-GB" sz="2400">
                <a:solidFill>
                  <a:schemeClr val="folHlink"/>
                </a:solidFill>
              </a:rPr>
              <a:t>Seroconversion</a:t>
            </a:r>
            <a:r>
              <a:rPr lang="en-GB" sz="2400"/>
              <a:t> with detectable HIV antibody by laboratory testing accompanies this immune response, sometimes in as little as a week, but more often in two to four weeks. </a:t>
            </a:r>
          </a:p>
          <a:p>
            <a:pPr>
              <a:lnSpc>
                <a:spcPct val="90000"/>
              </a:lnSpc>
            </a:pPr>
            <a:r>
              <a:rPr lang="en-GB" sz="2400"/>
              <a:t>Prolonged HIV-1 infection without evidence for seroconversion, however, is an extremely rare event.</a:t>
            </a:r>
          </a:p>
        </p:txBody>
      </p:sp>
    </p:spTree>
    <p:extLst>
      <p:ext uri="{BB962C8B-B14F-4D97-AF65-F5344CB8AC3E}">
        <p14:creationId xmlns:p14="http://schemas.microsoft.com/office/powerpoint/2010/main" val="2045050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smtClean="0">
                <a:solidFill>
                  <a:schemeClr val="accent1"/>
                </a:solidFill>
              </a:rPr>
              <a:t>DEFINITION</a:t>
            </a:r>
          </a:p>
          <a:p>
            <a:pPr marL="0" indent="0">
              <a:buNone/>
            </a:pPr>
            <a:r>
              <a:rPr lang="en-US" dirty="0"/>
              <a:t> </a:t>
            </a:r>
            <a:r>
              <a:rPr lang="en-US" dirty="0" smtClean="0"/>
              <a:t>        Immunodeficiency diseases are diseases that arise due to inability to produce adequate immune response because of an insufficiency ,absence of antibody ,immune cells or both.</a:t>
            </a:r>
          </a:p>
          <a:p>
            <a:pPr marL="0" indent="0">
              <a:buNone/>
            </a:pPr>
            <a:r>
              <a:rPr lang="en-US" dirty="0"/>
              <a:t> </a:t>
            </a:r>
            <a:endParaRPr lang="en-US" dirty="0" smtClean="0"/>
          </a:p>
          <a:p>
            <a:pPr marL="0" indent="0">
              <a:buNone/>
            </a:pPr>
            <a:r>
              <a:rPr lang="en-US" b="1" dirty="0" smtClean="0">
                <a:solidFill>
                  <a:schemeClr val="accent1"/>
                </a:solidFill>
              </a:rPr>
              <a:t>CLASSIFIACTIONS </a:t>
            </a:r>
          </a:p>
          <a:p>
            <a:pPr marL="0" indent="0">
              <a:buNone/>
            </a:pPr>
            <a:r>
              <a:rPr lang="en-US" dirty="0" smtClean="0">
                <a:solidFill>
                  <a:schemeClr val="accent2"/>
                </a:solidFill>
              </a:rPr>
              <a:t>Primary/congenital immunodeficiencies  </a:t>
            </a:r>
            <a:r>
              <a:rPr lang="en-US" dirty="0" smtClean="0"/>
              <a:t>are usually the result of genetic or developmental abnormality of the immune system.</a:t>
            </a:r>
          </a:p>
          <a:p>
            <a:pPr marL="0" indent="0">
              <a:buNone/>
            </a:pPr>
            <a:r>
              <a:rPr lang="en-US" dirty="0" smtClean="0"/>
              <a:t>Examples </a:t>
            </a:r>
          </a:p>
          <a:p>
            <a:pPr marL="0" indent="0">
              <a:buNone/>
            </a:pPr>
            <a:r>
              <a:rPr lang="en-US" dirty="0" smtClean="0"/>
              <a:t>                 Hypoplasia of thymus </a:t>
            </a:r>
          </a:p>
          <a:p>
            <a:pPr marL="0" indent="0">
              <a:buNone/>
            </a:pPr>
            <a:r>
              <a:rPr lang="en-US" dirty="0" smtClean="0"/>
              <a:t>                 Combined humoral and cell mediated defects</a:t>
            </a:r>
          </a:p>
          <a:p>
            <a:pPr marL="0" indent="0">
              <a:buNone/>
            </a:pPr>
            <a:r>
              <a:rPr lang="en-US" dirty="0" smtClean="0"/>
              <a:t>                  Agammaglobulinaemia due to defect of pre-B cells to differentiate to mature B cells</a:t>
            </a:r>
            <a:endParaRPr lang="en-US" dirty="0"/>
          </a:p>
        </p:txBody>
      </p:sp>
    </p:spTree>
    <p:extLst>
      <p:ext uri="{BB962C8B-B14F-4D97-AF65-F5344CB8AC3E}">
        <p14:creationId xmlns:p14="http://schemas.microsoft.com/office/powerpoint/2010/main" val="3725441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DIAGNOSIS OF HIV</a:t>
            </a:r>
            <a:endParaRPr lang="en-US" dirty="0"/>
          </a:p>
        </p:txBody>
      </p:sp>
      <p:sp>
        <p:nvSpPr>
          <p:cNvPr id="4" name="Content Placeholder 2"/>
          <p:cNvSpPr>
            <a:spLocks noGrp="1"/>
          </p:cNvSpPr>
          <p:nvPr>
            <p:ph idx="1"/>
          </p:nvPr>
        </p:nvSpPr>
        <p:spPr/>
        <p:txBody>
          <a:bodyPr>
            <a:normAutofit/>
          </a:bodyPr>
          <a:lstStyle/>
          <a:p>
            <a:r>
              <a:rPr lang="en-US" sz="2000" dirty="0" smtClean="0"/>
              <a:t>HIV testing –positive, negative indeterminate</a:t>
            </a:r>
          </a:p>
          <a:p>
            <a:r>
              <a:rPr lang="en-US" sz="2000" dirty="0" smtClean="0"/>
              <a:t>CD4/CD8 ratio</a:t>
            </a:r>
          </a:p>
          <a:p>
            <a:r>
              <a:rPr lang="en-US" sz="2000" dirty="0" smtClean="0"/>
              <a:t>CD4 counts</a:t>
            </a:r>
          </a:p>
          <a:p>
            <a:r>
              <a:rPr lang="en-US" sz="2000" dirty="0" smtClean="0"/>
              <a:t>Viral load </a:t>
            </a:r>
            <a:endParaRPr lang="en-US" sz="2000" dirty="0"/>
          </a:p>
        </p:txBody>
      </p:sp>
    </p:spTree>
    <p:extLst>
      <p:ext uri="{BB962C8B-B14F-4D97-AF65-F5344CB8AC3E}">
        <p14:creationId xmlns:p14="http://schemas.microsoft.com/office/powerpoint/2010/main" val="2744691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8" name="Text Box 4"/>
          <p:cNvSpPr txBox="1">
            <a:spLocks noChangeArrowheads="1"/>
          </p:cNvSpPr>
          <p:nvPr/>
        </p:nvSpPr>
        <p:spPr bwMode="auto">
          <a:xfrm>
            <a:off x="1992314" y="2133601"/>
            <a:ext cx="813752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8000" dirty="0">
                <a:solidFill>
                  <a:schemeClr val="folHlink"/>
                </a:solidFill>
              </a:rPr>
              <a:t>AIDS DEVELOPMENT</a:t>
            </a:r>
            <a:endParaRPr lang="en-US" sz="8000" dirty="0">
              <a:solidFill>
                <a:schemeClr val="folHlink"/>
              </a:solidFill>
            </a:endParaRPr>
          </a:p>
        </p:txBody>
      </p:sp>
    </p:spTree>
    <p:extLst>
      <p:ext uri="{BB962C8B-B14F-4D97-AF65-F5344CB8AC3E}">
        <p14:creationId xmlns:p14="http://schemas.microsoft.com/office/powerpoint/2010/main" val="944477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STAGING OF AIDS </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5" name="Content Placeholder 2"/>
          <p:cNvSpPr txBox="1">
            <a:spLocks/>
          </p:cNvSpPr>
          <p:nvPr/>
        </p:nvSpPr>
        <p:spPr>
          <a:xfrm>
            <a:off x="1075765" y="2447365"/>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Stage 1; Asymptomatic patient or has persistent lymphadenopathy for more than six months.</a:t>
            </a:r>
          </a:p>
          <a:p>
            <a:r>
              <a:rPr lang="en-US" sz="2000" dirty="0" smtClean="0"/>
              <a:t>Stage 2: Unexplained weight loss of less than 10%, and recurrent respiratory tract infections and herpes </a:t>
            </a:r>
            <a:r>
              <a:rPr lang="en-US" sz="2000" dirty="0" err="1" smtClean="0"/>
              <a:t>zooster</a:t>
            </a:r>
            <a:r>
              <a:rPr lang="en-US" sz="2000" dirty="0" smtClean="0"/>
              <a:t>. </a:t>
            </a:r>
          </a:p>
          <a:p>
            <a:r>
              <a:rPr lang="en-US" sz="2000" dirty="0" smtClean="0"/>
              <a:t>Stage 3: unexplained weight loss of more than 10%, persistent diarrhea for more than one month, pulmonary tuberculosis, oral candidiasis, systemic bacterial infections etc.</a:t>
            </a:r>
          </a:p>
          <a:p>
            <a:r>
              <a:rPr lang="en-US" sz="2000" dirty="0" smtClean="0"/>
              <a:t>Stage 4: Symptomatic stage with defining diseases like marked wasting pneumocystis </a:t>
            </a:r>
            <a:r>
              <a:rPr lang="en-US" sz="2000" dirty="0" err="1" smtClean="0"/>
              <a:t>carinii</a:t>
            </a:r>
            <a:r>
              <a:rPr lang="en-US" sz="2000" dirty="0" smtClean="0"/>
              <a:t> pneumonia, Kaposi’s sarcoma, CMV infections, extra pulmonary </a:t>
            </a:r>
            <a:r>
              <a:rPr lang="en-US" sz="2000" dirty="0" err="1" smtClean="0"/>
              <a:t>crptococcal</a:t>
            </a:r>
            <a:r>
              <a:rPr lang="en-US" sz="2000" dirty="0" smtClean="0"/>
              <a:t> infections etc.</a:t>
            </a:r>
            <a:endParaRPr lang="en-US" sz="2000" dirty="0"/>
          </a:p>
        </p:txBody>
      </p:sp>
    </p:spTree>
    <p:extLst>
      <p:ext uri="{BB962C8B-B14F-4D97-AF65-F5344CB8AC3E}">
        <p14:creationId xmlns:p14="http://schemas.microsoft.com/office/powerpoint/2010/main" val="2613395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DISCUSSION QUESTIONS </a:t>
            </a:r>
            <a:endParaRPr lang="en-US" dirty="0"/>
          </a:p>
        </p:txBody>
      </p:sp>
      <p:sp>
        <p:nvSpPr>
          <p:cNvPr id="3" name="Content Placeholder 2"/>
          <p:cNvSpPr>
            <a:spLocks noGrp="1"/>
          </p:cNvSpPr>
          <p:nvPr>
            <p:ph idx="1"/>
          </p:nvPr>
        </p:nvSpPr>
        <p:spPr/>
        <p:txBody>
          <a:bodyPr/>
          <a:lstStyle/>
          <a:p>
            <a:pPr marL="0" indent="0">
              <a:buNone/>
            </a:pPr>
            <a:r>
              <a:rPr lang="en-US" dirty="0" smtClean="0"/>
              <a:t>Discuss the pathogenic mechanisms of each type of hypersensitivity reaction with examples.</a:t>
            </a:r>
          </a:p>
          <a:p>
            <a:pPr marL="0" indent="0">
              <a:buNone/>
            </a:pPr>
            <a:r>
              <a:rPr lang="en-US" dirty="0" smtClean="0"/>
              <a:t>List out conditions that lower immune resistance </a:t>
            </a:r>
          </a:p>
          <a:p>
            <a:pPr marL="0" indent="0">
              <a:buNone/>
            </a:pPr>
            <a:r>
              <a:rPr lang="en-US" dirty="0" smtClean="0"/>
              <a:t>Discuss the entry , life cycle and genetic components of HIV virus.</a:t>
            </a:r>
          </a:p>
          <a:p>
            <a:pPr marL="0" indent="0">
              <a:buNone/>
            </a:pPr>
            <a:r>
              <a:rPr lang="en-US" dirty="0" smtClean="0"/>
              <a:t>Elaborate the natural history of </a:t>
            </a:r>
            <a:r>
              <a:rPr lang="en-US" smtClean="0"/>
              <a:t>HIV infection and AIDS</a:t>
            </a:r>
            <a:endParaRPr lang="en-US" dirty="0"/>
          </a:p>
        </p:txBody>
      </p:sp>
    </p:spTree>
    <p:extLst>
      <p:ext uri="{BB962C8B-B14F-4D97-AF65-F5344CB8AC3E}">
        <p14:creationId xmlns:p14="http://schemas.microsoft.com/office/powerpoint/2010/main" val="3288599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endParaRPr lang="en-US" dirty="0"/>
          </a:p>
        </p:txBody>
      </p:sp>
      <p:sp>
        <p:nvSpPr>
          <p:cNvPr id="3" name="Content Placeholder 2"/>
          <p:cNvSpPr>
            <a:spLocks noGrp="1"/>
          </p:cNvSpPr>
          <p:nvPr>
            <p:ph idx="1"/>
          </p:nvPr>
        </p:nvSpPr>
        <p:spPr/>
        <p:txBody>
          <a:bodyPr/>
          <a:lstStyle/>
          <a:p>
            <a:pPr marL="0" indent="0">
              <a:buNone/>
            </a:pPr>
            <a:r>
              <a:rPr lang="en-US" dirty="0" smtClean="0"/>
              <a:t>READ ABOUT OPPORTUNISTIC INFECTIONS IN HIV</a:t>
            </a:r>
            <a:endParaRPr lang="en-US" dirty="0"/>
          </a:p>
        </p:txBody>
      </p:sp>
    </p:spTree>
    <p:extLst>
      <p:ext uri="{BB962C8B-B14F-4D97-AF65-F5344CB8AC3E}">
        <p14:creationId xmlns:p14="http://schemas.microsoft.com/office/powerpoint/2010/main" val="468347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smtClean="0">
                <a:solidFill>
                  <a:schemeClr val="accent2"/>
                </a:solidFill>
              </a:rPr>
              <a:t>Secondary immunodeficiencies </a:t>
            </a:r>
          </a:p>
          <a:p>
            <a:pPr marL="0" indent="0">
              <a:buNone/>
            </a:pPr>
            <a:r>
              <a:rPr lang="en-US" dirty="0"/>
              <a:t> </a:t>
            </a:r>
            <a:r>
              <a:rPr lang="en-US" dirty="0" smtClean="0"/>
              <a:t>             These arise from acquired suppression of the immune system.</a:t>
            </a:r>
          </a:p>
          <a:p>
            <a:pPr marL="0" indent="0">
              <a:buNone/>
            </a:pPr>
            <a:r>
              <a:rPr lang="en-US" dirty="0" smtClean="0"/>
              <a:t>There are many causes</a:t>
            </a:r>
          </a:p>
          <a:p>
            <a:pPr marL="0" indent="0">
              <a:buNone/>
            </a:pPr>
            <a:r>
              <a:rPr lang="en-US" dirty="0"/>
              <a:t> </a:t>
            </a:r>
            <a:r>
              <a:rPr lang="en-US" dirty="0" smtClean="0"/>
              <a:t>             Malnutrition </a:t>
            </a:r>
          </a:p>
          <a:p>
            <a:pPr marL="0" indent="0">
              <a:buNone/>
            </a:pPr>
            <a:r>
              <a:rPr lang="en-US" dirty="0"/>
              <a:t> </a:t>
            </a:r>
            <a:r>
              <a:rPr lang="en-US" dirty="0" smtClean="0"/>
              <a:t>             Cancer</a:t>
            </a:r>
          </a:p>
          <a:p>
            <a:pPr marL="0" indent="0">
              <a:buNone/>
            </a:pPr>
            <a:r>
              <a:rPr lang="en-US" dirty="0"/>
              <a:t> </a:t>
            </a:r>
            <a:r>
              <a:rPr lang="en-US" dirty="0" smtClean="0"/>
              <a:t>             Bone marrow diseases </a:t>
            </a:r>
            <a:r>
              <a:rPr lang="en-US" dirty="0" err="1" smtClean="0"/>
              <a:t>e.g</a:t>
            </a:r>
            <a:r>
              <a:rPr lang="en-US" dirty="0" smtClean="0"/>
              <a:t> bone marrow aplasia</a:t>
            </a:r>
          </a:p>
          <a:p>
            <a:pPr marL="0" indent="0">
              <a:buNone/>
            </a:pPr>
            <a:r>
              <a:rPr lang="en-US" dirty="0"/>
              <a:t> </a:t>
            </a:r>
            <a:r>
              <a:rPr lang="en-US" dirty="0" smtClean="0"/>
              <a:t>             Patients on immunosuppressive therapy </a:t>
            </a:r>
            <a:r>
              <a:rPr lang="en-US" dirty="0" err="1" smtClean="0"/>
              <a:t>e.g</a:t>
            </a:r>
            <a:r>
              <a:rPr lang="en-US" dirty="0" smtClean="0"/>
              <a:t> preventing graft rejection</a:t>
            </a:r>
          </a:p>
          <a:p>
            <a:pPr marL="0" indent="0">
              <a:buNone/>
            </a:pPr>
            <a:r>
              <a:rPr lang="en-US" dirty="0"/>
              <a:t> </a:t>
            </a:r>
            <a:r>
              <a:rPr lang="en-US" dirty="0" smtClean="0"/>
              <a:t>             Infections e.g. HIV </a:t>
            </a:r>
          </a:p>
          <a:p>
            <a:pPr marL="0" indent="0">
              <a:buNone/>
            </a:pPr>
            <a:r>
              <a:rPr lang="en-US" dirty="0" smtClean="0"/>
              <a:t>NOTE</a:t>
            </a:r>
          </a:p>
          <a:p>
            <a:pPr marL="0" indent="0">
              <a:buNone/>
            </a:pPr>
            <a:r>
              <a:rPr lang="en-US" dirty="0"/>
              <a:t> </a:t>
            </a:r>
            <a:r>
              <a:rPr lang="en-US" dirty="0" smtClean="0"/>
              <a:t>        The most common secondary immunodifiency disease is AIDS</a:t>
            </a:r>
          </a:p>
          <a:p>
            <a:pPr marL="0" indent="0">
              <a:buNone/>
            </a:pPr>
            <a:r>
              <a:rPr lang="en-US" dirty="0"/>
              <a:t> </a:t>
            </a:r>
            <a:r>
              <a:rPr lang="en-US" dirty="0" smtClean="0"/>
              <a:t>              </a:t>
            </a:r>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861012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ACQUIRED IMMUNODEFIENCY SYNDROME</a:t>
            </a:r>
            <a:endParaRPr lang="en-US" b="1" dirty="0"/>
          </a:p>
        </p:txBody>
      </p:sp>
      <p:sp>
        <p:nvSpPr>
          <p:cNvPr id="3" name="Content Placeholder 2"/>
          <p:cNvSpPr>
            <a:spLocks noGrp="1"/>
          </p:cNvSpPr>
          <p:nvPr>
            <p:ph idx="1"/>
          </p:nvPr>
        </p:nvSpPr>
        <p:spPr/>
        <p:txBody>
          <a:bodyPr/>
          <a:lstStyle/>
          <a:p>
            <a:pPr marL="0" indent="0">
              <a:buNone/>
            </a:pPr>
            <a:r>
              <a:rPr lang="en-US" dirty="0" smtClean="0"/>
              <a:t>DEFINITION</a:t>
            </a:r>
          </a:p>
          <a:p>
            <a:pPr marL="0" indent="0">
              <a:buNone/>
            </a:pPr>
            <a:r>
              <a:rPr lang="en-US" dirty="0" smtClean="0"/>
              <a:t>EPIDEMIOLOGY</a:t>
            </a:r>
          </a:p>
          <a:p>
            <a:pPr marL="0" indent="0">
              <a:buNone/>
            </a:pPr>
            <a:r>
              <a:rPr lang="en-US" dirty="0" smtClean="0"/>
              <a:t>ETIOLOGY</a:t>
            </a:r>
          </a:p>
          <a:p>
            <a:pPr marL="0" indent="0">
              <a:buNone/>
            </a:pPr>
            <a:r>
              <a:rPr lang="en-US" dirty="0" smtClean="0"/>
              <a:t>RISK GROUPS</a:t>
            </a:r>
          </a:p>
          <a:p>
            <a:pPr marL="0" indent="0">
              <a:buNone/>
            </a:pPr>
            <a:r>
              <a:rPr lang="en-US" dirty="0" smtClean="0"/>
              <a:t>MODE OF TRANSMISSION</a:t>
            </a:r>
          </a:p>
          <a:p>
            <a:pPr marL="0" indent="0">
              <a:buNone/>
            </a:pPr>
            <a:r>
              <a:rPr lang="en-US" dirty="0" smtClean="0"/>
              <a:t>PATHOGENESIS</a:t>
            </a:r>
          </a:p>
          <a:p>
            <a:pPr marL="0" indent="0">
              <a:buNone/>
            </a:pPr>
            <a:r>
              <a:rPr lang="en-US" dirty="0" smtClean="0"/>
              <a:t>AIDS</a:t>
            </a:r>
            <a:endParaRPr lang="en-US" dirty="0"/>
          </a:p>
        </p:txBody>
      </p:sp>
    </p:spTree>
    <p:extLst>
      <p:ext uri="{BB962C8B-B14F-4D97-AF65-F5344CB8AC3E}">
        <p14:creationId xmlns:p14="http://schemas.microsoft.com/office/powerpoint/2010/main" val="2047469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smtClean="0">
                <a:solidFill>
                  <a:schemeClr val="accent2"/>
                </a:solidFill>
              </a:rPr>
              <a:t>DEFINITION</a:t>
            </a:r>
          </a:p>
          <a:p>
            <a:pPr marL="0" indent="0">
              <a:buNone/>
            </a:pPr>
            <a:r>
              <a:rPr lang="en-US" dirty="0"/>
              <a:t> </a:t>
            </a:r>
            <a:r>
              <a:rPr lang="en-US" dirty="0" smtClean="0"/>
              <a:t>           Is a disease caused by the retrovirus human immunodeficiency virus (HIV) characterized by profound immunosuppression that lead to opportunistic infections, secondary neoplasm and neurologic manifestation.</a:t>
            </a:r>
          </a:p>
          <a:p>
            <a:pPr marL="0" indent="0">
              <a:buNone/>
            </a:pPr>
            <a:r>
              <a:rPr lang="en-US" dirty="0" smtClean="0">
                <a:solidFill>
                  <a:schemeClr val="accent2"/>
                </a:solidFill>
              </a:rPr>
              <a:t>EPIDEMIOLOGY</a:t>
            </a:r>
          </a:p>
          <a:p>
            <a:pPr marL="0" indent="0">
              <a:buNone/>
            </a:pPr>
            <a:r>
              <a:rPr lang="en-US" dirty="0"/>
              <a:t> </a:t>
            </a:r>
            <a:r>
              <a:rPr lang="en-US" dirty="0" smtClean="0"/>
              <a:t>          Although initially recognized in United States .AIDS is now a global problem .</a:t>
            </a:r>
          </a:p>
          <a:p>
            <a:pPr marL="0" indent="0">
              <a:buNone/>
            </a:pPr>
            <a:r>
              <a:rPr lang="en-US" dirty="0"/>
              <a:t> </a:t>
            </a:r>
            <a:r>
              <a:rPr lang="en-US" dirty="0" smtClean="0"/>
              <a:t>          It has now been recognized in more 190 countries .The pool of HIV infected persons in Africa and Asia is large and expanding.</a:t>
            </a:r>
          </a:p>
          <a:p>
            <a:pPr marL="0" indent="0">
              <a:buNone/>
            </a:pPr>
            <a:r>
              <a:rPr lang="en-US" dirty="0"/>
              <a:t> </a:t>
            </a:r>
            <a:r>
              <a:rPr lang="en-US" dirty="0" smtClean="0"/>
              <a:t>          Because of public health measures the infection rate seems to be decreasing ,furthermore improved Antiviral therapies have resulted in fewer people dying of the disease. ,however the newer treatments are not readily available in many developing countries and side  effects remains a  problem.</a:t>
            </a:r>
          </a:p>
          <a:p>
            <a:pPr marL="0" indent="0">
              <a:buNone/>
            </a:pPr>
            <a:r>
              <a:rPr lang="en-US" dirty="0"/>
              <a:t> </a:t>
            </a:r>
            <a:r>
              <a:rPr lang="en-US" dirty="0" smtClean="0"/>
              <a:t>          The manufacturing of these drugs raises its own tragic concern because more people are living with HIV hence the risk of spreading the infection will increase if vigilance is relaxed.</a:t>
            </a:r>
          </a:p>
          <a:p>
            <a:pPr marL="0" indent="0">
              <a:buNone/>
            </a:pPr>
            <a:endParaRPr lang="en-US" dirty="0"/>
          </a:p>
        </p:txBody>
      </p:sp>
    </p:spTree>
    <p:extLst>
      <p:ext uri="{BB962C8B-B14F-4D97-AF65-F5344CB8AC3E}">
        <p14:creationId xmlns:p14="http://schemas.microsoft.com/office/powerpoint/2010/main" val="402863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20000"/>
          </a:bodyPr>
          <a:lstStyle/>
          <a:p>
            <a:pPr marL="0" indent="0">
              <a:buNone/>
            </a:pPr>
            <a:r>
              <a:rPr lang="en-US" dirty="0" smtClean="0">
                <a:solidFill>
                  <a:schemeClr val="accent2"/>
                </a:solidFill>
              </a:rPr>
              <a:t>ETIOLOGY </a:t>
            </a:r>
          </a:p>
          <a:p>
            <a:pPr marL="0" indent="0">
              <a:buNone/>
            </a:pPr>
            <a:r>
              <a:rPr lang="en-US" dirty="0"/>
              <a:t> </a:t>
            </a:r>
            <a:r>
              <a:rPr lang="en-US" dirty="0" smtClean="0"/>
              <a:t>            AIDS  is caused by an RNA retrovirus called human immunodeficiency virus (HIV) belonging to the Lentivirus family.</a:t>
            </a:r>
          </a:p>
          <a:p>
            <a:pPr marL="0" indent="0">
              <a:buNone/>
            </a:pPr>
            <a:r>
              <a:rPr lang="en-US" dirty="0"/>
              <a:t> </a:t>
            </a:r>
            <a:r>
              <a:rPr lang="en-US" dirty="0" smtClean="0"/>
              <a:t>             Two genetically different but related forms of HIV called HIV-1 and  HIV-2  have been isolated from patients </a:t>
            </a:r>
          </a:p>
          <a:p>
            <a:pPr marL="0" indent="0">
              <a:buNone/>
            </a:pPr>
            <a:r>
              <a:rPr lang="en-US" dirty="0"/>
              <a:t> </a:t>
            </a:r>
            <a:r>
              <a:rPr lang="en-US" dirty="0" smtClean="0"/>
              <a:t>                HIV-1 common type with AIDS in United States ,Europe and Central Africa </a:t>
            </a:r>
          </a:p>
          <a:p>
            <a:pPr marL="0" indent="0">
              <a:buNone/>
            </a:pPr>
            <a:r>
              <a:rPr lang="en-US" dirty="0"/>
              <a:t>  </a:t>
            </a:r>
            <a:r>
              <a:rPr lang="en-US" dirty="0" smtClean="0"/>
              <a:t>               HIV -2 IS common in West Africa .</a:t>
            </a:r>
          </a:p>
          <a:p>
            <a:pPr marL="0" indent="0">
              <a:buNone/>
            </a:pPr>
            <a:r>
              <a:rPr lang="en-US" dirty="0" smtClean="0">
                <a:solidFill>
                  <a:schemeClr val="accent2"/>
                </a:solidFill>
              </a:rPr>
              <a:t>RISK GROUP</a:t>
            </a:r>
          </a:p>
          <a:p>
            <a:pPr marL="0" indent="0">
              <a:buNone/>
            </a:pPr>
            <a:r>
              <a:rPr lang="en-US" dirty="0"/>
              <a:t> </a:t>
            </a:r>
            <a:r>
              <a:rPr lang="en-US" dirty="0" smtClean="0"/>
              <a:t>             Soldiers </a:t>
            </a:r>
          </a:p>
          <a:p>
            <a:pPr marL="0" indent="0">
              <a:buNone/>
            </a:pPr>
            <a:r>
              <a:rPr lang="en-US" dirty="0"/>
              <a:t> </a:t>
            </a:r>
            <a:r>
              <a:rPr lang="en-US" dirty="0" smtClean="0"/>
              <a:t>             Multiple sexual partners</a:t>
            </a:r>
          </a:p>
          <a:p>
            <a:pPr marL="0" indent="0">
              <a:buNone/>
            </a:pPr>
            <a:r>
              <a:rPr lang="en-US" dirty="0"/>
              <a:t> </a:t>
            </a:r>
            <a:r>
              <a:rPr lang="en-US" dirty="0" smtClean="0"/>
              <a:t>             Men who are uncircumcised </a:t>
            </a:r>
          </a:p>
          <a:p>
            <a:pPr marL="0" indent="0">
              <a:buNone/>
            </a:pPr>
            <a:r>
              <a:rPr lang="en-US" dirty="0"/>
              <a:t> </a:t>
            </a:r>
            <a:r>
              <a:rPr lang="en-US" dirty="0" smtClean="0"/>
              <a:t>             Truck drivers</a:t>
            </a:r>
          </a:p>
          <a:p>
            <a:pPr marL="0" indent="0">
              <a:buNone/>
            </a:pPr>
            <a:r>
              <a:rPr lang="en-US" dirty="0"/>
              <a:t> </a:t>
            </a:r>
            <a:r>
              <a:rPr lang="en-US" dirty="0" smtClean="0"/>
              <a:t>             Sex workers</a:t>
            </a:r>
          </a:p>
          <a:p>
            <a:pPr marL="0" indent="0">
              <a:buNone/>
            </a:pPr>
            <a:r>
              <a:rPr lang="en-US" dirty="0"/>
              <a:t> </a:t>
            </a:r>
            <a:r>
              <a:rPr lang="en-US" dirty="0" smtClean="0"/>
              <a:t>             Fish mongers</a:t>
            </a:r>
          </a:p>
          <a:p>
            <a:pPr marL="0" indent="0">
              <a:buNone/>
            </a:pPr>
            <a:r>
              <a:rPr lang="en-US" dirty="0"/>
              <a:t> </a:t>
            </a:r>
            <a:r>
              <a:rPr lang="en-US" dirty="0" smtClean="0"/>
              <a:t>             Homosexuals</a:t>
            </a:r>
          </a:p>
          <a:p>
            <a:pPr marL="0" indent="0">
              <a:buNone/>
            </a:pPr>
            <a:r>
              <a:rPr lang="en-US" dirty="0"/>
              <a:t> </a:t>
            </a:r>
            <a:r>
              <a:rPr lang="en-US" dirty="0" smtClean="0"/>
              <a:t>           </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99665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10000"/>
          </a:bodyPr>
          <a:lstStyle/>
          <a:p>
            <a:pPr marL="0" indent="0">
              <a:buNone/>
            </a:pPr>
            <a:r>
              <a:rPr lang="en-US" b="1" dirty="0" smtClean="0">
                <a:solidFill>
                  <a:schemeClr val="accent1"/>
                </a:solidFill>
              </a:rPr>
              <a:t>MODE OF TRANSMISSION </a:t>
            </a:r>
          </a:p>
          <a:p>
            <a:pPr marL="0" indent="0">
              <a:buNone/>
            </a:pPr>
            <a:r>
              <a:rPr lang="en-US" dirty="0"/>
              <a:t> </a:t>
            </a:r>
            <a:r>
              <a:rPr lang="en-US" dirty="0" smtClean="0"/>
              <a:t>The 3 major routes of transmission are </a:t>
            </a:r>
          </a:p>
          <a:p>
            <a:pPr marL="0" indent="0">
              <a:buNone/>
            </a:pPr>
            <a:r>
              <a:rPr lang="en-US" dirty="0"/>
              <a:t> </a:t>
            </a:r>
            <a:r>
              <a:rPr lang="en-US" dirty="0" smtClean="0"/>
              <a:t>            </a:t>
            </a:r>
            <a:r>
              <a:rPr lang="en-US" dirty="0" smtClean="0">
                <a:solidFill>
                  <a:schemeClr val="accent2"/>
                </a:solidFill>
              </a:rPr>
              <a:t>Sexual Contact</a:t>
            </a:r>
          </a:p>
          <a:p>
            <a:pPr marL="0" indent="0">
              <a:buNone/>
            </a:pPr>
            <a:r>
              <a:rPr lang="en-US" dirty="0"/>
              <a:t> </a:t>
            </a:r>
            <a:r>
              <a:rPr lang="en-US" dirty="0" smtClean="0"/>
              <a:t>                         75% of all world wide transmission is heterosexual transmission.</a:t>
            </a:r>
          </a:p>
          <a:p>
            <a:pPr marL="0" indent="0">
              <a:buNone/>
            </a:pPr>
            <a:r>
              <a:rPr lang="en-US" dirty="0"/>
              <a:t> </a:t>
            </a:r>
            <a:r>
              <a:rPr lang="en-US" dirty="0" smtClean="0"/>
              <a:t>            </a:t>
            </a:r>
            <a:r>
              <a:rPr lang="en-US" dirty="0" smtClean="0">
                <a:solidFill>
                  <a:schemeClr val="accent2"/>
                </a:solidFill>
              </a:rPr>
              <a:t>Parenteral transmission</a:t>
            </a:r>
          </a:p>
          <a:p>
            <a:pPr marL="0" indent="0">
              <a:buNone/>
            </a:pPr>
            <a:r>
              <a:rPr lang="en-US" dirty="0"/>
              <a:t> </a:t>
            </a:r>
            <a:r>
              <a:rPr lang="en-US" dirty="0" smtClean="0"/>
              <a:t>                          In intravenous drug abusers ,hemophiliacs  and random recipient's of blood transmission .</a:t>
            </a:r>
          </a:p>
          <a:p>
            <a:pPr marL="0" indent="0">
              <a:buNone/>
            </a:pPr>
            <a:r>
              <a:rPr lang="en-US" dirty="0">
                <a:solidFill>
                  <a:schemeClr val="accent2"/>
                </a:solidFill>
              </a:rPr>
              <a:t> </a:t>
            </a:r>
            <a:r>
              <a:rPr lang="en-US" dirty="0" smtClean="0">
                <a:solidFill>
                  <a:schemeClr val="accent2"/>
                </a:solidFill>
              </a:rPr>
              <a:t>            Mother to child transmission</a:t>
            </a:r>
          </a:p>
          <a:p>
            <a:pPr marL="0" indent="0">
              <a:buNone/>
            </a:pPr>
            <a:r>
              <a:rPr lang="en-US" dirty="0"/>
              <a:t> </a:t>
            </a:r>
            <a:r>
              <a:rPr lang="en-US" dirty="0" smtClean="0"/>
              <a:t>                           About 25% -30% HIV ,positive mothers will transmit HIV to their infants.</a:t>
            </a:r>
          </a:p>
          <a:p>
            <a:pPr marL="0" indent="0">
              <a:buNone/>
            </a:pPr>
            <a:r>
              <a:rPr lang="en-US" dirty="0"/>
              <a:t> </a:t>
            </a:r>
            <a:r>
              <a:rPr lang="en-US" dirty="0" smtClean="0"/>
              <a:t>          About 60%  of this infection will is transmitted during child birth</a:t>
            </a:r>
          </a:p>
          <a:p>
            <a:pPr marL="0" indent="0">
              <a:buNone/>
            </a:pPr>
            <a:r>
              <a:rPr lang="en-US" dirty="0"/>
              <a:t> </a:t>
            </a:r>
            <a:r>
              <a:rPr lang="en-US" dirty="0" smtClean="0"/>
              <a:t>          About 25% during pregnancy</a:t>
            </a:r>
          </a:p>
          <a:p>
            <a:pPr marL="0" indent="0">
              <a:buNone/>
            </a:pPr>
            <a:r>
              <a:rPr lang="en-US" dirty="0"/>
              <a:t> </a:t>
            </a:r>
            <a:r>
              <a:rPr lang="en-US" dirty="0" smtClean="0"/>
              <a:t>          About 15% during breast feeding </a:t>
            </a:r>
          </a:p>
          <a:p>
            <a:pPr marL="0" indent="0">
              <a:buNone/>
            </a:pPr>
            <a:r>
              <a:rPr lang="en-US" dirty="0"/>
              <a:t> </a:t>
            </a:r>
            <a:r>
              <a:rPr lang="en-US" dirty="0" smtClean="0"/>
              <a:t>             </a:t>
            </a:r>
            <a:r>
              <a:rPr lang="en-US" dirty="0" smtClean="0">
                <a:solidFill>
                  <a:schemeClr val="accent2"/>
                </a:solidFill>
              </a:rPr>
              <a:t>Need prick</a:t>
            </a:r>
          </a:p>
          <a:p>
            <a:pPr marL="0" indent="0">
              <a:buNone/>
            </a:pPr>
            <a:r>
              <a:rPr lang="en-US" dirty="0"/>
              <a:t> </a:t>
            </a:r>
            <a:r>
              <a:rPr lang="en-US" dirty="0" smtClean="0"/>
              <a:t>               Accidental needle prick or exposure to non-intact skin to infected blood accounts for about 0.3% of infections. </a:t>
            </a:r>
          </a:p>
          <a:p>
            <a:pPr marL="0" indent="0">
              <a:buNone/>
            </a:pPr>
            <a:r>
              <a:rPr lang="en-US" dirty="0"/>
              <a:t> </a:t>
            </a:r>
          </a:p>
        </p:txBody>
      </p:sp>
    </p:spTree>
    <p:extLst>
      <p:ext uri="{BB962C8B-B14F-4D97-AF65-F5344CB8AC3E}">
        <p14:creationId xmlns:p14="http://schemas.microsoft.com/office/powerpoint/2010/main" val="50869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GB" sz="4000" b="1"/>
              <a:t>HIV Structure and Function</a:t>
            </a:r>
            <a:br>
              <a:rPr lang="en-GB" sz="4000" b="1"/>
            </a:br>
            <a:endParaRPr lang="en-GB" sz="4000" b="1"/>
          </a:p>
        </p:txBody>
      </p:sp>
      <p:sp>
        <p:nvSpPr>
          <p:cNvPr id="286723" name="Rectangle 3"/>
          <p:cNvSpPr>
            <a:spLocks noGrp="1" noChangeArrowheads="1"/>
          </p:cNvSpPr>
          <p:nvPr>
            <p:ph type="body" idx="1"/>
          </p:nvPr>
        </p:nvSpPr>
        <p:spPr>
          <a:xfrm>
            <a:off x="1981200" y="1196976"/>
            <a:ext cx="8229600" cy="5661025"/>
          </a:xfrm>
        </p:spPr>
        <p:txBody>
          <a:bodyPr/>
          <a:lstStyle/>
          <a:p>
            <a:r>
              <a:rPr lang="en-GB" dirty="0"/>
              <a:t>The mature virus consists of </a:t>
            </a:r>
          </a:p>
          <a:p>
            <a:pPr lvl="1"/>
            <a:r>
              <a:rPr lang="en-GB" dirty="0"/>
              <a:t>A </a:t>
            </a:r>
            <a:r>
              <a:rPr lang="en-GB" dirty="0">
                <a:solidFill>
                  <a:schemeClr val="folHlink"/>
                </a:solidFill>
              </a:rPr>
              <a:t>core</a:t>
            </a:r>
            <a:r>
              <a:rPr lang="en-GB" dirty="0"/>
              <a:t> containing the viral genome.</a:t>
            </a:r>
          </a:p>
          <a:p>
            <a:pPr lvl="1"/>
            <a:r>
              <a:rPr lang="en-GB" dirty="0"/>
              <a:t>Two short strands of ribonucleic acid (</a:t>
            </a:r>
            <a:r>
              <a:rPr lang="en-GB" dirty="0">
                <a:solidFill>
                  <a:schemeClr val="folHlink"/>
                </a:solidFill>
              </a:rPr>
              <a:t>RNA</a:t>
            </a:r>
            <a:r>
              <a:rPr lang="en-GB" dirty="0"/>
              <a:t>).</a:t>
            </a:r>
          </a:p>
          <a:p>
            <a:pPr lvl="1"/>
            <a:r>
              <a:rPr lang="en-GB" dirty="0"/>
              <a:t>The </a:t>
            </a:r>
            <a:r>
              <a:rPr lang="en-GB" dirty="0">
                <a:solidFill>
                  <a:schemeClr val="folHlink"/>
                </a:solidFill>
              </a:rPr>
              <a:t>enzymes</a:t>
            </a:r>
            <a:r>
              <a:rPr lang="en-GB" dirty="0"/>
              <a:t> reverse transcriptase, protease, </a:t>
            </a:r>
            <a:r>
              <a:rPr lang="en-GB" dirty="0" err="1"/>
              <a:t>ribonuclease</a:t>
            </a:r>
            <a:r>
              <a:rPr lang="en-GB" dirty="0"/>
              <a:t>, and </a:t>
            </a:r>
            <a:r>
              <a:rPr lang="en-GB" dirty="0" err="1"/>
              <a:t>integrase</a:t>
            </a:r>
            <a:r>
              <a:rPr lang="en-GB" dirty="0"/>
              <a:t>. </a:t>
            </a:r>
          </a:p>
          <a:p>
            <a:pPr lvl="1"/>
            <a:r>
              <a:rPr lang="en-GB" dirty="0"/>
              <a:t>An </a:t>
            </a:r>
            <a:r>
              <a:rPr lang="en-GB" dirty="0">
                <a:solidFill>
                  <a:schemeClr val="folHlink"/>
                </a:solidFill>
              </a:rPr>
              <a:t>outer lipid envelope</a:t>
            </a:r>
            <a:r>
              <a:rPr lang="en-GB" dirty="0"/>
              <a:t> with 72 surface projections containing an </a:t>
            </a:r>
            <a:r>
              <a:rPr lang="en-GB" dirty="0">
                <a:solidFill>
                  <a:schemeClr val="folHlink"/>
                </a:solidFill>
              </a:rPr>
              <a:t>antigen, gp120</a:t>
            </a:r>
            <a:r>
              <a:rPr lang="en-GB" dirty="0"/>
              <a:t>, that aids in the binding of the virus to the target cells with CD4 receptors. </a:t>
            </a:r>
          </a:p>
          <a:p>
            <a:pPr lvl="1"/>
            <a:endParaRPr lang="en-GB" dirty="0"/>
          </a:p>
        </p:txBody>
      </p:sp>
    </p:spTree>
    <p:extLst>
      <p:ext uri="{BB962C8B-B14F-4D97-AF65-F5344CB8AC3E}">
        <p14:creationId xmlns:p14="http://schemas.microsoft.com/office/powerpoint/2010/main" val="1071473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GB" b="1"/>
              <a:t>HIV Structure and Function</a:t>
            </a:r>
          </a:p>
        </p:txBody>
      </p:sp>
      <p:sp>
        <p:nvSpPr>
          <p:cNvPr id="288771" name="Rectangle 3"/>
          <p:cNvSpPr>
            <a:spLocks noGrp="1" noChangeArrowheads="1"/>
          </p:cNvSpPr>
          <p:nvPr>
            <p:ph type="body" idx="1"/>
          </p:nvPr>
        </p:nvSpPr>
        <p:spPr>
          <a:xfrm>
            <a:off x="1981200" y="1268414"/>
            <a:ext cx="8229600" cy="5400675"/>
          </a:xfrm>
        </p:spPr>
        <p:txBody>
          <a:bodyPr/>
          <a:lstStyle/>
          <a:p>
            <a:r>
              <a:rPr lang="en-GB" dirty="0">
                <a:solidFill>
                  <a:schemeClr val="folHlink"/>
                </a:solidFill>
              </a:rPr>
              <a:t>ENV gene</a:t>
            </a:r>
            <a:r>
              <a:rPr lang="en-GB" dirty="0"/>
              <a:t> codes envelope glycoproteins, including the outer envelope glycoprotein </a:t>
            </a:r>
            <a:r>
              <a:rPr lang="en-GB" dirty="0">
                <a:solidFill>
                  <a:schemeClr val="folHlink"/>
                </a:solidFill>
              </a:rPr>
              <a:t>gp120</a:t>
            </a:r>
            <a:r>
              <a:rPr lang="en-GB" dirty="0"/>
              <a:t> and </a:t>
            </a:r>
            <a:r>
              <a:rPr lang="en-GB" dirty="0" err="1"/>
              <a:t>transmembrane</a:t>
            </a:r>
            <a:r>
              <a:rPr lang="en-GB" dirty="0"/>
              <a:t> glycoprotein </a:t>
            </a:r>
            <a:r>
              <a:rPr lang="en-GB" dirty="0">
                <a:solidFill>
                  <a:schemeClr val="folHlink"/>
                </a:solidFill>
              </a:rPr>
              <a:t>gp41</a:t>
            </a:r>
            <a:r>
              <a:rPr lang="en-GB" dirty="0"/>
              <a:t> derived from glycoprotein precursor gp160. </a:t>
            </a:r>
          </a:p>
          <a:p>
            <a:r>
              <a:rPr lang="en-GB" dirty="0">
                <a:solidFill>
                  <a:schemeClr val="folHlink"/>
                </a:solidFill>
              </a:rPr>
              <a:t>GAG gene</a:t>
            </a:r>
            <a:r>
              <a:rPr lang="en-GB" dirty="0"/>
              <a:t> codes core </a:t>
            </a:r>
            <a:r>
              <a:rPr lang="en-GB" dirty="0" err="1"/>
              <a:t>nucleocapsid</a:t>
            </a:r>
            <a:r>
              <a:rPr lang="en-GB" dirty="0"/>
              <a:t> proteins p55, p40, p24 (capsid, or "core" antigen), p17 (matrix), and p7 (</a:t>
            </a:r>
            <a:r>
              <a:rPr lang="en-GB" dirty="0" err="1"/>
              <a:t>nucleocapsid</a:t>
            </a:r>
            <a:r>
              <a:rPr lang="en-GB" dirty="0"/>
              <a:t>); </a:t>
            </a:r>
          </a:p>
          <a:p>
            <a:r>
              <a:rPr lang="en-GB" dirty="0">
                <a:solidFill>
                  <a:schemeClr val="folHlink"/>
                </a:solidFill>
              </a:rPr>
              <a:t>POL gene</a:t>
            </a:r>
            <a:r>
              <a:rPr lang="en-GB" dirty="0"/>
              <a:t> codes the enzyme proteins p66 and p51 (reverse transcriptase), p11 (protease), and p32 (</a:t>
            </a:r>
            <a:r>
              <a:rPr lang="en-GB" dirty="0" err="1"/>
              <a:t>integrase</a:t>
            </a:r>
            <a:r>
              <a:rPr lang="en-GB" dirty="0"/>
              <a:t>). </a:t>
            </a:r>
          </a:p>
        </p:txBody>
      </p:sp>
    </p:spTree>
    <p:extLst>
      <p:ext uri="{BB962C8B-B14F-4D97-AF65-F5344CB8AC3E}">
        <p14:creationId xmlns:p14="http://schemas.microsoft.com/office/powerpoint/2010/main" val="539362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TotalTime>
  <Words>1422</Words>
  <Application>Microsoft Office PowerPoint</Application>
  <PresentationFormat>Widescreen</PresentationFormat>
  <Paragraphs>143</Paragraphs>
  <Slides>24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           IMMUNODEFICIENCY DISEASES                 Dr. KADUYU DENNIS</vt:lpstr>
      <vt:lpstr>PowerPoint Presentation</vt:lpstr>
      <vt:lpstr>PowerPoint Presentation</vt:lpstr>
      <vt:lpstr>ACQUIRED IMMUNODEFIENCY SYNDROME</vt:lpstr>
      <vt:lpstr>PowerPoint Presentation</vt:lpstr>
      <vt:lpstr>PowerPoint Presentation</vt:lpstr>
      <vt:lpstr>PowerPoint Presentation</vt:lpstr>
      <vt:lpstr>HIV Structure and Function </vt:lpstr>
      <vt:lpstr>HIV Structure and Function</vt:lpstr>
      <vt:lpstr>HIV Structure and Function</vt:lpstr>
      <vt:lpstr>PowerPoint Presentation</vt:lpstr>
      <vt:lpstr>        CELLS HAVING CD4 RECEPTOR </vt:lpstr>
      <vt:lpstr>         PATHOGENESIS of HIV INFECTION </vt:lpstr>
      <vt:lpstr>PowerPoint Presentation</vt:lpstr>
      <vt:lpstr>PowerPoint Presentation</vt:lpstr>
      <vt:lpstr>       NATURAL HISTORY OF HIV </vt:lpstr>
      <vt:lpstr>Immunodeficiency </vt:lpstr>
      <vt:lpstr>Primary HIV Infection – clinical features </vt:lpstr>
      <vt:lpstr>Primary HIV Infection </vt:lpstr>
      <vt:lpstr>               DIAGNOSIS OF HIV</vt:lpstr>
      <vt:lpstr>PowerPoint Presentation</vt:lpstr>
      <vt:lpstr>                    STAGING OF AIDS </vt:lpstr>
      <vt:lpstr>          DISCUSSION QUESTIONS </vt:lpstr>
      <vt:lpstr>ASSIGNMENT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DENIS</dc:creator>
  <cp:lastModifiedBy>DENIS</cp:lastModifiedBy>
  <cp:revision>31</cp:revision>
  <dcterms:created xsi:type="dcterms:W3CDTF">2021-10-29T06:56:03Z</dcterms:created>
  <dcterms:modified xsi:type="dcterms:W3CDTF">2021-10-30T19:06:50Z</dcterms:modified>
</cp:coreProperties>
</file>