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1" r:id="rId23"/>
    <p:sldId id="280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60"/>
  </p:normalViewPr>
  <p:slideViewPr>
    <p:cSldViewPr>
      <p:cViewPr varScale="1">
        <p:scale>
          <a:sx n="86" d="100"/>
          <a:sy n="8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6F81-D067-4A6C-9F14-B4BD4B531E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E7EA-0CD8-4716-86A4-694B1BA9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 PLANNING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Joy </a:t>
            </a:r>
            <a:r>
              <a:rPr lang="en-US" dirty="0" err="1" smtClean="0"/>
              <a:t>Muhumuza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methods of 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Hormonal and non-hormonal</a:t>
            </a:r>
          </a:p>
          <a:p>
            <a:r>
              <a:rPr lang="en-US" dirty="0" smtClean="0"/>
              <a:t>Hormonal methods include</a:t>
            </a:r>
          </a:p>
          <a:p>
            <a:pPr marL="0" indent="0">
              <a:buNone/>
            </a:pPr>
            <a:r>
              <a:rPr lang="en-US" dirty="0" smtClean="0"/>
              <a:t>-oral contraceptive pills(COCs &amp; POPs)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Progestin-only </a:t>
            </a:r>
            <a:r>
              <a:rPr lang="en-US" dirty="0" err="1"/>
              <a:t>injectables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-Implants 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Mirena</a:t>
            </a:r>
            <a:r>
              <a:rPr lang="en-US" dirty="0" smtClean="0"/>
              <a:t> ring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nuva</a:t>
            </a:r>
            <a:r>
              <a:rPr lang="en-US" dirty="0" smtClean="0"/>
              <a:t> ring</a:t>
            </a:r>
          </a:p>
          <a:p>
            <a:pPr marL="0" indent="0">
              <a:buNone/>
            </a:pPr>
            <a:r>
              <a:rPr lang="en-US" dirty="0" smtClean="0"/>
              <a:t>-contraceptive patches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Non-hormonal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Barrier methods like male and female </a:t>
            </a:r>
            <a:r>
              <a:rPr lang="en-US" dirty="0" err="1" smtClean="0"/>
              <a:t>condoms,Cervical</a:t>
            </a:r>
            <a:r>
              <a:rPr lang="en-US" dirty="0" smtClean="0"/>
              <a:t> cap, Diaphragm</a:t>
            </a:r>
          </a:p>
          <a:p>
            <a:r>
              <a:rPr lang="en-US" dirty="0" smtClean="0"/>
              <a:t>Spermicides</a:t>
            </a:r>
          </a:p>
          <a:p>
            <a:r>
              <a:rPr lang="en-US" dirty="0" smtClean="0"/>
              <a:t>Copper IUD(</a:t>
            </a:r>
            <a:r>
              <a:rPr lang="en-US" dirty="0" err="1" smtClean="0"/>
              <a:t>paraguard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Fertility awareness methods like </a:t>
            </a:r>
            <a:r>
              <a:rPr lang="en-US" dirty="0" err="1" smtClean="0"/>
              <a:t>calender</a:t>
            </a:r>
            <a:r>
              <a:rPr lang="en-US" dirty="0" smtClean="0"/>
              <a:t> </a:t>
            </a:r>
            <a:r>
              <a:rPr lang="en-US" dirty="0" err="1" smtClean="0"/>
              <a:t>method,cervical</a:t>
            </a:r>
            <a:r>
              <a:rPr lang="en-US" dirty="0" smtClean="0"/>
              <a:t> mucus </a:t>
            </a:r>
            <a:r>
              <a:rPr lang="en-US" dirty="0" err="1" smtClean="0"/>
              <a:t>method,sympto</a:t>
            </a:r>
            <a:r>
              <a:rPr lang="en-US" dirty="0"/>
              <a:t> </a:t>
            </a:r>
            <a:r>
              <a:rPr lang="en-US" dirty="0" smtClean="0"/>
              <a:t>thermal method</a:t>
            </a:r>
          </a:p>
          <a:p>
            <a:r>
              <a:rPr lang="en-US" dirty="0" smtClean="0"/>
              <a:t>Periodic abstinence </a:t>
            </a:r>
            <a:endParaRPr lang="en-US" dirty="0"/>
          </a:p>
          <a:p>
            <a:r>
              <a:rPr lang="en-US" dirty="0" smtClean="0"/>
              <a:t>withdrawal method</a:t>
            </a:r>
          </a:p>
          <a:p>
            <a:r>
              <a:rPr lang="en-US" dirty="0" smtClean="0"/>
              <a:t>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Hormonal methods(</a:t>
            </a:r>
            <a:r>
              <a:rPr lang="en-US" sz="3000" dirty="0" smtClean="0">
                <a:solidFill>
                  <a:prstClr val="black"/>
                </a:solidFill>
                <a:ea typeface="+mn-ea"/>
                <a:cs typeface="+mn-cs"/>
              </a:rPr>
              <a:t>COCs</a:t>
            </a:r>
            <a: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 </a:t>
            </a:r>
            <a:r>
              <a:rPr lang="en-US" dirty="0"/>
              <a:t>estrogen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smtClean="0"/>
              <a:t>progestin</a:t>
            </a:r>
          </a:p>
          <a:p>
            <a:r>
              <a:rPr lang="en-US" dirty="0"/>
              <a:t>COCs </a:t>
            </a:r>
            <a:r>
              <a:rPr lang="en-US" dirty="0" smtClean="0"/>
              <a:t> </a:t>
            </a:r>
            <a:r>
              <a:rPr lang="en-US" dirty="0"/>
              <a:t>contain between 20 and 35 mcg of </a:t>
            </a:r>
            <a:r>
              <a:rPr lang="en-US" dirty="0" err="1"/>
              <a:t>ethinyl</a:t>
            </a:r>
            <a:r>
              <a:rPr lang="en-US" dirty="0"/>
              <a:t> </a:t>
            </a:r>
            <a:r>
              <a:rPr lang="en-US" dirty="0" smtClean="0"/>
              <a:t>estradiol</a:t>
            </a:r>
          </a:p>
          <a:p>
            <a:r>
              <a:rPr lang="en-US" dirty="0"/>
              <a:t>The progestin component of COCs varies and may include a first-generation </a:t>
            </a:r>
            <a:r>
              <a:rPr lang="en-US" dirty="0" smtClean="0"/>
              <a:t>progestin </a:t>
            </a:r>
            <a:r>
              <a:rPr lang="en-US" dirty="0"/>
              <a:t>such as </a:t>
            </a:r>
            <a:r>
              <a:rPr lang="en-US" dirty="0" err="1"/>
              <a:t>norethindrone</a:t>
            </a:r>
            <a:r>
              <a:rPr lang="en-US" dirty="0" smtClean="0"/>
              <a:t>, </a:t>
            </a:r>
            <a:r>
              <a:rPr lang="en-US" dirty="0"/>
              <a:t>a second-generation </a:t>
            </a:r>
            <a:r>
              <a:rPr lang="en-US" dirty="0" smtClean="0"/>
              <a:t>progesti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including </a:t>
            </a:r>
            <a:r>
              <a:rPr lang="en-US" dirty="0" err="1"/>
              <a:t>levonorgestrel</a:t>
            </a:r>
            <a:r>
              <a:rPr lang="en-US" dirty="0"/>
              <a:t> and </a:t>
            </a:r>
            <a:r>
              <a:rPr lang="en-US" dirty="0" err="1"/>
              <a:t>norgestrel</a:t>
            </a:r>
            <a:r>
              <a:rPr lang="en-US" dirty="0"/>
              <a:t>; or a third-generation progestin such as </a:t>
            </a:r>
            <a:r>
              <a:rPr lang="en-US" dirty="0" err="1" smtClean="0"/>
              <a:t>desogestrel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6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Hormonal methods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MOA 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primary mechanism of </a:t>
            </a:r>
            <a:r>
              <a:rPr lang="en-US" dirty="0" smtClean="0"/>
              <a:t>hormonal methods </a:t>
            </a:r>
            <a:r>
              <a:rPr lang="en-US" dirty="0"/>
              <a:t>is inhibition of ovulation by suppressing </a:t>
            </a:r>
            <a:r>
              <a:rPr lang="en-US" dirty="0" smtClean="0"/>
              <a:t>follicle stimulating </a:t>
            </a:r>
            <a:r>
              <a:rPr lang="en-US" dirty="0"/>
              <a:t>hormone and luteinizing hormone</a:t>
            </a:r>
            <a:r>
              <a:rPr lang="en-US" dirty="0" smtClean="0"/>
              <a:t>.---The  progestin also </a:t>
            </a:r>
            <a:r>
              <a:rPr lang="en-US" dirty="0"/>
              <a:t>thickens the cervical mucus, impeding the ascent of sperm into the upper genital </a:t>
            </a:r>
            <a:r>
              <a:rPr lang="en-US" dirty="0" smtClean="0"/>
              <a:t>tract</a:t>
            </a:r>
          </a:p>
          <a:p>
            <a:pPr marL="0" indent="0">
              <a:buNone/>
            </a:pPr>
            <a:r>
              <a:rPr lang="en-US" dirty="0" smtClean="0"/>
              <a:t>-It also thins the endometrium thus lowering embryo </a:t>
            </a:r>
            <a:r>
              <a:rPr lang="en-US" dirty="0"/>
              <a:t>receptivity of the </a:t>
            </a:r>
            <a:r>
              <a:rPr lang="en-US" dirty="0" smtClean="0"/>
              <a:t>endometrium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Contraindications to use of COCs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hypertension, systolic &gt;160 and diastolic &gt;100</a:t>
            </a:r>
          </a:p>
          <a:p>
            <a:r>
              <a:rPr lang="en-US" dirty="0"/>
              <a:t>venous thromboembolism </a:t>
            </a:r>
            <a:endParaRPr lang="en-US" dirty="0" smtClean="0"/>
          </a:p>
          <a:p>
            <a:r>
              <a:rPr lang="en-US" dirty="0"/>
              <a:t>stroke and myocardial </a:t>
            </a:r>
            <a:r>
              <a:rPr lang="en-US" dirty="0" smtClean="0"/>
              <a:t>infarction</a:t>
            </a:r>
          </a:p>
          <a:p>
            <a:r>
              <a:rPr lang="en-US" dirty="0"/>
              <a:t>Older </a:t>
            </a:r>
            <a:r>
              <a:rPr lang="en-US" dirty="0" smtClean="0"/>
              <a:t>women &gt;35yrs who are smokers</a:t>
            </a:r>
          </a:p>
          <a:p>
            <a:r>
              <a:rPr lang="en-US" dirty="0" smtClean="0"/>
              <a:t>Uncontrolled diabetes or &gt;20yr with DM or DM with vascular complications</a:t>
            </a:r>
          </a:p>
          <a:p>
            <a:r>
              <a:rPr lang="en-US" dirty="0"/>
              <a:t>breast </a:t>
            </a:r>
            <a:r>
              <a:rPr lang="en-US" dirty="0" smtClean="0"/>
              <a:t>cancer</a:t>
            </a:r>
          </a:p>
          <a:p>
            <a:r>
              <a:rPr lang="en-US" dirty="0" smtClean="0"/>
              <a:t>Liver cirrhosis, liver tumor and active hepatitis</a:t>
            </a:r>
          </a:p>
          <a:p>
            <a:r>
              <a:rPr lang="en-US" dirty="0"/>
              <a:t>migraine with aura  </a:t>
            </a:r>
          </a:p>
        </p:txBody>
      </p:sp>
    </p:spTree>
    <p:extLst>
      <p:ext uri="{BB962C8B-B14F-4D97-AF65-F5344CB8AC3E}">
        <p14:creationId xmlns:p14="http://schemas.microsoft.com/office/powerpoint/2010/main" val="35435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Non-contraceptive Benefits of COC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protection against endometrial and ovarian </a:t>
            </a:r>
            <a:r>
              <a:rPr lang="en-US" dirty="0" smtClean="0"/>
              <a:t>cancers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preventing and treating menstrual abnormalities (bleeding problems and pelvic pain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reduced risk of symptomatic pelvic inflammatory disease (PID</a:t>
            </a:r>
            <a:r>
              <a:rPr lang="en-US" dirty="0" smtClean="0"/>
              <a:t>)</a:t>
            </a:r>
          </a:p>
          <a:p>
            <a:r>
              <a:rPr lang="en-US" dirty="0"/>
              <a:t>reduced risk of iron deficiency </a:t>
            </a:r>
            <a:r>
              <a:rPr lang="en-US" dirty="0" smtClean="0"/>
              <a:t>anemia</a:t>
            </a:r>
          </a:p>
          <a:p>
            <a:r>
              <a:rPr lang="en-US" dirty="0" smtClean="0"/>
              <a:t>treatment </a:t>
            </a:r>
            <a:r>
              <a:rPr lang="en-US" dirty="0"/>
              <a:t>of acne</a:t>
            </a:r>
          </a:p>
        </p:txBody>
      </p:sp>
    </p:spTree>
    <p:extLst>
      <p:ext uri="{BB962C8B-B14F-4D97-AF65-F5344CB8AC3E}">
        <p14:creationId xmlns:p14="http://schemas.microsoft.com/office/powerpoint/2010/main" val="40199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 of 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Nausea </a:t>
            </a:r>
          </a:p>
          <a:p>
            <a:r>
              <a:rPr lang="en-US" dirty="0" smtClean="0"/>
              <a:t> </a:t>
            </a:r>
            <a:r>
              <a:rPr lang="en-US" dirty="0"/>
              <a:t>breakthrough </a:t>
            </a:r>
            <a:r>
              <a:rPr lang="en-US" dirty="0" smtClean="0"/>
              <a:t>bleeding</a:t>
            </a:r>
          </a:p>
          <a:p>
            <a:r>
              <a:rPr lang="en-US" dirty="0"/>
              <a:t>breast tenderness </a:t>
            </a:r>
          </a:p>
          <a:p>
            <a:r>
              <a:rPr lang="en-US" dirty="0" smtClean="0"/>
              <a:t>Headaches</a:t>
            </a:r>
          </a:p>
          <a:p>
            <a:r>
              <a:rPr lang="en-US" dirty="0"/>
              <a:t>weight gain</a:t>
            </a:r>
          </a:p>
        </p:txBody>
      </p:sp>
    </p:spTree>
    <p:extLst>
      <p:ext uri="{BB962C8B-B14F-4D97-AF65-F5344CB8AC3E}">
        <p14:creationId xmlns:p14="http://schemas.microsoft.com/office/powerpoint/2010/main" val="32985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May contain </a:t>
            </a:r>
            <a:r>
              <a:rPr lang="en-US" dirty="0"/>
              <a:t>a </a:t>
            </a:r>
            <a:r>
              <a:rPr lang="en-US" dirty="0" smtClean="0"/>
              <a:t>progesterone (</a:t>
            </a:r>
            <a:r>
              <a:rPr lang="en-US" dirty="0" err="1" smtClean="0"/>
              <a:t>levonorgestrel</a:t>
            </a:r>
            <a:r>
              <a:rPr lang="en-US" dirty="0" smtClean="0"/>
              <a:t> ) or copper</a:t>
            </a:r>
          </a:p>
          <a:p>
            <a:r>
              <a:rPr lang="en-US" dirty="0"/>
              <a:t>primary mechanism of action </a:t>
            </a:r>
            <a:r>
              <a:rPr lang="en-US" dirty="0" smtClean="0"/>
              <a:t>of copper </a:t>
            </a:r>
            <a:r>
              <a:rPr lang="en-US" dirty="0"/>
              <a:t>IUDs appears to be prevention of </a:t>
            </a:r>
            <a:r>
              <a:rPr lang="en-US" dirty="0" smtClean="0"/>
              <a:t>fertilization</a:t>
            </a:r>
          </a:p>
          <a:p>
            <a:r>
              <a:rPr lang="en-US" dirty="0"/>
              <a:t>IUDs also act by stimulating an inflammatory response in the uterine </a:t>
            </a:r>
            <a:r>
              <a:rPr lang="en-US" dirty="0" smtClean="0"/>
              <a:t>cavity</a:t>
            </a:r>
          </a:p>
          <a:p>
            <a:r>
              <a:rPr lang="en-US" dirty="0" smtClean="0"/>
              <a:t> </a:t>
            </a:r>
            <a:r>
              <a:rPr lang="en-US" dirty="0"/>
              <a:t>may be </a:t>
            </a:r>
            <a:r>
              <a:rPr lang="en-US" dirty="0" err="1" smtClean="0"/>
              <a:t>spermicidal.The</a:t>
            </a:r>
            <a:r>
              <a:rPr lang="en-US" dirty="0" smtClean="0"/>
              <a:t> </a:t>
            </a:r>
            <a:r>
              <a:rPr lang="en-US" dirty="0"/>
              <a:t>copper in copper-bearing IUDs enhances this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progestin-releasing IUD, the </a:t>
            </a:r>
            <a:r>
              <a:rPr lang="en-US" dirty="0" smtClean="0"/>
              <a:t>hormone </a:t>
            </a:r>
            <a:r>
              <a:rPr lang="en-US" dirty="0"/>
              <a:t>acts on the cervical mucus and ovarian function to prevent fertilization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Contraindication to IUD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Pregnancy</a:t>
            </a:r>
          </a:p>
          <a:p>
            <a:pPr>
              <a:buFont typeface="Arial"/>
              <a:buChar char="•"/>
            </a:pPr>
            <a:r>
              <a:rPr lang="en-US" dirty="0"/>
              <a:t>Puerperal sepsis</a:t>
            </a:r>
          </a:p>
          <a:p>
            <a:pPr>
              <a:buFont typeface="Arial"/>
              <a:buChar char="•"/>
            </a:pPr>
            <a:r>
              <a:rPr lang="en-US" dirty="0"/>
              <a:t>Immediate </a:t>
            </a:r>
            <a:r>
              <a:rPr lang="en-US" dirty="0" smtClean="0"/>
              <a:t>post septic abortion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Anatomic </a:t>
            </a:r>
            <a:r>
              <a:rPr lang="en-US" dirty="0"/>
              <a:t>abnormalities that distort the uterine cavity</a:t>
            </a:r>
          </a:p>
          <a:p>
            <a:pPr>
              <a:buFont typeface="Arial"/>
              <a:buChar char="•"/>
            </a:pPr>
            <a:r>
              <a:rPr lang="en-US" dirty="0"/>
              <a:t>Unexplained bleeding, suspicious for a serious condition</a:t>
            </a:r>
          </a:p>
          <a:p>
            <a:pPr>
              <a:buFont typeface="Arial"/>
              <a:buChar char="•"/>
            </a:pPr>
            <a:r>
              <a:rPr lang="en-US" dirty="0"/>
              <a:t>Malignant gestational trophoblastic disease</a:t>
            </a:r>
          </a:p>
          <a:p>
            <a:pPr>
              <a:buFont typeface="Arial"/>
              <a:buChar char="•"/>
            </a:pPr>
            <a:r>
              <a:rPr lang="en-US" dirty="0"/>
              <a:t>Cervical cancer (awaiting treatment)</a:t>
            </a:r>
          </a:p>
          <a:p>
            <a:pPr>
              <a:buFont typeface="Arial"/>
              <a:buChar char="•"/>
            </a:pPr>
            <a:r>
              <a:rPr lang="en-US" dirty="0"/>
              <a:t>Endometrial cancer</a:t>
            </a:r>
          </a:p>
          <a:p>
            <a:pPr>
              <a:buFont typeface="Arial"/>
              <a:buChar char="•"/>
            </a:pPr>
            <a:r>
              <a:rPr lang="en-US" dirty="0"/>
              <a:t>Uterine fibroids with distortion of the uterine cavity</a:t>
            </a:r>
          </a:p>
          <a:p>
            <a:pPr>
              <a:buFont typeface="Arial"/>
              <a:buChar char="•"/>
            </a:pPr>
            <a:r>
              <a:rPr lang="en-US" dirty="0" smtClean="0"/>
              <a:t>PID(current )or </a:t>
            </a:r>
            <a:r>
              <a:rPr lang="en-US" dirty="0"/>
              <a:t>within the last 3 </a:t>
            </a:r>
            <a:r>
              <a:rPr lang="en-US" dirty="0" smtClean="0"/>
              <a:t>months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Known pelvic tuberculosis.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insert IUD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Following an uncomplicated first-trimester </a:t>
            </a:r>
            <a:r>
              <a:rPr lang="en-US" dirty="0" smtClean="0">
                <a:solidFill>
                  <a:prstClr val="black"/>
                </a:solidFill>
              </a:rPr>
              <a:t>abortion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Immediate post-partum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Interval IUD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Advantages of using FP</a:t>
            </a:r>
          </a:p>
          <a:p>
            <a:r>
              <a:rPr lang="en-US" dirty="0" smtClean="0"/>
              <a:t>Barriers to FP use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Medical eligibility </a:t>
            </a:r>
            <a:r>
              <a:rPr lang="en-US" dirty="0" smtClean="0">
                <a:solidFill>
                  <a:prstClr val="black"/>
                </a:solidFill>
              </a:rPr>
              <a:t>criteria</a:t>
            </a:r>
            <a:endParaRPr lang="en-US" dirty="0" smtClean="0"/>
          </a:p>
          <a:p>
            <a:r>
              <a:rPr lang="en-US" dirty="0" smtClean="0"/>
              <a:t>Methods of FP </a:t>
            </a:r>
          </a:p>
          <a:p>
            <a:r>
              <a:rPr lang="en-US" dirty="0" smtClean="0"/>
              <a:t>Mechanisms of action and effectiveness</a:t>
            </a:r>
          </a:p>
          <a:p>
            <a:r>
              <a:rPr lang="en-US" dirty="0" smtClean="0"/>
              <a:t>Side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Uterine perforation </a:t>
            </a:r>
            <a:endParaRPr lang="en-US" dirty="0"/>
          </a:p>
          <a:p>
            <a:r>
              <a:rPr lang="en-US" dirty="0" smtClean="0"/>
              <a:t>IUD expulsion</a:t>
            </a:r>
          </a:p>
          <a:p>
            <a:r>
              <a:rPr lang="en-US" dirty="0" smtClean="0"/>
              <a:t>Abdominal cramping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heavy menstrual bleeding </a:t>
            </a:r>
          </a:p>
          <a:p>
            <a:r>
              <a:rPr lang="en-US" dirty="0" smtClean="0"/>
              <a:t> </a:t>
            </a:r>
            <a:r>
              <a:rPr lang="en-US" dirty="0"/>
              <a:t>dysmenorrhea</a:t>
            </a:r>
          </a:p>
        </p:txBody>
      </p:sp>
    </p:spTree>
    <p:extLst>
      <p:ext uri="{BB962C8B-B14F-4D97-AF65-F5344CB8AC3E}">
        <p14:creationId xmlns:p14="http://schemas.microsoft.com/office/powerpoint/2010/main" val="1167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Sterilisation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intended to be permanent </a:t>
            </a:r>
            <a:r>
              <a:rPr lang="en-US" dirty="0" smtClean="0"/>
              <a:t>and is </a:t>
            </a:r>
            <a:r>
              <a:rPr lang="en-US" dirty="0"/>
              <a:t>appropriate only for women and men who have made a fully informed and well-considered decision to permanently prevent pregnancy</a:t>
            </a:r>
            <a:r>
              <a:rPr lang="en-US" dirty="0" smtClean="0"/>
              <a:t>.</a:t>
            </a:r>
          </a:p>
          <a:p>
            <a:r>
              <a:rPr lang="en-US" dirty="0"/>
              <a:t>Counseling </a:t>
            </a:r>
            <a:r>
              <a:rPr lang="en-US" dirty="0" smtClean="0"/>
              <a:t>for sterilization </a:t>
            </a:r>
            <a:r>
              <a:rPr lang="en-US" dirty="0"/>
              <a:t>is critically </a:t>
            </a:r>
            <a:r>
              <a:rPr lang="en-US" dirty="0" smtClean="0"/>
              <a:t>important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tubal sterilization and vasectomy </a:t>
            </a:r>
            <a:r>
              <a:rPr lang="en-US" dirty="0" smtClean="0"/>
              <a:t>are </a:t>
            </a:r>
            <a:r>
              <a:rPr lang="en-US" dirty="0"/>
              <a:t>safe and highly effective, vasectomy is </a:t>
            </a:r>
            <a:r>
              <a:rPr lang="en-US" dirty="0" smtClean="0"/>
              <a:t> safer because </a:t>
            </a:r>
            <a:r>
              <a:rPr lang="en-US" dirty="0"/>
              <a:t>most vasectomies are done with local anesthesia </a:t>
            </a:r>
            <a:r>
              <a:rPr lang="en-US" dirty="0" smtClean="0"/>
              <a:t>while tubal </a:t>
            </a:r>
            <a:r>
              <a:rPr lang="en-US" dirty="0"/>
              <a:t>sterilizations are intra-abdominal procedures.</a:t>
            </a:r>
          </a:p>
        </p:txBody>
      </p:sp>
    </p:spTree>
    <p:extLst>
      <p:ext uri="{BB962C8B-B14F-4D97-AF65-F5344CB8AC3E}">
        <p14:creationId xmlns:p14="http://schemas.microsoft.com/office/powerpoint/2010/main" val="13862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Sterilization 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outpatient procedure </a:t>
            </a:r>
            <a:r>
              <a:rPr lang="en-US" dirty="0"/>
              <a:t>which involves transection and occlusion of the vas </a:t>
            </a:r>
            <a:r>
              <a:rPr lang="en-US" dirty="0" smtClean="0"/>
              <a:t>deferens or partial salpingectomy</a:t>
            </a:r>
          </a:p>
          <a:p>
            <a:r>
              <a:rPr lang="en-US" dirty="0" smtClean="0"/>
              <a:t>Female </a:t>
            </a:r>
            <a:r>
              <a:rPr lang="en-US" dirty="0" err="1" smtClean="0"/>
              <a:t>sterilisation</a:t>
            </a:r>
            <a:r>
              <a:rPr lang="en-US" dirty="0" smtClean="0"/>
              <a:t> is done usually through </a:t>
            </a:r>
            <a:r>
              <a:rPr lang="en-US" dirty="0" err="1" smtClean="0"/>
              <a:t>minilaparatomy</a:t>
            </a:r>
            <a:r>
              <a:rPr lang="en-US" dirty="0" smtClean="0"/>
              <a:t> or </a:t>
            </a:r>
            <a:r>
              <a:rPr lang="en-US" dirty="0" err="1" smtClean="0"/>
              <a:t>laparascopy</a:t>
            </a:r>
            <a:endParaRPr lang="en-US" dirty="0" smtClean="0"/>
          </a:p>
          <a:p>
            <a:r>
              <a:rPr lang="en-US" dirty="0" smtClean="0"/>
              <a:t>Tubal ligation is effective immediately while vasectomy takes some time</a:t>
            </a:r>
            <a:endParaRPr lang="en-US" dirty="0"/>
          </a:p>
          <a:p>
            <a:r>
              <a:rPr lang="en-US" dirty="0" smtClean="0"/>
              <a:t>Semen </a:t>
            </a:r>
            <a:r>
              <a:rPr lang="en-US" dirty="0"/>
              <a:t>analysis should be </a:t>
            </a:r>
            <a:r>
              <a:rPr lang="en-US" dirty="0" smtClean="0"/>
              <a:t>performed after </a:t>
            </a:r>
            <a:r>
              <a:rPr lang="en-US" dirty="0"/>
              <a:t>12 weeks or 20 </a:t>
            </a:r>
            <a:r>
              <a:rPr lang="en-US" dirty="0" smtClean="0"/>
              <a:t>ejaculations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temporary contraception should be used in the interim</a:t>
            </a:r>
          </a:p>
        </p:txBody>
      </p:sp>
    </p:spTree>
    <p:extLst>
      <p:ext uri="{BB962C8B-B14F-4D97-AF65-F5344CB8AC3E}">
        <p14:creationId xmlns:p14="http://schemas.microsoft.com/office/powerpoint/2010/main" val="16507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 of sterilization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spontaneous </a:t>
            </a:r>
            <a:r>
              <a:rPr lang="en-US" dirty="0" smtClean="0"/>
              <a:t>anastomosis/ recanalization</a:t>
            </a:r>
          </a:p>
          <a:p>
            <a:r>
              <a:rPr lang="en-US" dirty="0" smtClean="0"/>
              <a:t>Ectopic pregnancy in case of method failur</a:t>
            </a:r>
            <a:r>
              <a:rPr lang="en-US" dirty="0"/>
              <a:t>e</a:t>
            </a:r>
            <a:endParaRPr lang="en-US" dirty="0" smtClean="0"/>
          </a:p>
          <a:p>
            <a:r>
              <a:rPr lang="en-US" dirty="0" smtClean="0"/>
              <a:t>complications </a:t>
            </a:r>
            <a:r>
              <a:rPr lang="en-US" dirty="0"/>
              <a:t>of vasectomy are hematoma formation and </a:t>
            </a:r>
            <a:r>
              <a:rPr lang="en-US" dirty="0" smtClean="0"/>
              <a:t>infection</a:t>
            </a:r>
          </a:p>
          <a:p>
            <a:r>
              <a:rPr lang="en-US" dirty="0"/>
              <a:t>regretting having had the </a:t>
            </a:r>
            <a:r>
              <a:rPr lang="en-US" dirty="0" smtClean="0"/>
              <a:t>procedure especially among young </a:t>
            </a:r>
            <a:r>
              <a:rPr lang="en-US" dirty="0"/>
              <a:t>age at the time of sterilization and substantial conflict between the woman and man at the time of sterilization</a:t>
            </a:r>
          </a:p>
        </p:txBody>
      </p:sp>
    </p:spTree>
    <p:extLst>
      <p:ext uri="{BB962C8B-B14F-4D97-AF65-F5344CB8AC3E}">
        <p14:creationId xmlns:p14="http://schemas.microsoft.com/office/powerpoint/2010/main" val="16989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QNNS??????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55" y="2209800"/>
            <a:ext cx="5566546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individual or a couple decides when to start having children, how long to space, how many children to have and when to stop when they attain the desired number. </a:t>
            </a:r>
          </a:p>
          <a:p>
            <a:r>
              <a:rPr lang="en-US" dirty="0"/>
              <a:t>All women have a basic human right to determine whether and when they will become pregnant</a:t>
            </a:r>
          </a:p>
        </p:txBody>
      </p:sp>
    </p:spTree>
    <p:extLst>
      <p:ext uri="{BB962C8B-B14F-4D97-AF65-F5344CB8AC3E}">
        <p14:creationId xmlns:p14="http://schemas.microsoft.com/office/powerpoint/2010/main" val="4067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Current population of Uganda-about 35 million people</a:t>
            </a:r>
          </a:p>
          <a:p>
            <a:r>
              <a:rPr lang="en-US" sz="3000" dirty="0" smtClean="0"/>
              <a:t>Unmet FP need</a:t>
            </a:r>
            <a:r>
              <a:rPr lang="en-US" sz="3000" kern="0" dirty="0">
                <a:latin typeface="Helvetica"/>
              </a:rPr>
              <a:t> 40.6% </a:t>
            </a:r>
            <a:endParaRPr lang="en-US" sz="3000" dirty="0" smtClean="0"/>
          </a:p>
          <a:p>
            <a:r>
              <a:rPr lang="en-US" sz="3000" dirty="0" smtClean="0"/>
              <a:t>Contraceptive prevalence rate-</a:t>
            </a:r>
            <a:r>
              <a:rPr lang="en-US" sz="3000" kern="0" dirty="0">
                <a:latin typeface="Helvetica"/>
              </a:rPr>
              <a:t>39% (UDHS 2016) </a:t>
            </a:r>
            <a:endParaRPr lang="en-US" sz="3000" dirty="0"/>
          </a:p>
          <a:p>
            <a:r>
              <a:rPr lang="en-GB" sz="3000" kern="0" dirty="0" smtClean="0">
                <a:latin typeface="Helvetica"/>
              </a:rPr>
              <a:t>Unintended </a:t>
            </a:r>
            <a:r>
              <a:rPr lang="en-GB" sz="3000" kern="0" dirty="0">
                <a:latin typeface="Helvetica"/>
              </a:rPr>
              <a:t>pregnancies </a:t>
            </a:r>
            <a:r>
              <a:rPr lang="en-GB" sz="3000" kern="0" dirty="0" smtClean="0">
                <a:latin typeface="Helvetica"/>
              </a:rPr>
              <a:t>50%</a:t>
            </a:r>
            <a:endParaRPr lang="en-US" sz="3000" dirty="0"/>
          </a:p>
          <a:p>
            <a:r>
              <a:rPr lang="en-US" sz="3000" kern="0" dirty="0" smtClean="0">
                <a:latin typeface="Helvetica"/>
              </a:rPr>
              <a:t>Uganda’s </a:t>
            </a:r>
            <a:r>
              <a:rPr lang="en-US" sz="3000" kern="0" dirty="0">
                <a:latin typeface="Helvetica"/>
              </a:rPr>
              <a:t>TFR  5.4 </a:t>
            </a:r>
            <a:endParaRPr lang="en-US" sz="3000" kern="0" dirty="0" smtClean="0">
              <a:latin typeface="Helvetica"/>
            </a:endParaRPr>
          </a:p>
          <a:p>
            <a:r>
              <a:rPr lang="en-GB" sz="3000" kern="0" dirty="0" smtClean="0">
                <a:latin typeface="Helvetica"/>
              </a:rPr>
              <a:t>MMR </a:t>
            </a:r>
            <a:r>
              <a:rPr lang="en-GB" sz="3000" kern="0" dirty="0">
                <a:latin typeface="Helvetica"/>
              </a:rPr>
              <a:t>at 368/100,000</a:t>
            </a:r>
          </a:p>
          <a:p>
            <a:pPr marL="0" lvl="0" indent="0" fontAlgn="base">
              <a:spcAft>
                <a:spcPct val="0"/>
              </a:spcAft>
              <a:buClr>
                <a:srgbClr val="718C3F"/>
              </a:buClr>
              <a:buNone/>
            </a:pPr>
            <a:r>
              <a:rPr lang="en-US" sz="3000" kern="0" dirty="0">
                <a:latin typeface="Helvetica"/>
              </a:rPr>
              <a:t>(UDHS, 2016)</a:t>
            </a:r>
          </a:p>
          <a:p>
            <a:pPr marL="342891" lvl="0" indent="-342891" fontAlgn="base">
              <a:spcAft>
                <a:spcPct val="0"/>
              </a:spcAft>
              <a:buClr>
                <a:srgbClr val="718C3F"/>
              </a:buClr>
              <a:buFont typeface="Wingdings" pitchFamily="2" charset="2"/>
              <a:buChar char="§"/>
            </a:pPr>
            <a:endParaRPr lang="en-US" kern="0" dirty="0">
              <a:solidFill>
                <a:srgbClr val="305B75"/>
              </a:solidFill>
              <a:latin typeface="Helvetica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100" b="1" dirty="0" smtClean="0"/>
              <a:t>To the Mother</a:t>
            </a:r>
          </a:p>
          <a:p>
            <a:r>
              <a:rPr lang="en-US" sz="4100" dirty="0" smtClean="0"/>
              <a:t>-healthier</a:t>
            </a:r>
          </a:p>
          <a:p>
            <a:r>
              <a:rPr lang="en-US" sz="4100" dirty="0" smtClean="0"/>
              <a:t>-gives enough time for a mother to recover from effects of previous pregnancy</a:t>
            </a:r>
          </a:p>
          <a:p>
            <a:r>
              <a:rPr lang="en-US" sz="4100" dirty="0" smtClean="0"/>
              <a:t>-economically stable</a:t>
            </a:r>
          </a:p>
          <a:p>
            <a:r>
              <a:rPr lang="en-US" sz="4100" b="1" dirty="0" smtClean="0"/>
              <a:t>To the child</a:t>
            </a:r>
          </a:p>
          <a:p>
            <a:r>
              <a:rPr lang="en-US" sz="4100" dirty="0" smtClean="0"/>
              <a:t>-healthier babies</a:t>
            </a:r>
          </a:p>
          <a:p>
            <a:r>
              <a:rPr lang="en-US" sz="4100" b="1" dirty="0" smtClean="0"/>
              <a:t>To the family</a:t>
            </a:r>
          </a:p>
          <a:p>
            <a:r>
              <a:rPr lang="en-US" sz="4100" dirty="0" smtClean="0"/>
              <a:t>-happier families</a:t>
            </a:r>
          </a:p>
          <a:p>
            <a:r>
              <a:rPr lang="en-US" sz="4100" dirty="0" smtClean="0"/>
              <a:t>Healthier families</a:t>
            </a:r>
          </a:p>
          <a:p>
            <a:r>
              <a:rPr lang="en-US" sz="4100" dirty="0" smtClean="0"/>
              <a:t>Improved economic status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FP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Religious and cultural barriers</a:t>
            </a:r>
          </a:p>
          <a:p>
            <a:r>
              <a:rPr lang="en-US" dirty="0" smtClean="0"/>
              <a:t>Inaccessibility</a:t>
            </a:r>
          </a:p>
          <a:p>
            <a:r>
              <a:rPr lang="en-US" dirty="0" smtClean="0"/>
              <a:t>Inadequate health education/ counseling</a:t>
            </a:r>
          </a:p>
          <a:p>
            <a:r>
              <a:rPr lang="en-US" dirty="0" smtClean="0"/>
              <a:t>Fear of side effects</a:t>
            </a:r>
          </a:p>
          <a:p>
            <a:r>
              <a:rPr lang="en-US" dirty="0" smtClean="0"/>
              <a:t>Method desired not available</a:t>
            </a:r>
          </a:p>
          <a:p>
            <a:r>
              <a:rPr lang="en-US" dirty="0" smtClean="0"/>
              <a:t>Limited skills for offering FP methods</a:t>
            </a:r>
          </a:p>
          <a:p>
            <a:r>
              <a:rPr lang="en-US" dirty="0" smtClean="0"/>
              <a:t>Long waiting hours at the H/C units</a:t>
            </a:r>
          </a:p>
          <a:p>
            <a:r>
              <a:rPr lang="en-US" dirty="0" smtClean="0"/>
              <a:t>Poor attitude of health care providers.</a:t>
            </a:r>
          </a:p>
          <a:p>
            <a:r>
              <a:rPr lang="en-US" sz="2800" kern="0" dirty="0" smtClean="0">
                <a:latin typeface="Helvetica"/>
              </a:rPr>
              <a:t>Economic factors</a:t>
            </a:r>
          </a:p>
          <a:p>
            <a:r>
              <a:rPr lang="en-US" sz="2800" kern="0" dirty="0" smtClean="0">
                <a:latin typeface="Helvetica"/>
              </a:rPr>
              <a:t>Resistance from Male partners</a:t>
            </a:r>
            <a:endParaRPr lang="en-US" sz="2800" kern="0" dirty="0">
              <a:latin typeface="Helvetica"/>
            </a:endParaRPr>
          </a:p>
          <a:p>
            <a:pPr marL="342891" lvl="0" indent="-342891" fontAlgn="base">
              <a:spcAft>
                <a:spcPct val="0"/>
              </a:spcAft>
              <a:buClr>
                <a:srgbClr val="718C3F"/>
              </a:buClr>
              <a:buFont typeface="Wingdings" pitchFamily="2" charset="2"/>
              <a:buChar char="§"/>
            </a:pPr>
            <a:endParaRPr lang="en-US" sz="3600" kern="0" dirty="0">
              <a:solidFill>
                <a:srgbClr val="305B75"/>
              </a:solidFill>
              <a:latin typeface="Helvetic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barriers to FP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FP methods</a:t>
            </a:r>
          </a:p>
          <a:p>
            <a:r>
              <a:rPr lang="en-US" dirty="0" smtClean="0"/>
              <a:t>Adequate FP counseling </a:t>
            </a:r>
          </a:p>
          <a:p>
            <a:r>
              <a:rPr lang="en-US" dirty="0" smtClean="0"/>
              <a:t>Skilled health workers</a:t>
            </a:r>
          </a:p>
          <a:p>
            <a:r>
              <a:rPr lang="en-US" dirty="0" smtClean="0"/>
              <a:t>Addressing social-cultural issues through counseling</a:t>
            </a:r>
          </a:p>
          <a:p>
            <a:r>
              <a:rPr lang="en-US" dirty="0" smtClean="0"/>
              <a:t>Women empowerment economically and socially</a:t>
            </a:r>
          </a:p>
          <a:p>
            <a:r>
              <a:rPr lang="en-US" dirty="0" smtClean="0"/>
              <a:t>Male partner involvement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WHO Categories for Temporary Methods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WHO 1</a:t>
            </a:r>
            <a:r>
              <a:rPr lang="en-US" dirty="0"/>
              <a:t> Can use the method. No restriction on use.</a:t>
            </a:r>
            <a:br>
              <a:rPr lang="en-US" dirty="0"/>
            </a:br>
            <a:r>
              <a:rPr lang="en-US" b="1" dirty="0"/>
              <a:t>WHO 2</a:t>
            </a:r>
            <a:r>
              <a:rPr lang="en-US" dirty="0"/>
              <a:t> Can use the method. Advantages generally outweigh theoretical or proven risks. </a:t>
            </a:r>
            <a:br>
              <a:rPr lang="en-US" dirty="0"/>
            </a:br>
            <a:r>
              <a:rPr lang="en-US" b="1" dirty="0"/>
              <a:t>WHO 3</a:t>
            </a:r>
            <a:r>
              <a:rPr lang="en-US" dirty="0"/>
              <a:t> Should not use the </a:t>
            </a:r>
            <a:r>
              <a:rPr lang="en-US" dirty="0" smtClean="0"/>
              <a:t>method. </a:t>
            </a:r>
            <a:r>
              <a:rPr lang="en-US" dirty="0"/>
              <a:t>Theoretical or proven risks usually outweigh the advantages of the method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WHO 4</a:t>
            </a:r>
            <a:r>
              <a:rPr lang="en-US" dirty="0"/>
              <a:t> Should not use the method. Condition represents an unacceptable health risk if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9582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Temporary/reversible FP methods</a:t>
            </a:r>
          </a:p>
          <a:p>
            <a:pPr marL="0" indent="0">
              <a:buNone/>
            </a:pPr>
            <a:r>
              <a:rPr lang="en-US" dirty="0" smtClean="0"/>
              <a:t>-long-term and short-term</a:t>
            </a:r>
          </a:p>
          <a:p>
            <a:r>
              <a:rPr lang="en-US" dirty="0" smtClean="0"/>
              <a:t>Permanent/irreversible FP methods</a:t>
            </a:r>
          </a:p>
          <a:p>
            <a:pPr marL="0" indent="0">
              <a:buNone/>
            </a:pPr>
            <a:r>
              <a:rPr lang="en-US" dirty="0" smtClean="0"/>
              <a:t>-vasectomy/male sterilization</a:t>
            </a:r>
          </a:p>
          <a:p>
            <a:pPr marL="0" indent="0">
              <a:buNone/>
            </a:pPr>
            <a:r>
              <a:rPr lang="en-US" dirty="0" smtClean="0"/>
              <a:t>-Bilateral tubal ligation(BTL) /female sterilization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868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Wingdings</vt:lpstr>
      <vt:lpstr>Office Theme</vt:lpstr>
      <vt:lpstr>FAMILY PLANNING </vt:lpstr>
      <vt:lpstr>outline</vt:lpstr>
      <vt:lpstr>FP definition</vt:lpstr>
      <vt:lpstr>epidemiology</vt:lpstr>
      <vt:lpstr>Advantages of Using FP</vt:lpstr>
      <vt:lpstr>Barriers to FP use</vt:lpstr>
      <vt:lpstr>Overcoming barriers to FP use</vt:lpstr>
      <vt:lpstr>Medical eligibility</vt:lpstr>
      <vt:lpstr>FP methods</vt:lpstr>
      <vt:lpstr>Temporary methods of  FP</vt:lpstr>
      <vt:lpstr>Non-hormonal</vt:lpstr>
      <vt:lpstr>Hormonal methods(COCs </vt:lpstr>
      <vt:lpstr>Hormonal methods cont…</vt:lpstr>
      <vt:lpstr>Contraindications to use of COCs</vt:lpstr>
      <vt:lpstr>Non-contraceptive Benefits of COC use</vt:lpstr>
      <vt:lpstr>Side effects of Pills</vt:lpstr>
      <vt:lpstr>IUDs</vt:lpstr>
      <vt:lpstr>Contraindication to IUD use</vt:lpstr>
      <vt:lpstr>When to insert IUD</vt:lpstr>
      <vt:lpstr>Side effects</vt:lpstr>
      <vt:lpstr>Sterilisation</vt:lpstr>
      <vt:lpstr>Sterilization cont.…</vt:lpstr>
      <vt:lpstr>Complication of sterilization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PLANNING by Dr.Joy Muhumuza</dc:title>
  <dc:creator>JOY</dc:creator>
  <cp:lastModifiedBy>BRIGHT</cp:lastModifiedBy>
  <cp:revision>29</cp:revision>
  <dcterms:created xsi:type="dcterms:W3CDTF">2017-09-03T02:21:24Z</dcterms:created>
  <dcterms:modified xsi:type="dcterms:W3CDTF">2021-11-23T18:16:56Z</dcterms:modified>
</cp:coreProperties>
</file>