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388" r:id="rId4"/>
    <p:sldId id="389" r:id="rId5"/>
    <p:sldId id="290" r:id="rId6"/>
    <p:sldId id="291" r:id="rId7"/>
    <p:sldId id="292" r:id="rId8"/>
    <p:sldId id="297" r:id="rId9"/>
    <p:sldId id="299" r:id="rId10"/>
    <p:sldId id="300" r:id="rId11"/>
    <p:sldId id="293" r:id="rId12"/>
    <p:sldId id="301" r:id="rId13"/>
    <p:sldId id="302" r:id="rId14"/>
    <p:sldId id="294" r:id="rId15"/>
    <p:sldId id="303" r:id="rId16"/>
    <p:sldId id="304" r:id="rId17"/>
    <p:sldId id="305" r:id="rId18"/>
    <p:sldId id="295" r:id="rId19"/>
    <p:sldId id="306" r:id="rId20"/>
    <p:sldId id="307" r:id="rId21"/>
    <p:sldId id="286" r:id="rId22"/>
    <p:sldId id="308" r:id="rId23"/>
    <p:sldId id="309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1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12" r:id="rId44"/>
    <p:sldId id="287" r:id="rId45"/>
    <p:sldId id="342" r:id="rId46"/>
    <p:sldId id="343" r:id="rId47"/>
    <p:sldId id="344" r:id="rId48"/>
    <p:sldId id="345" r:id="rId49"/>
    <p:sldId id="288" r:id="rId50"/>
    <p:sldId id="271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6" r:id="rId61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viewProps" Target="viewProp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>
            <a:extLst>
              <a:ext uri="{FF2B5EF4-FFF2-40B4-BE49-F238E27FC236}">
                <a16:creationId xmlns:a16="http://schemas.microsoft.com/office/drawing/2014/main" id="{0862559A-52F0-4279-AC4B-5A13C07C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FF976-4280-4AD0-8E8F-A1809FFB25DF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5" name="4 - Θέση υποσέλιδου">
            <a:extLst>
              <a:ext uri="{FF2B5EF4-FFF2-40B4-BE49-F238E27FC236}">
                <a16:creationId xmlns:a16="http://schemas.microsoft.com/office/drawing/2014/main" id="{0218DEF9-8FBB-40C9-851E-66D728B1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>
            <a:extLst>
              <a:ext uri="{FF2B5EF4-FFF2-40B4-BE49-F238E27FC236}">
                <a16:creationId xmlns:a16="http://schemas.microsoft.com/office/drawing/2014/main" id="{9BE56E43-1AFB-4921-AEBE-445E8641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76AB1-73CD-4B45-B9D9-9FDA297B2C1E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7396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>
            <a:extLst>
              <a:ext uri="{FF2B5EF4-FFF2-40B4-BE49-F238E27FC236}">
                <a16:creationId xmlns:a16="http://schemas.microsoft.com/office/drawing/2014/main" id="{E82819D1-59FA-4BB9-969C-1E65B3B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228D8-A40E-42FF-9538-0E2058AFEC6E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5" name="4 - Θέση υποσέλιδου">
            <a:extLst>
              <a:ext uri="{FF2B5EF4-FFF2-40B4-BE49-F238E27FC236}">
                <a16:creationId xmlns:a16="http://schemas.microsoft.com/office/drawing/2014/main" id="{84E90304-4FD5-47EF-A1AA-03F525BD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>
            <a:extLst>
              <a:ext uri="{FF2B5EF4-FFF2-40B4-BE49-F238E27FC236}">
                <a16:creationId xmlns:a16="http://schemas.microsoft.com/office/drawing/2014/main" id="{C9CA19CB-B564-4922-AC9C-D3D20F09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D447F-B8A4-47F7-8684-AAF9CE4577F7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20174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>
            <a:extLst>
              <a:ext uri="{FF2B5EF4-FFF2-40B4-BE49-F238E27FC236}">
                <a16:creationId xmlns:a16="http://schemas.microsoft.com/office/drawing/2014/main" id="{C7A9CBA4-4177-49C8-9E39-DA517940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67905-18D9-4395-AD92-DA2D6E58BB29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5" name="4 - Θέση υποσέλιδου">
            <a:extLst>
              <a:ext uri="{FF2B5EF4-FFF2-40B4-BE49-F238E27FC236}">
                <a16:creationId xmlns:a16="http://schemas.microsoft.com/office/drawing/2014/main" id="{5F95C101-9AAC-4E0F-9BC9-E3871C24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>
            <a:extLst>
              <a:ext uri="{FF2B5EF4-FFF2-40B4-BE49-F238E27FC236}">
                <a16:creationId xmlns:a16="http://schemas.microsoft.com/office/drawing/2014/main" id="{FB8D9D7B-4736-4CBD-BE2D-72EF8D45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806B-9788-49F3-8206-229B227DF1CC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004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>
            <a:extLst>
              <a:ext uri="{FF2B5EF4-FFF2-40B4-BE49-F238E27FC236}">
                <a16:creationId xmlns:a16="http://schemas.microsoft.com/office/drawing/2014/main" id="{8AB1AAE5-4E14-4A55-B1DE-0AFCFFAB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555D1-3DA9-4477-BD9E-32C934ABC22B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5" name="4 - Θέση υποσέλιδου">
            <a:extLst>
              <a:ext uri="{FF2B5EF4-FFF2-40B4-BE49-F238E27FC236}">
                <a16:creationId xmlns:a16="http://schemas.microsoft.com/office/drawing/2014/main" id="{9303BE52-7B20-4A79-BCA3-086F10A5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>
            <a:extLst>
              <a:ext uri="{FF2B5EF4-FFF2-40B4-BE49-F238E27FC236}">
                <a16:creationId xmlns:a16="http://schemas.microsoft.com/office/drawing/2014/main" id="{73292B66-DEB8-4C91-A322-1797FABF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04D60-85A8-4C8F-8D05-1782BDEB8B16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42065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>
            <a:extLst>
              <a:ext uri="{FF2B5EF4-FFF2-40B4-BE49-F238E27FC236}">
                <a16:creationId xmlns:a16="http://schemas.microsoft.com/office/drawing/2014/main" id="{E7E38F18-2973-4FC0-AD90-95180FD5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9B12-4C11-4820-A6E5-E36AEEDB763D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5" name="4 - Θέση υποσέλιδου">
            <a:extLst>
              <a:ext uri="{FF2B5EF4-FFF2-40B4-BE49-F238E27FC236}">
                <a16:creationId xmlns:a16="http://schemas.microsoft.com/office/drawing/2014/main" id="{298AA63A-38C1-40C5-B4AC-B65AF037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>
            <a:extLst>
              <a:ext uri="{FF2B5EF4-FFF2-40B4-BE49-F238E27FC236}">
                <a16:creationId xmlns:a16="http://schemas.microsoft.com/office/drawing/2014/main" id="{E89A5081-C164-430D-A42C-BC4619B6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3B6EB-629C-42FB-84F5-6EA812700E40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9792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3 - Θέση ημερομηνίας">
            <a:extLst>
              <a:ext uri="{FF2B5EF4-FFF2-40B4-BE49-F238E27FC236}">
                <a16:creationId xmlns:a16="http://schemas.microsoft.com/office/drawing/2014/main" id="{A5617CA0-AD0E-4409-9D23-DF7096F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02AE9-F9A4-4083-8BA3-724A2E9C2312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6" name="4 - Θέση υποσέλιδου">
            <a:extLst>
              <a:ext uri="{FF2B5EF4-FFF2-40B4-BE49-F238E27FC236}">
                <a16:creationId xmlns:a16="http://schemas.microsoft.com/office/drawing/2014/main" id="{5B6F0C81-E026-4836-B64E-6402312C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5 - Θέση αριθμού διαφάνειας">
            <a:extLst>
              <a:ext uri="{FF2B5EF4-FFF2-40B4-BE49-F238E27FC236}">
                <a16:creationId xmlns:a16="http://schemas.microsoft.com/office/drawing/2014/main" id="{95970932-E430-4016-971C-5927EA72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EBB8A-03E9-41E2-AEE7-5F519DB358A3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91274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3 - Θέση ημερομηνίας">
            <a:extLst>
              <a:ext uri="{FF2B5EF4-FFF2-40B4-BE49-F238E27FC236}">
                <a16:creationId xmlns:a16="http://schemas.microsoft.com/office/drawing/2014/main" id="{0C9A497D-1739-4F0D-B3D2-F41FBA99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E8A54-8F67-4272-8B1A-04AC382B45C2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8" name="4 - Θέση υποσέλιδου">
            <a:extLst>
              <a:ext uri="{FF2B5EF4-FFF2-40B4-BE49-F238E27FC236}">
                <a16:creationId xmlns:a16="http://schemas.microsoft.com/office/drawing/2014/main" id="{751D488B-C221-446D-A08D-BBE7029E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5 - Θέση αριθμού διαφάνειας">
            <a:extLst>
              <a:ext uri="{FF2B5EF4-FFF2-40B4-BE49-F238E27FC236}">
                <a16:creationId xmlns:a16="http://schemas.microsoft.com/office/drawing/2014/main" id="{1A2DBDF4-C94A-4131-A60D-0F2A24B0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DFFC5-8224-4DF8-AACA-BB8217A2A2D0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23305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3 - Θέση ημερομηνίας">
            <a:extLst>
              <a:ext uri="{FF2B5EF4-FFF2-40B4-BE49-F238E27FC236}">
                <a16:creationId xmlns:a16="http://schemas.microsoft.com/office/drawing/2014/main" id="{9FF58FE2-0343-4573-A72E-1A1E84C6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267B-4210-43C1-BD3F-B56DC5FAF4C3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4" name="4 - Θέση υποσέλιδου">
            <a:extLst>
              <a:ext uri="{FF2B5EF4-FFF2-40B4-BE49-F238E27FC236}">
                <a16:creationId xmlns:a16="http://schemas.microsoft.com/office/drawing/2014/main" id="{B2CFEC82-1CDD-4F01-A7BB-0F14C480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5 - Θέση αριθμού διαφάνειας">
            <a:extLst>
              <a:ext uri="{FF2B5EF4-FFF2-40B4-BE49-F238E27FC236}">
                <a16:creationId xmlns:a16="http://schemas.microsoft.com/office/drawing/2014/main" id="{A846B81D-EA76-46B7-BF5F-897EE303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94379-F05B-45E7-8C61-518A84BADB6B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775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- Θέση ημερομηνίας">
            <a:extLst>
              <a:ext uri="{FF2B5EF4-FFF2-40B4-BE49-F238E27FC236}">
                <a16:creationId xmlns:a16="http://schemas.microsoft.com/office/drawing/2014/main" id="{C791AAEF-147C-4D6F-979B-805EF250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74978-B5B2-4763-976C-016EE3CB8C4E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3" name="4 - Θέση υποσέλιδου">
            <a:extLst>
              <a:ext uri="{FF2B5EF4-FFF2-40B4-BE49-F238E27FC236}">
                <a16:creationId xmlns:a16="http://schemas.microsoft.com/office/drawing/2014/main" id="{00B0D9ED-CDB2-427A-830E-274F28A3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5 - Θέση αριθμού διαφάνειας">
            <a:extLst>
              <a:ext uri="{FF2B5EF4-FFF2-40B4-BE49-F238E27FC236}">
                <a16:creationId xmlns:a16="http://schemas.microsoft.com/office/drawing/2014/main" id="{47E91D36-BE54-4E82-99B2-9236CDC1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6A053-DEB3-4B3B-983F-AA2ACBC15614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04002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3 - Θέση ημερομηνίας">
            <a:extLst>
              <a:ext uri="{FF2B5EF4-FFF2-40B4-BE49-F238E27FC236}">
                <a16:creationId xmlns:a16="http://schemas.microsoft.com/office/drawing/2014/main" id="{5D967071-40A9-45D0-9D96-64CD6A75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482C1-3A69-4430-8492-18B7755C41FD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6" name="4 - Θέση υποσέλιδου">
            <a:extLst>
              <a:ext uri="{FF2B5EF4-FFF2-40B4-BE49-F238E27FC236}">
                <a16:creationId xmlns:a16="http://schemas.microsoft.com/office/drawing/2014/main" id="{E9482CF6-41B8-4D7C-B848-6CA8EF4B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5 - Θέση αριθμού διαφάνειας">
            <a:extLst>
              <a:ext uri="{FF2B5EF4-FFF2-40B4-BE49-F238E27FC236}">
                <a16:creationId xmlns:a16="http://schemas.microsoft.com/office/drawing/2014/main" id="{CBEFD986-6C7C-4FD5-A413-6504B647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11B13-4969-4A28-8F7A-0F8AD650016D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801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3 - Θέση ημερομηνίας">
            <a:extLst>
              <a:ext uri="{FF2B5EF4-FFF2-40B4-BE49-F238E27FC236}">
                <a16:creationId xmlns:a16="http://schemas.microsoft.com/office/drawing/2014/main" id="{6914E7C4-69C3-497D-887C-EE12F190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B7961-EFF1-496F-B245-7F3D56700F62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6" name="4 - Θέση υποσέλιδου">
            <a:extLst>
              <a:ext uri="{FF2B5EF4-FFF2-40B4-BE49-F238E27FC236}">
                <a16:creationId xmlns:a16="http://schemas.microsoft.com/office/drawing/2014/main" id="{E387D90F-2DF3-4DD4-B4A3-98B309BF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5 - Θέση αριθμού διαφάνειας">
            <a:extLst>
              <a:ext uri="{FF2B5EF4-FFF2-40B4-BE49-F238E27FC236}">
                <a16:creationId xmlns:a16="http://schemas.microsoft.com/office/drawing/2014/main" id="{D3654AA4-7534-471C-A723-B7A62EB6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D7F83-FCD5-48D5-BEE8-47EB8A117F73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20536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- Θέση τίτλου">
            <a:extLst>
              <a:ext uri="{FF2B5EF4-FFF2-40B4-BE49-F238E27FC236}">
                <a16:creationId xmlns:a16="http://schemas.microsoft.com/office/drawing/2014/main" id="{BD99A949-10C1-42E8-83FF-7988B739DA3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Κάντε κλικ για επεξεργασία του τίτλου</a:t>
            </a:r>
          </a:p>
        </p:txBody>
      </p:sp>
      <p:sp>
        <p:nvSpPr>
          <p:cNvPr id="1027" name="2 - Θέση κειμένου">
            <a:extLst>
              <a:ext uri="{FF2B5EF4-FFF2-40B4-BE49-F238E27FC236}">
                <a16:creationId xmlns:a16="http://schemas.microsoft.com/office/drawing/2014/main" id="{24376F87-7A91-4940-A410-9B5A3A099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altLang="en-US"/>
              <a:t>Δεύτερου επιπέδου</a:t>
            </a:r>
          </a:p>
          <a:p>
            <a:pPr lvl="2"/>
            <a:r>
              <a:rPr lang="el-GR" altLang="en-US"/>
              <a:t>Τρίτου επιπέδου</a:t>
            </a:r>
          </a:p>
          <a:p>
            <a:pPr lvl="3"/>
            <a:r>
              <a:rPr lang="el-GR" altLang="en-US"/>
              <a:t>Τέταρτου επιπέδου</a:t>
            </a:r>
          </a:p>
          <a:p>
            <a:pPr lvl="4"/>
            <a:r>
              <a:rPr lang="el-GR" altLang="en-US"/>
              <a:t>Πέμπτου επιπέδου</a:t>
            </a:r>
          </a:p>
        </p:txBody>
      </p:sp>
      <p:sp>
        <p:nvSpPr>
          <p:cNvPr id="4" name="3 - Θέση ημερομηνίας">
            <a:extLst>
              <a:ext uri="{FF2B5EF4-FFF2-40B4-BE49-F238E27FC236}">
                <a16:creationId xmlns:a16="http://schemas.microsoft.com/office/drawing/2014/main" id="{7C18703A-B037-41B3-9BE8-F93872D0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7939D5-AB8F-4B75-9DF1-91EF7A1B19A6}" type="datetimeFigureOut">
              <a:rPr lang="el-GR"/>
              <a:pPr>
                <a:defRPr/>
              </a:pPr>
              <a:t>17/9/2021</a:t>
            </a:fld>
            <a:endParaRPr lang="el-GR"/>
          </a:p>
        </p:txBody>
      </p:sp>
      <p:sp>
        <p:nvSpPr>
          <p:cNvPr id="5" name="4 - Θέση υποσέλιδου">
            <a:extLst>
              <a:ext uri="{FF2B5EF4-FFF2-40B4-BE49-F238E27FC236}">
                <a16:creationId xmlns:a16="http://schemas.microsoft.com/office/drawing/2014/main" id="{D0AA3EBF-5392-4FAB-A0D4-AB4E91F0A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>
            <a:extLst>
              <a:ext uri="{FF2B5EF4-FFF2-40B4-BE49-F238E27FC236}">
                <a16:creationId xmlns:a16="http://schemas.microsoft.com/office/drawing/2014/main" id="{2C49D873-FBCF-4DB8-BB8B-3A2882FE4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0D7B1A0-C2D1-4672-A1AE-EAE85A58B921}" type="slidenum">
              <a:rPr lang="el-GR" altLang="en-US"/>
              <a:pPr/>
              <a:t>‹#›</a:t>
            </a:fld>
            <a:endParaRPr lang="el-G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adpis 1">
            <a:extLst>
              <a:ext uri="{FF2B5EF4-FFF2-40B4-BE49-F238E27FC236}">
                <a16:creationId xmlns:a16="http://schemas.microsoft.com/office/drawing/2014/main" id="{2B084D52-F0AD-4941-B4E1-4606B5C29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en-US" b="1" u="sng"/>
              <a:t>HAEMATOPATHOLOGY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065A25E-7347-4EAC-8883-9445CCE78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>
            <a:extLst>
              <a:ext uri="{FF2B5EF4-FFF2-40B4-BE49-F238E27FC236}">
                <a16:creationId xmlns:a16="http://schemas.microsoft.com/office/drawing/2014/main" id="{A991E402-441E-4D78-9E09-41E94A00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4638"/>
            <a:ext cx="8786813" cy="1143000"/>
          </a:xfrm>
        </p:spPr>
        <p:txBody>
          <a:bodyPr/>
          <a:lstStyle/>
          <a:p>
            <a:pPr eaLnBrk="1" hangingPunct="1"/>
            <a:r>
              <a:rPr lang="cs-CZ" altLang="en-US" b="1"/>
              <a:t>Sickle cell disease and sickle cell trait</a:t>
            </a:r>
          </a:p>
        </p:txBody>
      </p:sp>
      <p:sp>
        <p:nvSpPr>
          <p:cNvPr id="11267" name="Zástupný symbol pro obsah 2">
            <a:extLst>
              <a:ext uri="{FF2B5EF4-FFF2-40B4-BE49-F238E27FC236}">
                <a16:creationId xmlns:a16="http://schemas.microsoft.com/office/drawing/2014/main" id="{2DA5F230-5CF6-4AF9-86E3-BCB8EBA9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painfull crisis with analgesics</a:t>
            </a:r>
          </a:p>
          <a:p>
            <a:pPr eaLnBrk="1" hangingPunct="1"/>
            <a:r>
              <a:rPr lang="cs-CZ" altLang="en-US"/>
              <a:t>rigorous dental care necessary due to ↑ susceptibility to infection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>
            <a:extLst>
              <a:ext uri="{FF2B5EF4-FFF2-40B4-BE49-F238E27FC236}">
                <a16:creationId xmlns:a16="http://schemas.microsoft.com/office/drawing/2014/main" id="{8DE086E9-5AA5-4E64-8CE1-4EAEE1E1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The thalassaemias</a:t>
            </a:r>
          </a:p>
        </p:txBody>
      </p:sp>
      <p:sp>
        <p:nvSpPr>
          <p:cNvPr id="12291" name="Zástupný symbol pro obsah 2">
            <a:extLst>
              <a:ext uri="{FF2B5EF4-FFF2-40B4-BE49-F238E27FC236}">
                <a16:creationId xmlns:a16="http://schemas.microsoft.com/office/drawing/2014/main" id="{1D602B37-245C-4C17-B855-5F210B8B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5043488"/>
          </a:xfrm>
        </p:spPr>
        <p:txBody>
          <a:bodyPr/>
          <a:lstStyle/>
          <a:p>
            <a:pPr eaLnBrk="1" hangingPunct="1"/>
            <a:r>
              <a:rPr lang="el-GR" altLang="en-US"/>
              <a:t>α</a:t>
            </a:r>
            <a:r>
              <a:rPr lang="cs-CZ" altLang="en-US"/>
              <a:t>-thalassaemias Asians, Africans and Afro-Caribbean</a:t>
            </a:r>
          </a:p>
          <a:p>
            <a:pPr eaLnBrk="1" hangingPunct="1"/>
            <a:r>
              <a:rPr lang="cs-CZ" altLang="en-US"/>
              <a:t>ß-thalassaemias Mediterranean (Greeks)</a:t>
            </a:r>
          </a:p>
          <a:p>
            <a:pPr eaLnBrk="1" hangingPunct="1"/>
            <a:r>
              <a:rPr lang="cs-CZ" altLang="en-US"/>
              <a:t>diminished synthesis of globin chains → resulting relative excess of other chains → precipitation in ery → +/- haemolysis</a:t>
            </a:r>
          </a:p>
          <a:p>
            <a:pPr eaLnBrk="1" hangingPunct="1"/>
            <a:r>
              <a:rPr lang="cs-CZ" altLang="en-US"/>
              <a:t>severity of disease depends on the numbers of affected genes</a:t>
            </a:r>
          </a:p>
          <a:p>
            <a:pPr eaLnBrk="1" hangingPunct="1"/>
            <a:r>
              <a:rPr lang="cs-CZ" altLang="en-US"/>
              <a:t>minor = heterozygotes</a:t>
            </a:r>
          </a:p>
          <a:p>
            <a:pPr eaLnBrk="1" hangingPunct="1"/>
            <a:r>
              <a:rPr lang="cs-CZ" altLang="en-US"/>
              <a:t>major = heterozygotes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>
            <a:extLst>
              <a:ext uri="{FF2B5EF4-FFF2-40B4-BE49-F238E27FC236}">
                <a16:creationId xmlns:a16="http://schemas.microsoft.com/office/drawing/2014/main" id="{9A63E6F9-FDDD-463D-9596-A86A1374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The thalassaemias</a:t>
            </a:r>
          </a:p>
        </p:txBody>
      </p:sp>
      <p:sp>
        <p:nvSpPr>
          <p:cNvPr id="13315" name="Zástupný symbol pro obsah 2">
            <a:extLst>
              <a:ext uri="{FF2B5EF4-FFF2-40B4-BE49-F238E27FC236}">
                <a16:creationId xmlns:a16="http://schemas.microsoft.com/office/drawing/2014/main" id="{DD8D4004-E560-4095-82CA-143FFC26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thalassaemia minor:</a:t>
            </a:r>
          </a:p>
          <a:p>
            <a:pPr eaLnBrk="1" hangingPunct="1"/>
            <a:r>
              <a:rPr lang="cs-CZ" altLang="en-US"/>
              <a:t>mild, but persistent microcytic anaemia, otherwise asymptomatic</a:t>
            </a:r>
          </a:p>
          <a:p>
            <a:pPr eaLnBrk="1" hangingPunct="1"/>
            <a:r>
              <a:rPr lang="cs-CZ" altLang="en-US"/>
              <a:t>+/- splenomegaly</a:t>
            </a:r>
          </a:p>
          <a:p>
            <a:pPr eaLnBrk="1" hangingPunct="1"/>
            <a:endParaRPr lang="cs-CZ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>
            <a:extLst>
              <a:ext uri="{FF2B5EF4-FFF2-40B4-BE49-F238E27FC236}">
                <a16:creationId xmlns:a16="http://schemas.microsoft.com/office/drawing/2014/main" id="{937115F5-B43C-4CE5-8E1F-56D3AF9B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The thalassaemias</a:t>
            </a:r>
          </a:p>
        </p:txBody>
      </p:sp>
      <p:sp>
        <p:nvSpPr>
          <p:cNvPr id="14339" name="Zástupný symbol pro obsah 2">
            <a:extLst>
              <a:ext uri="{FF2B5EF4-FFF2-40B4-BE49-F238E27FC236}">
                <a16:creationId xmlns:a16="http://schemas.microsoft.com/office/drawing/2014/main" id="{BB2DAA4E-5813-48EA-AAB3-DBB8860E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thalassaemia major:</a:t>
            </a:r>
          </a:p>
          <a:p>
            <a:pPr eaLnBrk="1" hangingPunct="1"/>
            <a:r>
              <a:rPr lang="cs-CZ" altLang="en-US"/>
              <a:t>severe hypochromic, microcytic anaemia</a:t>
            </a:r>
          </a:p>
          <a:p>
            <a:pPr eaLnBrk="1" hangingPunct="1"/>
            <a:r>
              <a:rPr lang="cs-CZ" altLang="en-US"/>
              <a:t>great enlargement of liver and spleen</a:t>
            </a:r>
          </a:p>
          <a:p>
            <a:pPr eaLnBrk="1" hangingPunct="1"/>
            <a:r>
              <a:rPr lang="cs-CZ" altLang="en-US"/>
              <a:t>skeletal abnormalities (marrow expansion)</a:t>
            </a:r>
          </a:p>
          <a:p>
            <a:pPr eaLnBrk="1" hangingPunct="1"/>
            <a:r>
              <a:rPr lang="cs-CZ" altLang="en-US"/>
              <a:t>life saving transfusions, but iron depositions in tissues → haemosiderosis → dysfunction of glands and other organs → xerostomia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>
            <a:extLst>
              <a:ext uri="{FF2B5EF4-FFF2-40B4-BE49-F238E27FC236}">
                <a16:creationId xmlns:a16="http://schemas.microsoft.com/office/drawing/2014/main" id="{A78CF6BA-5166-4C82-9A3E-CBE94625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Leukaemia</a:t>
            </a:r>
          </a:p>
        </p:txBody>
      </p:sp>
      <p:sp>
        <p:nvSpPr>
          <p:cNvPr id="15363" name="Zástupný symbol pro obsah 2">
            <a:extLst>
              <a:ext uri="{FF2B5EF4-FFF2-40B4-BE49-F238E27FC236}">
                <a16:creationId xmlns:a16="http://schemas.microsoft.com/office/drawing/2014/main" id="{49087BE0-45E7-4EAF-BADB-BE212B2C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leukaemic white blood cells production → supress of other cell lines of the marrow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>
            <a:extLst>
              <a:ext uri="{FF2B5EF4-FFF2-40B4-BE49-F238E27FC236}">
                <a16:creationId xmlns:a16="http://schemas.microsoft.com/office/drawing/2014/main" id="{1A24FE48-52FA-40B0-9336-6241009C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Leukaemia</a:t>
            </a:r>
          </a:p>
        </p:txBody>
      </p:sp>
      <p:sp>
        <p:nvSpPr>
          <p:cNvPr id="16387" name="Zástupný symbol pro obsah 2">
            <a:extLst>
              <a:ext uri="{FF2B5EF4-FFF2-40B4-BE49-F238E27FC236}">
                <a16:creationId xmlns:a16="http://schemas.microsoft.com/office/drawing/2014/main" id="{65C31905-3FE5-40C9-81F7-FB6DEBB8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acute leukaemia</a:t>
            </a:r>
          </a:p>
          <a:p>
            <a:pPr eaLnBrk="1" hangingPunct="1"/>
            <a:r>
              <a:rPr lang="cs-CZ" altLang="en-US"/>
              <a:t>ALL most common leukaemia of children</a:t>
            </a:r>
          </a:p>
          <a:p>
            <a:pPr eaLnBrk="1" hangingPunct="1"/>
            <a:r>
              <a:rPr lang="cs-CZ" altLang="en-US"/>
              <a:t>AML in adults </a:t>
            </a:r>
          </a:p>
          <a:p>
            <a:pPr eaLnBrk="1" hangingPunct="1"/>
            <a:r>
              <a:rPr lang="cs-CZ" altLang="en-US"/>
              <a:t>tab 22.7</a:t>
            </a:r>
          </a:p>
          <a:p>
            <a:pPr eaLnBrk="1" hangingPunct="1"/>
            <a:r>
              <a:rPr lang="cs-CZ" altLang="en-US"/>
              <a:t>splenomegaly, hepatomegaly, +/- lymphadenopathy</a:t>
            </a:r>
          </a:p>
          <a:p>
            <a:pPr eaLnBrk="1" hangingPunct="1"/>
            <a:r>
              <a:rPr lang="cs-CZ" altLang="en-US"/>
              <a:t>mucosal pallor, abnormal gingival bleeding</a:t>
            </a:r>
          </a:p>
          <a:p>
            <a:pPr eaLnBrk="1" hangingPunct="1"/>
            <a:r>
              <a:rPr lang="cs-CZ" altLang="en-US"/>
              <a:t>tab 22.8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>
            <a:extLst>
              <a:ext uri="{FF2B5EF4-FFF2-40B4-BE49-F238E27FC236}">
                <a16:creationId xmlns:a16="http://schemas.microsoft.com/office/drawing/2014/main" id="{4658C5FC-883E-4055-A635-9FC4462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Leukaemia</a:t>
            </a:r>
          </a:p>
        </p:txBody>
      </p:sp>
      <p:sp>
        <p:nvSpPr>
          <p:cNvPr id="17411" name="Zástupný symbol pro obsah 2">
            <a:extLst>
              <a:ext uri="{FF2B5EF4-FFF2-40B4-BE49-F238E27FC236}">
                <a16:creationId xmlns:a16="http://schemas.microsoft.com/office/drawing/2014/main" id="{0B121DDB-65CE-486B-A894-5B072293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management:</a:t>
            </a:r>
          </a:p>
          <a:p>
            <a:pPr lvl="1" eaLnBrk="1" hangingPunct="1"/>
            <a:r>
              <a:rPr lang="cs-CZ" altLang="en-US"/>
              <a:t>biopsy of gingival swelling</a:t>
            </a:r>
          </a:p>
          <a:p>
            <a:pPr lvl="1" eaLnBrk="1" hangingPunct="1"/>
            <a:r>
              <a:rPr lang="cs-CZ" altLang="en-US"/>
              <a:t>vigorous oral hygiene to controll the bacterial population before complications develop</a:t>
            </a:r>
          </a:p>
          <a:p>
            <a:pPr lvl="1" eaLnBrk="1" hangingPunct="1"/>
            <a:r>
              <a:rPr lang="cs-CZ" altLang="en-US"/>
              <a:t>extractions avoided, if necessary – blood transfusion, generous atb cover</a:t>
            </a:r>
          </a:p>
          <a:p>
            <a:pPr eaLnBrk="1" hangingPunct="1"/>
            <a:endParaRPr lang="cs-CZ" altLang="en-US"/>
          </a:p>
          <a:p>
            <a:pPr eaLnBrk="1" hangingPunct="1"/>
            <a:endParaRPr lang="cs-CZ" altLang="en-US"/>
          </a:p>
          <a:p>
            <a:pPr eaLnBrk="1" hangingPunct="1"/>
            <a:endParaRPr lang="cs-CZ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>
            <a:extLst>
              <a:ext uri="{FF2B5EF4-FFF2-40B4-BE49-F238E27FC236}">
                <a16:creationId xmlns:a16="http://schemas.microsoft.com/office/drawing/2014/main" id="{DABD2F3F-7F06-47E6-8A32-CBBCBDD3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Leukaemia</a:t>
            </a:r>
          </a:p>
        </p:txBody>
      </p:sp>
      <p:sp>
        <p:nvSpPr>
          <p:cNvPr id="18435" name="Zástupný symbol pro obsah 2">
            <a:extLst>
              <a:ext uri="{FF2B5EF4-FFF2-40B4-BE49-F238E27FC236}">
                <a16:creationId xmlns:a16="http://schemas.microsoft.com/office/drawing/2014/main" id="{F0B0F5D0-FD56-45C7-8B4F-03BE619A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 u="sng"/>
              <a:t>chronic leukaemia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>
            <a:extLst>
              <a:ext uri="{FF2B5EF4-FFF2-40B4-BE49-F238E27FC236}">
                <a16:creationId xmlns:a16="http://schemas.microsoft.com/office/drawing/2014/main" id="{4CC563A3-A0BB-4511-B42B-3F6144C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Leukopenia and agranulocytosis </a:t>
            </a:r>
          </a:p>
        </p:txBody>
      </p:sp>
      <p:sp>
        <p:nvSpPr>
          <p:cNvPr id="19459" name="Zástupný symbol pro obsah 2">
            <a:extLst>
              <a:ext uri="{FF2B5EF4-FFF2-40B4-BE49-F238E27FC236}">
                <a16:creationId xmlns:a16="http://schemas.microsoft.com/office/drawing/2014/main" id="{22F62DCE-07D0-4A27-B767-4D53B507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leukopenia </a:t>
            </a:r>
          </a:p>
          <a:p>
            <a:pPr eaLnBrk="1" hangingPunct="1"/>
            <a:r>
              <a:rPr lang="cs-CZ" altLang="en-US"/>
              <a:t>WBC ≤ 5000³/l</a:t>
            </a:r>
          </a:p>
          <a:p>
            <a:pPr eaLnBrk="1" hangingPunct="1"/>
            <a:r>
              <a:rPr lang="cs-CZ" altLang="en-US"/>
              <a:t>different causes tab 22.10</a:t>
            </a:r>
          </a:p>
          <a:p>
            <a:pPr eaLnBrk="1" hangingPunct="1"/>
            <a:r>
              <a:rPr lang="cs-CZ" altLang="en-US"/>
              <a:t>chance haematological finding x severe - immunodeficiency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>
            <a:extLst>
              <a:ext uri="{FF2B5EF4-FFF2-40B4-BE49-F238E27FC236}">
                <a16:creationId xmlns:a16="http://schemas.microsoft.com/office/drawing/2014/main" id="{D8CBB84B-013A-4115-951B-6AC5BBF0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Leukopenia and agranulocytosis </a:t>
            </a:r>
          </a:p>
        </p:txBody>
      </p:sp>
      <p:sp>
        <p:nvSpPr>
          <p:cNvPr id="20483" name="Zástupný symbol pro obsah 2">
            <a:extLst>
              <a:ext uri="{FF2B5EF4-FFF2-40B4-BE49-F238E27FC236}">
                <a16:creationId xmlns:a16="http://schemas.microsoft.com/office/drawing/2014/main" id="{B5FA7A36-52BF-4622-8853-C971D16D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agranulocytosis</a:t>
            </a:r>
          </a:p>
          <a:p>
            <a:pPr eaLnBrk="1" hangingPunct="1"/>
            <a:r>
              <a:rPr lang="cs-CZ" altLang="en-US"/>
              <a:t>clinical effects of severe neutropenia: fever prostration, mucosal ulceration</a:t>
            </a:r>
          </a:p>
          <a:p>
            <a:pPr eaLnBrk="1" hangingPunct="1"/>
            <a:endParaRPr lang="cs-CZ" altLang="en-US"/>
          </a:p>
          <a:p>
            <a:pPr eaLnBrk="1" hangingPunct="1"/>
            <a:r>
              <a:rPr lang="cs-CZ" altLang="en-US"/>
              <a:t>drug induced leukopenias</a:t>
            </a:r>
          </a:p>
          <a:p>
            <a:pPr eaLnBrk="1" hangingPunct="1"/>
            <a:r>
              <a:rPr lang="cs-CZ" altLang="en-US"/>
              <a:t>tab 22.12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>
            <a:extLst>
              <a:ext uri="{FF2B5EF4-FFF2-40B4-BE49-F238E27FC236}">
                <a16:creationId xmlns:a16="http://schemas.microsoft.com/office/drawing/2014/main" id="{A7F588E5-A9E8-47A9-A3AC-DE54D156B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Anaemias and leukaemias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A1A3A8-1E60-40C5-8D1A-6698F28C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cs-CZ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>
            <a:extLst>
              <a:ext uri="{FF2B5EF4-FFF2-40B4-BE49-F238E27FC236}">
                <a16:creationId xmlns:a16="http://schemas.microsoft.com/office/drawing/2014/main" id="{50568D69-DD85-4AAD-8F37-804EC856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Leukopenia and agranulocytosis </a:t>
            </a:r>
          </a:p>
        </p:txBody>
      </p:sp>
      <p:sp>
        <p:nvSpPr>
          <p:cNvPr id="21507" name="Zástupný symbol pro obsah 2">
            <a:extLst>
              <a:ext uri="{FF2B5EF4-FFF2-40B4-BE49-F238E27FC236}">
                <a16:creationId xmlns:a16="http://schemas.microsoft.com/office/drawing/2014/main" id="{E3B768DC-AE3E-4A43-B7FE-DEFE4E6D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aplastic anaemia</a:t>
            </a:r>
          </a:p>
          <a:p>
            <a:pPr eaLnBrk="1" hangingPunct="1"/>
            <a:r>
              <a:rPr lang="cs-CZ" altLang="en-US"/>
              <a:t>failure of production of all bone marrow cells (pancytopenia)</a:t>
            </a:r>
          </a:p>
          <a:p>
            <a:pPr eaLnBrk="1" hangingPunct="1"/>
            <a:r>
              <a:rPr lang="cs-CZ" altLang="en-US"/>
              <a:t>systemic and oral effects: purpura, anaemia, susceptibility of infection</a:t>
            </a:r>
          </a:p>
          <a:p>
            <a:pPr eaLnBrk="1" hangingPunct="1"/>
            <a:r>
              <a:rPr lang="cs-CZ" altLang="en-US"/>
              <a:t>cause: unknown, ai, drug induced</a:t>
            </a:r>
          </a:p>
          <a:p>
            <a:pPr eaLnBrk="1" hangingPunct="1"/>
            <a:r>
              <a:rPr lang="cs-CZ" altLang="en-US"/>
              <a:t>management: stop drugs, give atb and transfusions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>
            <a:extLst>
              <a:ext uri="{FF2B5EF4-FFF2-40B4-BE49-F238E27FC236}">
                <a16:creationId xmlns:a16="http://schemas.microsoft.com/office/drawing/2014/main" id="{D3C7AED7-13C8-41AA-91C5-9F535151E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Haemorrhagic diseases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CC9E3E0-03AB-4F0E-A76E-89C0F4979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cs-CZ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>
            <a:extLst>
              <a:ext uri="{FF2B5EF4-FFF2-40B4-BE49-F238E27FC236}">
                <a16:creationId xmlns:a16="http://schemas.microsoft.com/office/drawing/2014/main" id="{BE075DAA-BCDC-40C2-B825-3434AD6C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23555" name="Zástupný symbol pro obsah 2">
            <a:extLst>
              <a:ext uri="{FF2B5EF4-FFF2-40B4-BE49-F238E27FC236}">
                <a16:creationId xmlns:a16="http://schemas.microsoft.com/office/drawing/2014/main" id="{4660A198-7354-4E92-923B-F6F650F2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haemorrhagic diseases = purpura (platelet deffects) and clotting deffects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>
            <a:extLst>
              <a:ext uri="{FF2B5EF4-FFF2-40B4-BE49-F238E27FC236}">
                <a16:creationId xmlns:a16="http://schemas.microsoft.com/office/drawing/2014/main" id="{50E617EC-D5FC-4F13-BFAF-2DE526A7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24579" name="Zástupný symbol pro obsah 2">
            <a:extLst>
              <a:ext uri="{FF2B5EF4-FFF2-40B4-BE49-F238E27FC236}">
                <a16:creationId xmlns:a16="http://schemas.microsoft.com/office/drawing/2014/main" id="{626A49BD-46BA-4A01-8550-D3DBAF0E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4525963"/>
          </a:xfrm>
        </p:spPr>
        <p:txBody>
          <a:bodyPr/>
          <a:lstStyle/>
          <a:p>
            <a:r>
              <a:rPr lang="cs-CZ" altLang="en-US"/>
              <a:t>Investigation of a history of excessive bleeding:</a:t>
            </a:r>
          </a:p>
          <a:p>
            <a:pPr lvl="1"/>
            <a:r>
              <a:rPr lang="cs-CZ" altLang="en-US"/>
              <a:t>careful history essential tab. 23.1</a:t>
            </a:r>
          </a:p>
          <a:p>
            <a:pPr lvl="1"/>
            <a:r>
              <a:rPr lang="cs-CZ" altLang="en-US"/>
              <a:t>most of the haemorrhagical diseases are hereditary!</a:t>
            </a:r>
          </a:p>
          <a:p>
            <a:pPr lvl="1"/>
            <a:r>
              <a:rPr lang="cs-CZ" altLang="en-US"/>
              <a:t>bleeding for up to 24hrs after an extraction usually due to local causes or a minor defect of haemostasis → more prolonged bleeding is significant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>
            <a:extLst>
              <a:ext uri="{FF2B5EF4-FFF2-40B4-BE49-F238E27FC236}">
                <a16:creationId xmlns:a16="http://schemas.microsoft.com/office/drawing/2014/main" id="{3075CD03-1992-488D-9744-5F54FA3F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25603" name="Zástupný symbol pro obsah 2">
            <a:extLst>
              <a:ext uri="{FF2B5EF4-FFF2-40B4-BE49-F238E27FC236}">
                <a16:creationId xmlns:a16="http://schemas.microsoft.com/office/drawing/2014/main" id="{038C137E-5EC9-40A7-B593-D8758A54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Clinical examination: </a:t>
            </a:r>
          </a:p>
          <a:p>
            <a:pPr lvl="1"/>
            <a:r>
              <a:rPr lang="cs-CZ" altLang="en-US"/>
              <a:t>signs of anaemia and purpura</a:t>
            </a:r>
          </a:p>
          <a:p>
            <a:pPr lvl="1"/>
            <a:r>
              <a:rPr lang="cs-CZ" altLang="en-US"/>
              <a:t>examination of the mouth → planning of the operation</a:t>
            </a:r>
          </a:p>
          <a:p>
            <a:pPr lvl="1"/>
            <a:r>
              <a:rPr lang="cs-CZ" altLang="en-US"/>
              <a:t>haemophilia – all essential extractions carried out at a single operation with fVIII cover</a:t>
            </a:r>
          </a:p>
          <a:p>
            <a:pPr lvl="1"/>
            <a:r>
              <a:rPr lang="cs-CZ" altLang="en-US"/>
              <a:t>radiographs (to prevent complications)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adpis 1">
            <a:extLst>
              <a:ext uri="{FF2B5EF4-FFF2-40B4-BE49-F238E27FC236}">
                <a16:creationId xmlns:a16="http://schemas.microsoft.com/office/drawing/2014/main" id="{904E68BB-653D-4E1A-95FE-7018136F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26627" name="Zástupný symbol pro obsah 2">
            <a:extLst>
              <a:ext uri="{FF2B5EF4-FFF2-40B4-BE49-F238E27FC236}">
                <a16:creationId xmlns:a16="http://schemas.microsoft.com/office/drawing/2014/main" id="{68ED3631-AF74-43A9-8AA9-0C8766AD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Laboratory investigations:</a:t>
            </a:r>
          </a:p>
          <a:p>
            <a:pPr lvl="1"/>
            <a:r>
              <a:rPr lang="cs-CZ" altLang="en-US"/>
              <a:t>tab 23.2</a:t>
            </a:r>
          </a:p>
          <a:p>
            <a:pPr lvl="1"/>
            <a:r>
              <a:rPr lang="cs-CZ" altLang="en-US"/>
              <a:t>essential is look for anaemia</a:t>
            </a:r>
          </a:p>
          <a:p>
            <a:pPr lvl="1"/>
            <a:r>
              <a:rPr lang="cs-CZ" altLang="en-US"/>
              <a:t>blood grouping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adpis 1">
            <a:extLst>
              <a:ext uri="{FF2B5EF4-FFF2-40B4-BE49-F238E27FC236}">
                <a16:creationId xmlns:a16="http://schemas.microsoft.com/office/drawing/2014/main" id="{AF26EC93-F887-41AB-9514-1AA424A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27651" name="Zástupný symbol pro obsah 2">
            <a:extLst>
              <a:ext uri="{FF2B5EF4-FFF2-40B4-BE49-F238E27FC236}">
                <a16:creationId xmlns:a16="http://schemas.microsoft.com/office/drawing/2014/main" id="{101633D4-99D9-4857-8332-B465507E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b="1" u="sng"/>
              <a:t>A) Purpura</a:t>
            </a:r>
          </a:p>
          <a:p>
            <a:r>
              <a:rPr lang="cs-CZ" altLang="en-US"/>
              <a:t>typical result of platelet disorders</a:t>
            </a:r>
          </a:p>
          <a:p>
            <a:r>
              <a:rPr lang="cs-CZ" altLang="en-US"/>
              <a:t>bleeding time prolonged but clotting function normal (with exception of of vW disease)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adpis 1">
            <a:extLst>
              <a:ext uri="{FF2B5EF4-FFF2-40B4-BE49-F238E27FC236}">
                <a16:creationId xmlns:a16="http://schemas.microsoft.com/office/drawing/2014/main" id="{BD23E7EF-39C4-4512-AE52-4AA1C961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28675" name="Zástupný symbol pro obsah 2">
            <a:extLst>
              <a:ext uri="{FF2B5EF4-FFF2-40B4-BE49-F238E27FC236}">
                <a16:creationId xmlns:a16="http://schemas.microsoft.com/office/drawing/2014/main" id="{56809B50-FA9A-4920-8D46-B8DB65C8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5043488"/>
          </a:xfrm>
        </p:spPr>
        <p:txBody>
          <a:bodyPr/>
          <a:lstStyle/>
          <a:p>
            <a:r>
              <a:rPr lang="cs-CZ" altLang="en-US"/>
              <a:t>general features of purpura:</a:t>
            </a:r>
          </a:p>
          <a:p>
            <a:pPr lvl="1"/>
            <a:r>
              <a:rPr lang="cs-CZ" altLang="en-US"/>
              <a:t>purpura = bleeding into the skin or mucous membranes causing petechiae or ecchymoses or „spontaneous bruising“</a:t>
            </a:r>
          </a:p>
          <a:p>
            <a:pPr lvl="1"/>
            <a:r>
              <a:rPr lang="cs-CZ" altLang="en-US"/>
              <a:t>haemorrhage immediately follows the trauma and ultimately stops spontaneously as a result of normal coagulation</a:t>
            </a:r>
          </a:p>
          <a:p>
            <a:pPr lvl="1"/>
            <a:r>
              <a:rPr lang="cs-CZ" altLang="en-US"/>
              <a:t>thrombocytopenia = platelets ≤ 100 000 mm³</a:t>
            </a:r>
          </a:p>
          <a:p>
            <a:pPr lvl="1"/>
            <a:r>
              <a:rPr lang="cs-CZ" altLang="en-US"/>
              <a:t>spontaneous bleeding uncommon until platelets ≤ 50 000 mm³  </a:t>
            </a:r>
          </a:p>
          <a:p>
            <a:endParaRPr lang="cs-CZ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adpis 1">
            <a:extLst>
              <a:ext uri="{FF2B5EF4-FFF2-40B4-BE49-F238E27FC236}">
                <a16:creationId xmlns:a16="http://schemas.microsoft.com/office/drawing/2014/main" id="{451ED010-6C28-43A6-AF90-C45EF2B9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29699" name="Zástupný symbol pro obsah 2">
            <a:extLst>
              <a:ext uri="{FF2B5EF4-FFF2-40B4-BE49-F238E27FC236}">
                <a16:creationId xmlns:a16="http://schemas.microsoft.com/office/drawing/2014/main" id="{FA7F293B-5E16-4A03-8735-AE3946F2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altLang="en-US"/>
              <a:t>typical site palate</a:t>
            </a:r>
          </a:p>
          <a:p>
            <a:pPr lvl="1"/>
            <a:r>
              <a:rPr lang="cs-CZ" altLang="en-US"/>
              <a:t>+/- excessive gingival bleeding or blood blister </a:t>
            </a:r>
          </a:p>
          <a:p>
            <a:pPr lvl="1"/>
            <a:r>
              <a:rPr lang="cs-CZ" altLang="en-US"/>
              <a:t>tab 23.3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adpis 1">
            <a:extLst>
              <a:ext uri="{FF2B5EF4-FFF2-40B4-BE49-F238E27FC236}">
                <a16:creationId xmlns:a16="http://schemas.microsoft.com/office/drawing/2014/main" id="{6CCEA853-BEE2-4DDE-9D7B-87C69C5A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0723" name="Zástupný symbol pro obsah 2">
            <a:extLst>
              <a:ext uri="{FF2B5EF4-FFF2-40B4-BE49-F238E27FC236}">
                <a16:creationId xmlns:a16="http://schemas.microsoft.com/office/drawing/2014/main" id="{7CF2C84C-568A-4441-9206-B28F8FF5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u="sng"/>
              <a:t>ITP</a:t>
            </a:r>
          </a:p>
          <a:p>
            <a:r>
              <a:rPr lang="cs-CZ" altLang="en-US"/>
              <a:t>IgG auto Ab</a:t>
            </a:r>
          </a:p>
          <a:p>
            <a:r>
              <a:rPr lang="cs-CZ" altLang="en-US"/>
              <a:t>↓ number of platelets</a:t>
            </a:r>
          </a:p>
          <a:p>
            <a:r>
              <a:rPr lang="cs-CZ" altLang="en-US"/>
              <a:t>children or young adult women</a:t>
            </a:r>
          </a:p>
          <a:p>
            <a:r>
              <a:rPr lang="cs-CZ" altLang="en-US"/>
              <a:t>first sign could be profuse gingival bleeding or postextraction haemorrhage </a:t>
            </a:r>
          </a:p>
          <a:p>
            <a:r>
              <a:rPr lang="cs-CZ" altLang="en-US"/>
              <a:t>+/- spontaneous bleeding into the skin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>
            <a:extLst>
              <a:ext uri="{FF2B5EF4-FFF2-40B4-BE49-F238E27FC236}">
                <a16:creationId xmlns:a16="http://schemas.microsoft.com/office/drawing/2014/main" id="{EC25D64E-226F-45E2-A52C-9B721331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Anaemia</a:t>
            </a:r>
          </a:p>
        </p:txBody>
      </p:sp>
      <p:sp>
        <p:nvSpPr>
          <p:cNvPr id="4099" name="Zástupný symbol pro obsah 2">
            <a:extLst>
              <a:ext uri="{FF2B5EF4-FFF2-40B4-BE49-F238E27FC236}">
                <a16:creationId xmlns:a16="http://schemas.microsoft.com/office/drawing/2014/main" id="{BED0AAB3-5565-43CC-86FD-49B837B4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types (etiology):</a:t>
            </a:r>
          </a:p>
          <a:p>
            <a:pPr eaLnBrk="1" hangingPunct="1"/>
            <a:r>
              <a:rPr lang="cs-CZ" altLang="en-US"/>
              <a:t>1) iron deficiency</a:t>
            </a:r>
          </a:p>
          <a:p>
            <a:pPr lvl="1" eaLnBrk="1" hangingPunct="1"/>
            <a:r>
              <a:rPr lang="cs-CZ" altLang="en-US"/>
              <a:t>most common type</a:t>
            </a:r>
          </a:p>
          <a:p>
            <a:pPr lvl="1" eaLnBrk="1" hangingPunct="1"/>
            <a:r>
              <a:rPr lang="cs-CZ" altLang="en-US"/>
              <a:t>chronic menstrual blood loss, peptic ulcer, haemorrhoids</a:t>
            </a:r>
          </a:p>
          <a:p>
            <a:pPr eaLnBrk="1" hangingPunct="1"/>
            <a:r>
              <a:rPr lang="cs-CZ" altLang="en-US"/>
              <a:t>2) pernicious anaemia</a:t>
            </a:r>
          </a:p>
          <a:p>
            <a:pPr lvl="1" eaLnBrk="1" hangingPunct="1"/>
            <a:r>
              <a:rPr lang="cs-CZ" altLang="en-US"/>
              <a:t>macrocytic anaemia</a:t>
            </a:r>
          </a:p>
          <a:p>
            <a:pPr lvl="1" eaLnBrk="1" hangingPunct="1"/>
            <a:r>
              <a:rPr lang="cs-CZ" altLang="en-US"/>
              <a:t>+/- neurological disease</a:t>
            </a:r>
          </a:p>
          <a:p>
            <a:pPr lvl="1" eaLnBrk="1" hangingPunct="1"/>
            <a:r>
              <a:rPr lang="cs-CZ" altLang="en-US"/>
              <a:t>folate insufficiency</a:t>
            </a:r>
          </a:p>
          <a:p>
            <a:pPr eaLnBrk="1" hangingPunct="1"/>
            <a:endParaRPr lang="cs-CZ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adpis 1">
            <a:extLst>
              <a:ext uri="{FF2B5EF4-FFF2-40B4-BE49-F238E27FC236}">
                <a16:creationId xmlns:a16="http://schemas.microsoft.com/office/drawing/2014/main" id="{1A4623DB-3B12-451E-8FB1-AA01C825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1747" name="Zástupný symbol pro obsah 2">
            <a:extLst>
              <a:ext uri="{FF2B5EF4-FFF2-40B4-BE49-F238E27FC236}">
                <a16:creationId xmlns:a16="http://schemas.microsoft.com/office/drawing/2014/main" id="{01EA311B-7F03-4EA9-8BCE-54EB765F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management: </a:t>
            </a:r>
          </a:p>
          <a:p>
            <a:pPr lvl="1"/>
            <a:r>
              <a:rPr lang="cs-CZ" altLang="en-US"/>
              <a:t>corticosteroids</a:t>
            </a:r>
          </a:p>
          <a:p>
            <a:pPr lvl="1"/>
            <a:r>
              <a:rPr lang="cs-CZ" altLang="en-US"/>
              <a:t>transfusions of platelets</a:t>
            </a:r>
          </a:p>
          <a:p>
            <a:pPr lvl="1"/>
            <a:r>
              <a:rPr lang="cs-CZ" altLang="en-US"/>
              <a:t>anti…???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>
            <a:extLst>
              <a:ext uri="{FF2B5EF4-FFF2-40B4-BE49-F238E27FC236}">
                <a16:creationId xmlns:a16="http://schemas.microsoft.com/office/drawing/2014/main" id="{10BD0E17-7AFB-41AF-8287-E9A281B9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2771" name="Zástupný symbol pro obsah 2">
            <a:extLst>
              <a:ext uri="{FF2B5EF4-FFF2-40B4-BE49-F238E27FC236}">
                <a16:creationId xmlns:a16="http://schemas.microsoft.com/office/drawing/2014/main" id="{F42E1667-70CE-4393-A491-12E2FD04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u="sng"/>
              <a:t>AIDS</a:t>
            </a:r>
          </a:p>
          <a:p>
            <a:r>
              <a:rPr lang="cs-CZ" altLang="en-US"/>
              <a:t>ai thrombocytopenia can be early sign</a:t>
            </a:r>
          </a:p>
          <a:p>
            <a:pPr>
              <a:buFont typeface="Arial" panose="020B0604020202020204" pitchFamily="34" charset="0"/>
              <a:buNone/>
            </a:pPr>
            <a:r>
              <a:rPr lang="cs-CZ" altLang="en-US" u="sng"/>
              <a:t>drug associated purpura</a:t>
            </a:r>
          </a:p>
          <a:p>
            <a:r>
              <a:rPr lang="cs-CZ" altLang="en-US"/>
              <a:t>aspirin + others interfere with platelet function </a:t>
            </a:r>
          </a:p>
          <a:p>
            <a:r>
              <a:rPr lang="cs-CZ" altLang="en-US"/>
              <a:t>others act as haptens → immune destruction of platelets or suppress marrow function</a:t>
            </a:r>
          </a:p>
          <a:p>
            <a:r>
              <a:rPr lang="cs-CZ" altLang="en-US"/>
              <a:t>tab 23.4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>
            <a:extLst>
              <a:ext uri="{FF2B5EF4-FFF2-40B4-BE49-F238E27FC236}">
                <a16:creationId xmlns:a16="http://schemas.microsoft.com/office/drawing/2014/main" id="{D4432634-01EE-48D5-8536-6CE27756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3795" name="Zástupný symbol pro obsah 2">
            <a:extLst>
              <a:ext uri="{FF2B5EF4-FFF2-40B4-BE49-F238E27FC236}">
                <a16:creationId xmlns:a16="http://schemas.microsoft.com/office/drawing/2014/main" id="{06AC069C-5294-4D08-9393-5B28CA1E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u="sng"/>
              <a:t>localised oral purpura </a:t>
            </a:r>
          </a:p>
          <a:p>
            <a:r>
              <a:rPr lang="cs-CZ" altLang="en-US"/>
              <a:t>sometimes blood blister without haemostatic defect </a:t>
            </a:r>
          </a:p>
          <a:p>
            <a:r>
              <a:rPr lang="cs-CZ" altLang="en-US"/>
              <a:t>choking sensation („angina bullosa haemorrhagica“)</a:t>
            </a:r>
          </a:p>
          <a:p>
            <a:r>
              <a:rPr lang="cs-CZ" altLang="en-US"/>
              <a:t>rupture → ulcer</a:t>
            </a:r>
          </a:p>
          <a:p>
            <a:r>
              <a:rPr lang="cs-CZ" altLang="en-US"/>
              <a:t>systemic purpura should be excluded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adpis 1">
            <a:extLst>
              <a:ext uri="{FF2B5EF4-FFF2-40B4-BE49-F238E27FC236}">
                <a16:creationId xmlns:a16="http://schemas.microsoft.com/office/drawing/2014/main" id="{8DEC25C5-B45C-4F28-A853-3288A48C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4819" name="Zástupný symbol pro obsah 2">
            <a:extLst>
              <a:ext uri="{FF2B5EF4-FFF2-40B4-BE49-F238E27FC236}">
                <a16:creationId xmlns:a16="http://schemas.microsoft.com/office/drawing/2014/main" id="{8052C14A-5708-4022-B4CA-7A50D029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u="sng"/>
              <a:t>von Willebrand´s disease</a:t>
            </a:r>
          </a:p>
          <a:p>
            <a:r>
              <a:rPr lang="cs-CZ" altLang="en-US"/>
              <a:t>both by prolonged bleeding time and deficiency of fVIII</a:t>
            </a:r>
          </a:p>
          <a:p>
            <a:r>
              <a:rPr lang="cs-CZ" altLang="en-US"/>
              <a:t>usually inherited, AD</a:t>
            </a:r>
          </a:p>
          <a:p>
            <a:r>
              <a:rPr lang="cs-CZ" altLang="en-US"/>
              <a:t>deficiency of fVIII mild → purpura more common manifestation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adpis 1">
            <a:extLst>
              <a:ext uri="{FF2B5EF4-FFF2-40B4-BE49-F238E27FC236}">
                <a16:creationId xmlns:a16="http://schemas.microsoft.com/office/drawing/2014/main" id="{2B678064-B93B-4348-B306-DF9A236F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5843" name="Zástupný symbol pro obsah 2">
            <a:extLst>
              <a:ext uri="{FF2B5EF4-FFF2-40B4-BE49-F238E27FC236}">
                <a16:creationId xmlns:a16="http://schemas.microsoft.com/office/drawing/2014/main" id="{F4229031-E437-4533-A7A3-47674E6A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b="1" u="sng"/>
              <a:t>B) Clotting disorders</a:t>
            </a:r>
          </a:p>
          <a:p>
            <a:r>
              <a:rPr lang="cs-CZ" altLang="en-US"/>
              <a:t>tab 23.5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adpis 1">
            <a:extLst>
              <a:ext uri="{FF2B5EF4-FFF2-40B4-BE49-F238E27FC236}">
                <a16:creationId xmlns:a16="http://schemas.microsoft.com/office/drawing/2014/main" id="{D4D7B332-48DF-4BE2-9601-5D9CA89B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6867" name="Zástupný symbol pro obsah 2">
            <a:extLst>
              <a:ext uri="{FF2B5EF4-FFF2-40B4-BE49-F238E27FC236}">
                <a16:creationId xmlns:a16="http://schemas.microsoft.com/office/drawing/2014/main" id="{1C2E84A1-8267-4D05-AB1E-0B571EC7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u="sng"/>
              <a:t>Haemophilia A</a:t>
            </a:r>
          </a:p>
          <a:p>
            <a:r>
              <a:rPr lang="cs-CZ" altLang="en-US"/>
              <a:t>most common, severe</a:t>
            </a:r>
          </a:p>
          <a:p>
            <a:r>
              <a:rPr lang="cs-CZ" altLang="en-US"/>
              <a:t>fVIII deficiency</a:t>
            </a:r>
          </a:p>
          <a:p>
            <a:r>
              <a:rPr lang="cs-CZ" altLang="en-US"/>
              <a:t>6/100 000</a:t>
            </a:r>
          </a:p>
          <a:p>
            <a:r>
              <a:rPr lang="cs-CZ" altLang="en-US"/>
              <a:t>severe haemophilia typically effects in childhood – bleeding into muscles or joints after minor injuries</a:t>
            </a:r>
          </a:p>
          <a:p>
            <a:r>
              <a:rPr lang="cs-CZ" altLang="en-US"/>
              <a:t>mild haemophilia (fVIII ≥ 25%) – no symptoms until an injury, surgery or dental extraction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>
            <a:extLst>
              <a:ext uri="{FF2B5EF4-FFF2-40B4-BE49-F238E27FC236}">
                <a16:creationId xmlns:a16="http://schemas.microsoft.com/office/drawing/2014/main" id="{FE61DEEC-C49C-440F-90E7-62749742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7891" name="Zástupný symbol pro obsah 2">
            <a:extLst>
              <a:ext uri="{FF2B5EF4-FFF2-40B4-BE49-F238E27FC236}">
                <a16:creationId xmlns:a16="http://schemas.microsoft.com/office/drawing/2014/main" id="{4510D80F-939D-4407-A75C-6FA84FAB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severe and prolonged bleeding can also follow local anaesthetic injections! (inferior dental blocks!)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adpis 1">
            <a:extLst>
              <a:ext uri="{FF2B5EF4-FFF2-40B4-BE49-F238E27FC236}">
                <a16:creationId xmlns:a16="http://schemas.microsoft.com/office/drawing/2014/main" id="{F4A1D110-3E65-4EED-B79D-2308B0B1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8915" name="Zástupný symbol pro obsah 2">
            <a:extLst>
              <a:ext uri="{FF2B5EF4-FFF2-40B4-BE49-F238E27FC236}">
                <a16:creationId xmlns:a16="http://schemas.microsoft.com/office/drawing/2014/main" id="{02E26492-B8FA-42DF-8816-082C9CA6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214438"/>
            <a:ext cx="8786812" cy="5643562"/>
          </a:xfrm>
        </p:spPr>
        <p:txBody>
          <a:bodyPr/>
          <a:lstStyle/>
          <a:p>
            <a:r>
              <a:rPr lang="cs-CZ" altLang="en-US" sz="2800"/>
              <a:t>clinical features:</a:t>
            </a:r>
          </a:p>
          <a:p>
            <a:pPr lvl="1"/>
            <a:r>
              <a:rPr lang="cs-CZ" altLang="en-US" sz="2400"/>
              <a:t>positive family history</a:t>
            </a:r>
          </a:p>
          <a:p>
            <a:pPr lvl="1"/>
            <a:r>
              <a:rPr lang="cs-CZ" altLang="en-US" sz="2400"/>
              <a:t>30% patients negative history!</a:t>
            </a:r>
          </a:p>
          <a:p>
            <a:pPr lvl="1"/>
            <a:r>
              <a:rPr lang="cs-CZ" altLang="en-US" sz="2400"/>
              <a:t>bleeding starts after a short delay (normal platelet and vascular responses) → persistent bleeding, can continue for weeks    </a:t>
            </a:r>
          </a:p>
          <a:p>
            <a:pPr lvl="1"/>
            <a:r>
              <a:rPr lang="cs-CZ" altLang="en-US" sz="2400"/>
              <a:t>haemarthroses</a:t>
            </a:r>
          </a:p>
          <a:p>
            <a:pPr lvl="1"/>
            <a:r>
              <a:rPr lang="cs-CZ" altLang="en-US" sz="2400"/>
              <a:t>intracranial haemorrhage!</a:t>
            </a:r>
          </a:p>
          <a:p>
            <a:pPr lvl="1"/>
            <a:r>
              <a:rPr lang="cs-CZ" altLang="en-US" sz="2400"/>
              <a:t>deep tissue bleeding → obstruction of airways!</a:t>
            </a:r>
          </a:p>
          <a:p>
            <a:pPr lvl="1"/>
            <a:r>
              <a:rPr lang="cs-CZ" altLang="en-US" sz="2400"/>
              <a:t>HBV, HCV+!</a:t>
            </a:r>
          </a:p>
          <a:p>
            <a:pPr lvl="1"/>
            <a:r>
              <a:rPr lang="cs-CZ" altLang="en-US" sz="2400"/>
              <a:t>+/- formation of anti fVIII Ab</a:t>
            </a:r>
            <a:endParaRPr lang="cs-CZ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adpis 1">
            <a:extLst>
              <a:ext uri="{FF2B5EF4-FFF2-40B4-BE49-F238E27FC236}">
                <a16:creationId xmlns:a16="http://schemas.microsoft.com/office/drawing/2014/main" id="{D500652C-D079-44BD-964E-F8ADC3FD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39939" name="Zástupný symbol pro obsah 2">
            <a:extLst>
              <a:ext uri="{FF2B5EF4-FFF2-40B4-BE49-F238E27FC236}">
                <a16:creationId xmlns:a16="http://schemas.microsoft.com/office/drawing/2014/main" id="{78B6479C-CE9C-47B5-9DBC-3E1DABE7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143000"/>
            <a:ext cx="8229600" cy="4525963"/>
          </a:xfrm>
        </p:spPr>
        <p:txBody>
          <a:bodyPr/>
          <a:lstStyle/>
          <a:p>
            <a:r>
              <a:rPr lang="cs-CZ" altLang="en-US"/>
              <a:t>principles of management:</a:t>
            </a:r>
          </a:p>
          <a:p>
            <a:pPr lvl="1"/>
            <a:r>
              <a:rPr lang="cs-CZ" altLang="en-US"/>
              <a:t>radiographs (local status, prevention of complications)</a:t>
            </a:r>
          </a:p>
          <a:p>
            <a:pPr lvl="1"/>
            <a:r>
              <a:rPr lang="cs-CZ" altLang="en-US"/>
              <a:t>admission to hospital </a:t>
            </a:r>
          </a:p>
          <a:p>
            <a:pPr lvl="1"/>
            <a:r>
              <a:rPr lang="cs-CZ" altLang="en-US"/>
              <a:t>replacement therapy</a:t>
            </a:r>
          </a:p>
          <a:p>
            <a:pPr lvl="1"/>
            <a:r>
              <a:rPr lang="cs-CZ" altLang="en-US"/>
              <a:t>as much surgical work as possible in one session 23.6</a:t>
            </a:r>
          </a:p>
          <a:p>
            <a:pPr lvl="1"/>
            <a:r>
              <a:rPr lang="cs-CZ" altLang="en-US"/>
              <a:t>for dental extraction fVIII level 50-75%</a:t>
            </a:r>
          </a:p>
          <a:p>
            <a:pPr lvl="1"/>
            <a:r>
              <a:rPr lang="cs-CZ" altLang="en-US"/>
              <a:t>postoperatively: atb, risk of bleeding greatest 4-10 days postoperatively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1">
            <a:extLst>
              <a:ext uri="{FF2B5EF4-FFF2-40B4-BE49-F238E27FC236}">
                <a16:creationId xmlns:a16="http://schemas.microsoft.com/office/drawing/2014/main" id="{8E3EB412-702C-4647-90B4-E33D1FE5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40963" name="Zástupný symbol pro obsah 2">
            <a:extLst>
              <a:ext uri="{FF2B5EF4-FFF2-40B4-BE49-F238E27FC236}">
                <a16:creationId xmlns:a16="http://schemas.microsoft.com/office/drawing/2014/main" id="{B887E7DF-4715-428D-98E4-C03509BD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altLang="en-US"/>
              <a:t>aspirin and related analgesics avoided!</a:t>
            </a:r>
          </a:p>
          <a:p>
            <a:pPr lvl="1"/>
            <a:r>
              <a:rPr lang="cs-CZ" altLang="en-US"/>
              <a:t>extractions in mild haemophilia with antifibrinolytic drugs</a:t>
            </a:r>
          </a:p>
          <a:p>
            <a:pPr>
              <a:buFont typeface="Arial" panose="020B0604020202020204" pitchFamily="34" charset="0"/>
              <a:buNone/>
            </a:pPr>
            <a:r>
              <a:rPr lang="cs-CZ" altLang="en-US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>
            <a:extLst>
              <a:ext uri="{FF2B5EF4-FFF2-40B4-BE49-F238E27FC236}">
                <a16:creationId xmlns:a16="http://schemas.microsoft.com/office/drawing/2014/main" id="{F9989EE9-A541-48DA-87F2-54F5D0D1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Anaemia</a:t>
            </a:r>
          </a:p>
        </p:txBody>
      </p:sp>
      <p:sp>
        <p:nvSpPr>
          <p:cNvPr id="5123" name="Zástupný symbol pro obsah 2">
            <a:extLst>
              <a:ext uri="{FF2B5EF4-FFF2-40B4-BE49-F238E27FC236}">
                <a16:creationId xmlns:a16="http://schemas.microsoft.com/office/drawing/2014/main" id="{E48448D1-552F-4443-83A5-7752E7F28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3) leukaemia</a:t>
            </a:r>
          </a:p>
          <a:p>
            <a:pPr lvl="1" eaLnBrk="1" hangingPunct="1"/>
            <a:r>
              <a:rPr lang="cs-CZ" altLang="en-US"/>
              <a:t>cause of normocytic anaemia</a:t>
            </a:r>
          </a:p>
          <a:p>
            <a:pPr lvl="1" eaLnBrk="1" hangingPunct="1"/>
            <a:r>
              <a:rPr lang="cs-CZ" altLang="en-US"/>
              <a:t>childhood!</a:t>
            </a:r>
          </a:p>
          <a:p>
            <a:pPr eaLnBrk="1" hangingPunct="1"/>
            <a:r>
              <a:rPr lang="cs-CZ" altLang="en-US"/>
              <a:t>4) sickle cell trait</a:t>
            </a:r>
          </a:p>
          <a:p>
            <a:pPr eaLnBrk="1" hangingPunct="1"/>
            <a:r>
              <a:rPr lang="cs-CZ" altLang="en-US"/>
              <a:t>5) thalasaemia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>
            <a:extLst>
              <a:ext uri="{FF2B5EF4-FFF2-40B4-BE49-F238E27FC236}">
                <a16:creationId xmlns:a16="http://schemas.microsoft.com/office/drawing/2014/main" id="{73ED8945-4937-4A01-895B-DED60A2F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41987" name="Zástupný symbol pro obsah 2">
            <a:extLst>
              <a:ext uri="{FF2B5EF4-FFF2-40B4-BE49-F238E27FC236}">
                <a16:creationId xmlns:a16="http://schemas.microsoft.com/office/drawing/2014/main" id="{D039D0F5-78B5-4EA5-9016-379CB940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u="sng"/>
              <a:t>Christmas disease (haemophilia B)</a:t>
            </a:r>
          </a:p>
          <a:p>
            <a:r>
              <a:rPr lang="cs-CZ" altLang="en-US"/>
              <a:t>fIX</a:t>
            </a:r>
          </a:p>
          <a:p>
            <a:r>
              <a:rPr lang="cs-CZ" altLang="en-US"/>
              <a:t>inherited</a:t>
            </a:r>
          </a:p>
          <a:p>
            <a:r>
              <a:rPr lang="cs-CZ" altLang="en-US"/>
              <a:t>more stable → replacement therapy in longer intervals</a:t>
            </a:r>
          </a:p>
          <a:p>
            <a:r>
              <a:rPr lang="cs-CZ" altLang="en-US"/>
              <a:t>other the same as in haemophilia 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adpis 1">
            <a:extLst>
              <a:ext uri="{FF2B5EF4-FFF2-40B4-BE49-F238E27FC236}">
                <a16:creationId xmlns:a16="http://schemas.microsoft.com/office/drawing/2014/main" id="{66820CB8-4CE7-4469-A7EA-703B5B1A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43011" name="Zástupný symbol pro obsah 2">
            <a:extLst>
              <a:ext uri="{FF2B5EF4-FFF2-40B4-BE49-F238E27FC236}">
                <a16:creationId xmlns:a16="http://schemas.microsoft.com/office/drawing/2014/main" id="{132F9425-E14F-405C-9309-9B392231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u="sng"/>
              <a:t>Acquired clotting defects</a:t>
            </a:r>
          </a:p>
          <a:p>
            <a:pPr>
              <a:buFont typeface="Arial" panose="020B0604020202020204" pitchFamily="34" charset="0"/>
              <a:buNone/>
            </a:pPr>
            <a:r>
              <a:rPr lang="cs-CZ" altLang="en-US"/>
              <a:t>a) vitamin K deficiency</a:t>
            </a:r>
          </a:p>
          <a:p>
            <a:r>
              <a:rPr lang="cs-CZ" altLang="en-US"/>
              <a:t>causes: obstructive jaundice, malabsorption </a:t>
            </a:r>
          </a:p>
          <a:p>
            <a:r>
              <a:rPr lang="cs-CZ" altLang="en-US"/>
              <a:t>surgary delayed to haemostasis recover</a:t>
            </a:r>
          </a:p>
          <a:p>
            <a:r>
              <a:rPr lang="cs-CZ" altLang="en-US"/>
              <a:t>+/- vitamin 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adpis 1">
            <a:extLst>
              <a:ext uri="{FF2B5EF4-FFF2-40B4-BE49-F238E27FC236}">
                <a16:creationId xmlns:a16="http://schemas.microsoft.com/office/drawing/2014/main" id="{817DFE0A-DF22-426B-BA6F-C79511BD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44035" name="Zástupný symbol pro obsah 2">
            <a:extLst>
              <a:ext uri="{FF2B5EF4-FFF2-40B4-BE49-F238E27FC236}">
                <a16:creationId xmlns:a16="http://schemas.microsoft.com/office/drawing/2014/main" id="{5B1B7445-0A45-4B32-8BE4-6A3115A5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1430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/>
              <a:t>b) anticoagulant treatment </a:t>
            </a:r>
          </a:p>
          <a:p>
            <a:r>
              <a:rPr lang="cs-CZ" altLang="en-US"/>
              <a:t>coumarin (warfarin)</a:t>
            </a:r>
          </a:p>
          <a:p>
            <a:r>
              <a:rPr lang="cs-CZ" altLang="en-US"/>
              <a:t>dental extraction save with INR 2-3</a:t>
            </a:r>
          </a:p>
          <a:p>
            <a:r>
              <a:rPr lang="cs-CZ" altLang="en-US"/>
              <a:t>few teeth extracted in one session, trauma should be minimal, sockets can be sutured</a:t>
            </a:r>
          </a:p>
          <a:p>
            <a:r>
              <a:rPr lang="cs-CZ" altLang="en-US"/>
              <a:t>anticoagulation should not be stopped </a:t>
            </a:r>
          </a:p>
          <a:p>
            <a:r>
              <a:rPr lang="cs-CZ" altLang="en-US"/>
              <a:t>for large surgery → stopped with agreement of physician</a:t>
            </a:r>
          </a:p>
          <a:p>
            <a:r>
              <a:rPr lang="cs-CZ" altLang="en-US"/>
              <a:t>short term: heparin (acts only about 6hrs) → surgery delayed for 12-24hrs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adpis 1">
            <a:extLst>
              <a:ext uri="{FF2B5EF4-FFF2-40B4-BE49-F238E27FC236}">
                <a16:creationId xmlns:a16="http://schemas.microsoft.com/office/drawing/2014/main" id="{6AA039F7-7B72-4BEC-B765-0A32E07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Haemorrhagic diseases</a:t>
            </a:r>
          </a:p>
        </p:txBody>
      </p:sp>
      <p:sp>
        <p:nvSpPr>
          <p:cNvPr id="45059" name="Zástupný symbol pro obsah 2">
            <a:extLst>
              <a:ext uri="{FF2B5EF4-FFF2-40B4-BE49-F238E27FC236}">
                <a16:creationId xmlns:a16="http://schemas.microsoft.com/office/drawing/2014/main" id="{2BC06F0F-DB77-4FFB-9A42-FFB99A4E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/>
              <a:t>c) liver disease</a:t>
            </a:r>
          </a:p>
          <a:p>
            <a:r>
              <a:rPr lang="cs-CZ" altLang="en-US"/>
              <a:t>obstructive jaundice</a:t>
            </a:r>
          </a:p>
          <a:p>
            <a:r>
              <a:rPr lang="cs-CZ" altLang="en-US"/>
              <a:t>extensive liver damage (viral hepatitis, alcoholism)</a:t>
            </a:r>
          </a:p>
          <a:p>
            <a:r>
              <a:rPr lang="cs-CZ" altLang="en-US"/>
              <a:t>haemorrhage can be severe and difficult to control</a:t>
            </a:r>
          </a:p>
          <a:p>
            <a:r>
              <a:rPr lang="cs-CZ" altLang="en-US"/>
              <a:t>→ vitamin K</a:t>
            </a:r>
          </a:p>
          <a:p>
            <a:r>
              <a:rPr lang="cs-CZ" altLang="en-US"/>
              <a:t>antifibrinolytic agents</a:t>
            </a:r>
          </a:p>
          <a:p>
            <a:r>
              <a:rPr lang="cs-CZ" altLang="en-US"/>
              <a:t>fresh plasma infusion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adpis 1">
            <a:extLst>
              <a:ext uri="{FF2B5EF4-FFF2-40B4-BE49-F238E27FC236}">
                <a16:creationId xmlns:a16="http://schemas.microsoft.com/office/drawing/2014/main" id="{F866181A-CC8C-4B36-B859-78CEF5B24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Lymphomas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C4B302-E264-4879-A167-244BE4CFB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cs-CZ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adpis 1">
            <a:extLst>
              <a:ext uri="{FF2B5EF4-FFF2-40B4-BE49-F238E27FC236}">
                <a16:creationId xmlns:a16="http://schemas.microsoft.com/office/drawing/2014/main" id="{7FEFFCF7-DC73-4765-A69C-CB18DD69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Lymphomas</a:t>
            </a:r>
          </a:p>
        </p:txBody>
      </p:sp>
      <p:sp>
        <p:nvSpPr>
          <p:cNvPr id="47107" name="Zástupný symbol pro obsah 2">
            <a:extLst>
              <a:ext uri="{FF2B5EF4-FFF2-40B4-BE49-F238E27FC236}">
                <a16:creationId xmlns:a16="http://schemas.microsoft.com/office/drawing/2014/main" id="{91BC1F5A-43BD-4BB1-807A-259855F5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any type of lymphocytes, most frequently B cells</a:t>
            </a:r>
          </a:p>
          <a:p>
            <a:r>
              <a:rPr lang="cs-CZ" altLang="en-US"/>
              <a:t>all malignant</a:t>
            </a:r>
          </a:p>
          <a:p>
            <a:r>
              <a:rPr lang="cs-CZ" altLang="en-US"/>
              <a:t>Hodgkin + non Hodgkin lymphomas (NHL)</a:t>
            </a:r>
          </a:p>
          <a:p>
            <a:r>
              <a:rPr lang="cs-CZ" altLang="en-US"/>
              <a:t>relatively frequently involve cervical lymph nodes x rare in the mouth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adpis 1">
            <a:extLst>
              <a:ext uri="{FF2B5EF4-FFF2-40B4-BE49-F238E27FC236}">
                <a16:creationId xmlns:a16="http://schemas.microsoft.com/office/drawing/2014/main" id="{D7DF5AEC-E170-41F3-86DD-F31231C1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Lymphomas</a:t>
            </a:r>
          </a:p>
        </p:txBody>
      </p:sp>
      <p:sp>
        <p:nvSpPr>
          <p:cNvPr id="48131" name="Zástupný symbol pro obsah 2">
            <a:extLst>
              <a:ext uri="{FF2B5EF4-FFF2-40B4-BE49-F238E27FC236}">
                <a16:creationId xmlns:a16="http://schemas.microsoft.com/office/drawing/2014/main" id="{520E49BF-218A-4B55-9158-B67385A3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cs-CZ" altLang="en-US" b="1"/>
              <a:t>A) NHL</a:t>
            </a:r>
          </a:p>
          <a:p>
            <a:r>
              <a:rPr lang="cs-CZ" altLang="en-US"/>
              <a:t>adults predominantly affected</a:t>
            </a:r>
          </a:p>
          <a:p>
            <a:r>
              <a:rPr lang="cs-CZ" altLang="en-US"/>
              <a:t>nondescript, soft, painless swelling +/- ulcerated</a:t>
            </a:r>
          </a:p>
          <a:p>
            <a:r>
              <a:rPr lang="cs-CZ" altLang="en-US"/>
              <a:t>histologically:</a:t>
            </a:r>
          </a:p>
          <a:p>
            <a:r>
              <a:rPr lang="cs-CZ" altLang="en-US"/>
              <a:t>+ invasion of adjacent tissues</a:t>
            </a:r>
          </a:p>
          <a:p>
            <a:r>
              <a:rPr lang="cs-CZ" altLang="en-US"/>
              <a:t>+ if traumatised – inflammatory cells can obscure the lymphomatous nature of the tu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adpis 1">
            <a:extLst>
              <a:ext uri="{FF2B5EF4-FFF2-40B4-BE49-F238E27FC236}">
                <a16:creationId xmlns:a16="http://schemas.microsoft.com/office/drawing/2014/main" id="{A2CEE4E1-B9F8-46E0-B223-16EBA18F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Lymphomas</a:t>
            </a:r>
          </a:p>
        </p:txBody>
      </p:sp>
      <p:sp>
        <p:nvSpPr>
          <p:cNvPr id="49155" name="Zástupný symbol pro obsah 2">
            <a:extLst>
              <a:ext uri="{FF2B5EF4-FFF2-40B4-BE49-F238E27FC236}">
                <a16:creationId xmlns:a16="http://schemas.microsoft.com/office/drawing/2014/main" id="{26C4A7D0-0C3B-452A-86A8-8D6DD13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management:</a:t>
            </a:r>
          </a:p>
          <a:p>
            <a:pPr lvl="1"/>
            <a:r>
              <a:rPr lang="cs-CZ" altLang="en-US"/>
              <a:t>biopsy!</a:t>
            </a:r>
          </a:p>
          <a:p>
            <a:pPr lvl="1"/>
            <a:r>
              <a:rPr lang="cs-CZ" altLang="en-US"/>
              <a:t>staging!</a:t>
            </a:r>
          </a:p>
          <a:p>
            <a:endParaRPr lang="cs-CZ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adpis 1">
            <a:extLst>
              <a:ext uri="{FF2B5EF4-FFF2-40B4-BE49-F238E27FC236}">
                <a16:creationId xmlns:a16="http://schemas.microsoft.com/office/drawing/2014/main" id="{4A7A9B3F-C834-41B7-B0B5-A6CD09FD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b="1"/>
              <a:t>Lymphomas</a:t>
            </a:r>
          </a:p>
        </p:txBody>
      </p:sp>
      <p:sp>
        <p:nvSpPr>
          <p:cNvPr id="50179" name="Zástupný symbol pro obsah 2">
            <a:extLst>
              <a:ext uri="{FF2B5EF4-FFF2-40B4-BE49-F238E27FC236}">
                <a16:creationId xmlns:a16="http://schemas.microsoft.com/office/drawing/2014/main" id="{83B847F0-5EAD-40E1-9D78-735DBD60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Burkitt´s lymphoma</a:t>
            </a:r>
          </a:p>
          <a:p>
            <a:r>
              <a:rPr lang="cs-CZ" altLang="en-US"/>
              <a:t>nasopharyngeal (T cell) lymphoma – mlg midline granuloma</a:t>
            </a:r>
          </a:p>
          <a:p>
            <a:r>
              <a:rPr lang="cs-CZ" altLang="en-US"/>
              <a:t>MALT!</a:t>
            </a:r>
          </a:p>
          <a:p>
            <a:r>
              <a:rPr lang="cs-CZ" altLang="en-US"/>
              <a:t>+ local manifestation of gn disease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adpis 1">
            <a:extLst>
              <a:ext uri="{FF2B5EF4-FFF2-40B4-BE49-F238E27FC236}">
                <a16:creationId xmlns:a16="http://schemas.microsoft.com/office/drawing/2014/main" id="{30A0CB6F-691F-4325-9294-AD6750CB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7ACBFC4-0902-4CAB-91B5-61B3B2415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>
            <a:extLst>
              <a:ext uri="{FF2B5EF4-FFF2-40B4-BE49-F238E27FC236}">
                <a16:creationId xmlns:a16="http://schemas.microsoft.com/office/drawing/2014/main" id="{F15EECBF-B3E3-4950-979F-040BFF7F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Anaemia</a:t>
            </a:r>
          </a:p>
        </p:txBody>
      </p:sp>
      <p:sp>
        <p:nvSpPr>
          <p:cNvPr id="6147" name="Zástupný symbol pro obsah 2">
            <a:extLst>
              <a:ext uri="{FF2B5EF4-FFF2-40B4-BE49-F238E27FC236}">
                <a16:creationId xmlns:a16="http://schemas.microsoft.com/office/drawing/2014/main" id="{47639B20-9841-482C-9297-A30D1EA7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clinical features</a:t>
            </a:r>
          </a:p>
          <a:p>
            <a:pPr eaLnBrk="1" hangingPunct="1"/>
            <a:r>
              <a:rPr lang="cs-CZ" altLang="en-US"/>
              <a:t>tab 22.2, 3, 4</a:t>
            </a:r>
          </a:p>
          <a:p>
            <a:pPr eaLnBrk="1" hangingPunct="1"/>
            <a:endParaRPr lang="cs-CZ" altLang="en-US"/>
          </a:p>
          <a:p>
            <a:pPr eaLnBrk="1" hangingPunct="1"/>
            <a:r>
              <a:rPr lang="cs-CZ" altLang="en-US"/>
              <a:t>mucosal disease</a:t>
            </a:r>
          </a:p>
          <a:p>
            <a:pPr eaLnBrk="1" hangingPunct="1"/>
            <a:r>
              <a:rPr lang="cs-CZ" altLang="en-US"/>
              <a:t>glossitis</a:t>
            </a:r>
          </a:p>
          <a:p>
            <a:pPr eaLnBrk="1" hangingPunct="1"/>
            <a:r>
              <a:rPr lang="cs-CZ" altLang="en-US"/>
              <a:t>recurrent aphthae</a:t>
            </a:r>
          </a:p>
          <a:p>
            <a:pPr eaLnBrk="1" hangingPunct="1"/>
            <a:r>
              <a:rPr lang="cs-CZ" altLang="en-US"/>
              <a:t>candidiosis and angular stomatitis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adpis 1">
            <a:extLst>
              <a:ext uri="{FF2B5EF4-FFF2-40B4-BE49-F238E27FC236}">
                <a16:creationId xmlns:a16="http://schemas.microsoft.com/office/drawing/2014/main" id="{9DFDA3E6-ED6D-4DA4-A6FF-CDCB13C5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52227" name="Zástupný symbol pro obsah 2">
            <a:extLst>
              <a:ext uri="{FF2B5EF4-FFF2-40B4-BE49-F238E27FC236}">
                <a16:creationId xmlns:a16="http://schemas.microsoft.com/office/drawing/2014/main" id="{248D142B-A233-4FC1-9AF3-F4BC24EC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dental and periodontal infections most common cause</a:t>
            </a:r>
          </a:p>
          <a:p>
            <a:pPr eaLnBrk="1" hangingPunct="1"/>
            <a:r>
              <a:rPr lang="cs-CZ" altLang="en-US"/>
              <a:t>lymphomas</a:t>
            </a:r>
          </a:p>
          <a:p>
            <a:pPr eaLnBrk="1" hangingPunct="1"/>
            <a:r>
              <a:rPr lang="cs-CZ" altLang="en-US"/>
              <a:t>HIV infection</a:t>
            </a:r>
          </a:p>
          <a:p>
            <a:pPr eaLnBrk="1" hangingPunct="1"/>
            <a:r>
              <a:rPr lang="cs-CZ" altLang="en-US"/>
              <a:t>tab 26.1</a:t>
            </a:r>
          </a:p>
          <a:p>
            <a:pPr eaLnBrk="1" hangingPunct="1"/>
            <a:r>
              <a:rPr lang="cs-CZ" altLang="en-US"/>
              <a:t>investigation: recent viral illness – lymphadenopathy resolves after some months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adpis 1">
            <a:extLst>
              <a:ext uri="{FF2B5EF4-FFF2-40B4-BE49-F238E27FC236}">
                <a16:creationId xmlns:a16="http://schemas.microsoft.com/office/drawing/2014/main" id="{6A42441E-CD70-4D6B-84B8-B6E4D5EB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53251" name="Zástupný symbol pro obsah 2">
            <a:extLst>
              <a:ext uri="{FF2B5EF4-FFF2-40B4-BE49-F238E27FC236}">
                <a16:creationId xmlns:a16="http://schemas.microsoft.com/office/drawing/2014/main" id="{6E55F40C-E8F7-4183-BCCE-76642373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TBC</a:t>
            </a:r>
          </a:p>
          <a:p>
            <a:pPr eaLnBrk="1" hangingPunct="1"/>
            <a:r>
              <a:rPr lang="cs-CZ" altLang="en-US"/>
              <a:t>Mcb tuberculosis + atypical Mcb</a:t>
            </a:r>
          </a:p>
          <a:p>
            <a:pPr eaLnBrk="1" hangingPunct="1"/>
            <a:r>
              <a:rPr lang="cs-CZ" altLang="en-US"/>
              <a:t>clinical features:</a:t>
            </a:r>
          </a:p>
          <a:p>
            <a:pPr eaLnBrk="1" hangingPunct="1"/>
            <a:r>
              <a:rPr lang="cs-CZ" altLang="en-US"/>
              <a:t>pathology: granulomas, Mcb → Mcb culture or DNA tests</a:t>
            </a:r>
          </a:p>
          <a:p>
            <a:pPr eaLnBrk="1" hangingPunct="1"/>
            <a:r>
              <a:rPr lang="cs-CZ" altLang="en-US"/>
              <a:t>management: suspicion of TBC – affected nodes should be excised intact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adpis 1">
            <a:extLst>
              <a:ext uri="{FF2B5EF4-FFF2-40B4-BE49-F238E27FC236}">
                <a16:creationId xmlns:a16="http://schemas.microsoft.com/office/drawing/2014/main" id="{7C59B598-EE64-48CC-BA3C-DEE6E6A6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54275" name="Zástupný symbol pro obsah 2">
            <a:extLst>
              <a:ext uri="{FF2B5EF4-FFF2-40B4-BE49-F238E27FC236}">
                <a16:creationId xmlns:a16="http://schemas.microsoft.com/office/drawing/2014/main" id="{EDD8621F-3C2E-4A02-80D7-E28BE08B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Syphilis</a:t>
            </a:r>
          </a:p>
          <a:p>
            <a:pPr eaLnBrk="1" hangingPunct="1"/>
            <a:r>
              <a:rPr lang="cs-CZ" altLang="en-US"/>
              <a:t>lymph nodes enlarged, soft and rubbery</a:t>
            </a:r>
          </a:p>
          <a:p>
            <a:pPr eaLnBrk="1" hangingPunct="1"/>
            <a:r>
              <a:rPr lang="cs-CZ" altLang="en-US"/>
              <a:t>primary or secondary stage</a:t>
            </a:r>
          </a:p>
          <a:p>
            <a:pPr eaLnBrk="1" hangingPunct="1"/>
            <a:r>
              <a:rPr lang="cs-CZ" altLang="en-US"/>
              <a:t>Treponema pallidum in a direct smear or by serological finding</a:t>
            </a:r>
          </a:p>
          <a:p>
            <a:pPr eaLnBrk="1" hangingPunct="1"/>
            <a:r>
              <a:rPr lang="cs-CZ" altLang="en-US"/>
              <a:t>management: atb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adpis 1">
            <a:extLst>
              <a:ext uri="{FF2B5EF4-FFF2-40B4-BE49-F238E27FC236}">
                <a16:creationId xmlns:a16="http://schemas.microsoft.com/office/drawing/2014/main" id="{EC3F3C57-C9C6-4983-9899-A5315245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55299" name="Zástupný symbol pro obsah 2">
            <a:extLst>
              <a:ext uri="{FF2B5EF4-FFF2-40B4-BE49-F238E27FC236}">
                <a16:creationId xmlns:a16="http://schemas.microsoft.com/office/drawing/2014/main" id="{F64D4A04-225B-4400-B40E-95199E59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Cat scratch disease</a:t>
            </a:r>
          </a:p>
          <a:p>
            <a:pPr eaLnBrk="1" hangingPunct="1"/>
            <a:r>
              <a:rPr lang="cs-CZ" altLang="en-US"/>
              <a:t>tab 26.4</a:t>
            </a:r>
          </a:p>
          <a:p>
            <a:pPr eaLnBrk="1" hangingPunct="1"/>
            <a:r>
              <a:rPr lang="cs-CZ" altLang="en-US"/>
              <a:t>pathology: destruction of lymph node architecture, necrosis and lymphocytic infiltration, formation of histiocytic granulomas and central suppuration</a:t>
            </a:r>
          </a:p>
          <a:p>
            <a:pPr eaLnBrk="1" hangingPunct="1"/>
            <a:r>
              <a:rPr lang="cs-CZ" altLang="en-US"/>
              <a:t>WS staining</a:t>
            </a:r>
          </a:p>
          <a:p>
            <a:pPr eaLnBrk="1" hangingPunct="1"/>
            <a:r>
              <a:rPr lang="cs-CZ" altLang="en-US"/>
              <a:t>x deep mycoses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adpis 1">
            <a:extLst>
              <a:ext uri="{FF2B5EF4-FFF2-40B4-BE49-F238E27FC236}">
                <a16:creationId xmlns:a16="http://schemas.microsoft.com/office/drawing/2014/main" id="{396E765F-5EA6-4989-8B2D-D3E0A8A3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56323" name="Zástupný symbol pro obsah 2">
            <a:extLst>
              <a:ext uri="{FF2B5EF4-FFF2-40B4-BE49-F238E27FC236}">
                <a16:creationId xmlns:a16="http://schemas.microsoft.com/office/drawing/2014/main" id="{9998C9B0-DFED-4CD7-A185-43305D5F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management: history, clinical features, exclusion of other causes, disease is mild and self limiting, +/- suppuration and sinus formation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adpis 1">
            <a:extLst>
              <a:ext uri="{FF2B5EF4-FFF2-40B4-BE49-F238E27FC236}">
                <a16:creationId xmlns:a16="http://schemas.microsoft.com/office/drawing/2014/main" id="{D46A878E-D93D-4652-9A8F-80DB21DA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57347" name="Zástupný symbol pro obsah 2">
            <a:extLst>
              <a:ext uri="{FF2B5EF4-FFF2-40B4-BE49-F238E27FC236}">
                <a16:creationId xmlns:a16="http://schemas.microsoft.com/office/drawing/2014/main" id="{6B478318-ED60-4A6B-A914-72B75B1D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Lyme disease</a:t>
            </a:r>
          </a:p>
          <a:p>
            <a:pPr eaLnBrk="1" hangingPunct="1"/>
            <a:r>
              <a:rPr lang="cs-CZ" altLang="en-US"/>
              <a:t>transmitted by insects, deer ticks</a:t>
            </a:r>
          </a:p>
          <a:p>
            <a:pPr eaLnBrk="1" hangingPunct="1"/>
            <a:r>
              <a:rPr lang="cs-CZ" altLang="en-US"/>
              <a:t>tab 26.5</a:t>
            </a:r>
          </a:p>
          <a:p>
            <a:pPr eaLnBrk="1" hangingPunct="1"/>
            <a:r>
              <a:rPr lang="cs-CZ" altLang="en-US"/>
              <a:t>management: history + clinical picture</a:t>
            </a:r>
          </a:p>
          <a:p>
            <a:pPr eaLnBrk="1" hangingPunct="1"/>
            <a:r>
              <a:rPr lang="cs-CZ" altLang="en-US"/>
              <a:t>confirmed serologically</a:t>
            </a:r>
          </a:p>
          <a:p>
            <a:pPr eaLnBrk="1" hangingPunct="1"/>
            <a:r>
              <a:rPr lang="cs-CZ" altLang="en-US"/>
              <a:t>atb!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adpis 1">
            <a:extLst>
              <a:ext uri="{FF2B5EF4-FFF2-40B4-BE49-F238E27FC236}">
                <a16:creationId xmlns:a16="http://schemas.microsoft.com/office/drawing/2014/main" id="{9FF45260-B665-4D97-8895-73976CD9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58371" name="Zástupný symbol pro obsah 2">
            <a:extLst>
              <a:ext uri="{FF2B5EF4-FFF2-40B4-BE49-F238E27FC236}">
                <a16:creationId xmlns:a16="http://schemas.microsoft.com/office/drawing/2014/main" id="{431D51E2-1350-448E-A4BA-5B057090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Infectious mononucleosis</a:t>
            </a:r>
          </a:p>
          <a:p>
            <a:pPr eaLnBrk="1" hangingPunct="1"/>
            <a:r>
              <a:rPr lang="cs-CZ" altLang="en-US"/>
              <a:t>self-limiting lymphoproliferative disease</a:t>
            </a:r>
          </a:p>
          <a:p>
            <a:pPr eaLnBrk="1" hangingPunct="1"/>
            <a:r>
              <a:rPr lang="cs-CZ" altLang="en-US"/>
              <a:t>tab 26.6</a:t>
            </a:r>
          </a:p>
          <a:p>
            <a:pPr eaLnBrk="1" hangingPunct="1"/>
            <a:r>
              <a:rPr lang="cs-CZ" altLang="en-US"/>
              <a:t>+/- more persistent lymphadenopathy which may mimic a lymphoma</a:t>
            </a:r>
          </a:p>
          <a:p>
            <a:pPr eaLnBrk="1" hangingPunct="1"/>
            <a:r>
              <a:rPr lang="cs-CZ" altLang="en-US"/>
              <a:t>management: peripheral blood picture (atypical lymphocytes), Paul-Bunnell test, anti EBV Ab, ampicillin or amoxicilin should be avoided!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adpis 1">
            <a:extLst>
              <a:ext uri="{FF2B5EF4-FFF2-40B4-BE49-F238E27FC236}">
                <a16:creationId xmlns:a16="http://schemas.microsoft.com/office/drawing/2014/main" id="{DA07235C-F0F2-4714-A990-32A81844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59395" name="Zástupný symbol pro obsah 2">
            <a:extLst>
              <a:ext uri="{FF2B5EF4-FFF2-40B4-BE49-F238E27FC236}">
                <a16:creationId xmlns:a16="http://schemas.microsoft.com/office/drawing/2014/main" id="{110EC393-3000-4051-9F02-8513D810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AIDS</a:t>
            </a:r>
          </a:p>
          <a:p>
            <a:pPr eaLnBrk="1" hangingPunct="1"/>
            <a:r>
              <a:rPr lang="cs-CZ" altLang="en-US"/>
              <a:t>soon after infection transient glandular fever like-illness</a:t>
            </a:r>
          </a:p>
          <a:p>
            <a:pPr eaLnBrk="1" hangingPunct="1"/>
            <a:r>
              <a:rPr lang="cs-CZ" altLang="en-US"/>
              <a:t>later +/- wide spread lymphadenopathy (GLS)</a:t>
            </a:r>
          </a:p>
          <a:p>
            <a:pPr eaLnBrk="1" hangingPunct="1"/>
            <a:r>
              <a:rPr lang="cs-CZ" altLang="en-US"/>
              <a:t>→ AIDS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adpis 1">
            <a:extLst>
              <a:ext uri="{FF2B5EF4-FFF2-40B4-BE49-F238E27FC236}">
                <a16:creationId xmlns:a16="http://schemas.microsoft.com/office/drawing/2014/main" id="{C668B5BB-C897-484E-9AD3-2DC7D11D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60419" name="Zástupný symbol pro obsah 2">
            <a:extLst>
              <a:ext uri="{FF2B5EF4-FFF2-40B4-BE49-F238E27FC236}">
                <a16:creationId xmlns:a16="http://schemas.microsoft.com/office/drawing/2014/main" id="{13B0CE81-A892-4A58-BEEF-19B72B1C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Toxoplasmosis</a:t>
            </a:r>
          </a:p>
          <a:p>
            <a:pPr eaLnBrk="1" hangingPunct="1"/>
            <a:r>
              <a:rPr lang="cs-CZ" altLang="en-US"/>
              <a:t>intestinal parasite of many domestic animals (cats)</a:t>
            </a:r>
          </a:p>
          <a:p>
            <a:pPr eaLnBrk="1" hangingPunct="1"/>
            <a:r>
              <a:rPr lang="cs-CZ" altLang="en-US"/>
              <a:t>management: serologically, antimicrobial treatment</a:t>
            </a:r>
          </a:p>
          <a:p>
            <a:pPr eaLnBrk="1" hangingPunct="1"/>
            <a:endParaRPr lang="cs-CZ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adpis 1">
            <a:extLst>
              <a:ext uri="{FF2B5EF4-FFF2-40B4-BE49-F238E27FC236}">
                <a16:creationId xmlns:a16="http://schemas.microsoft.com/office/drawing/2014/main" id="{E4A823A4-357B-468E-B6E8-2E6EFCF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61443" name="Zástupný symbol pro obsah 2">
            <a:extLst>
              <a:ext uri="{FF2B5EF4-FFF2-40B4-BE49-F238E27FC236}">
                <a16:creationId xmlns:a16="http://schemas.microsoft.com/office/drawing/2014/main" id="{173BC1C7-8E46-4AD3-A5D4-8AC401A8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Mucocutaneous lymph node syndrome (Kawasaki´s disease)</a:t>
            </a:r>
          </a:p>
          <a:p>
            <a:pPr eaLnBrk="1" hangingPunct="1"/>
            <a:r>
              <a:rPr lang="cs-CZ" altLang="en-US"/>
              <a:t>tab 26.8</a:t>
            </a:r>
          </a:p>
          <a:p>
            <a:pPr eaLnBrk="1" hangingPunct="1"/>
            <a:r>
              <a:rPr lang="cs-CZ" altLang="en-US"/>
              <a:t>management: clinical and ECG finding</a:t>
            </a:r>
          </a:p>
          <a:p>
            <a:pPr eaLnBrk="1" hangingPunct="1"/>
            <a:r>
              <a:rPr lang="cs-CZ" altLang="en-US"/>
              <a:t>aspirin, </a:t>
            </a:r>
            <a:r>
              <a:rPr lang="el-GR" altLang="en-US"/>
              <a:t>γ</a:t>
            </a:r>
            <a:r>
              <a:rPr lang="cs-CZ" altLang="en-US"/>
              <a:t>-globulin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>
            <a:extLst>
              <a:ext uri="{FF2B5EF4-FFF2-40B4-BE49-F238E27FC236}">
                <a16:creationId xmlns:a16="http://schemas.microsoft.com/office/drawing/2014/main" id="{3BA730DA-59C4-4C8A-B219-4D9993DD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Anaemia</a:t>
            </a:r>
          </a:p>
        </p:txBody>
      </p:sp>
      <p:sp>
        <p:nvSpPr>
          <p:cNvPr id="7171" name="Zástupný symbol pro obsah 2">
            <a:extLst>
              <a:ext uri="{FF2B5EF4-FFF2-40B4-BE49-F238E27FC236}">
                <a16:creationId xmlns:a16="http://schemas.microsoft.com/office/drawing/2014/main" id="{453D97B3-5A5D-47B1-8745-B0B62F76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dangers of general anesthesia</a:t>
            </a:r>
          </a:p>
          <a:p>
            <a:pPr lvl="1" eaLnBrk="1" hangingPunct="1"/>
            <a:r>
              <a:rPr lang="cs-CZ" altLang="en-US"/>
              <a:t>any reduction of oxygenation → irreparable brain damage, myocardial infarction → gen. anesthesia should be provided in hospital</a:t>
            </a:r>
          </a:p>
          <a:p>
            <a:pPr eaLnBrk="1" hangingPunct="1"/>
            <a:r>
              <a:rPr lang="cs-CZ" altLang="en-US"/>
              <a:t>lowered resistence to infection </a:t>
            </a:r>
          </a:p>
          <a:p>
            <a:pPr lvl="1" eaLnBrk="1" hangingPunct="1"/>
            <a:r>
              <a:rPr lang="cs-CZ" altLang="en-US"/>
              <a:t>oral candidiosis</a:t>
            </a:r>
          </a:p>
          <a:p>
            <a:pPr lvl="1" eaLnBrk="1" hangingPunct="1"/>
            <a:r>
              <a:rPr lang="cs-CZ" altLang="en-US"/>
              <a:t>osteomyelitis</a:t>
            </a:r>
          </a:p>
          <a:p>
            <a:pPr eaLnBrk="1" hangingPunct="1"/>
            <a:endParaRPr lang="cs-CZ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adpis 1">
            <a:extLst>
              <a:ext uri="{FF2B5EF4-FFF2-40B4-BE49-F238E27FC236}">
                <a16:creationId xmlns:a16="http://schemas.microsoft.com/office/drawing/2014/main" id="{A04B55F8-463F-4229-A5C6-94093B1D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en-US" b="1"/>
              <a:t>Cervical lymphadenopathy</a:t>
            </a:r>
          </a:p>
        </p:txBody>
      </p:sp>
      <p:sp>
        <p:nvSpPr>
          <p:cNvPr id="62467" name="Zástupný symbol pro obsah 2">
            <a:extLst>
              <a:ext uri="{FF2B5EF4-FFF2-40B4-BE49-F238E27FC236}">
                <a16:creationId xmlns:a16="http://schemas.microsoft.com/office/drawing/2014/main" id="{09709AC1-9F6E-42B3-AB25-6DE20E9B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Drug-associated lymphadenopathies</a:t>
            </a:r>
          </a:p>
          <a:p>
            <a:pPr eaLnBrk="1" hangingPunct="1"/>
            <a:r>
              <a:rPr lang="cs-CZ" altLang="en-US"/>
              <a:t>occasional toxic effect of long term treatment with the antiepileptic drug, phenytoin can mimic lymphoma</a:t>
            </a:r>
          </a:p>
          <a:p>
            <a:pPr eaLnBrk="1" hangingPunct="1"/>
            <a:r>
              <a:rPr lang="cs-CZ" altLang="en-US"/>
              <a:t>management: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>
            <a:extLst>
              <a:ext uri="{FF2B5EF4-FFF2-40B4-BE49-F238E27FC236}">
                <a16:creationId xmlns:a16="http://schemas.microsoft.com/office/drawing/2014/main" id="{C44CF651-139A-40A0-8B36-17089AB5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4638"/>
            <a:ext cx="8786813" cy="1143000"/>
          </a:xfrm>
        </p:spPr>
        <p:txBody>
          <a:bodyPr/>
          <a:lstStyle/>
          <a:p>
            <a:pPr eaLnBrk="1" hangingPunct="1"/>
            <a:r>
              <a:rPr lang="cs-CZ" altLang="en-US" b="1"/>
              <a:t>Sickle cell disease and sickle cell trait</a:t>
            </a:r>
          </a:p>
        </p:txBody>
      </p:sp>
      <p:sp>
        <p:nvSpPr>
          <p:cNvPr id="8195" name="Zástupný symbol pro obsah 2">
            <a:extLst>
              <a:ext uri="{FF2B5EF4-FFF2-40B4-BE49-F238E27FC236}">
                <a16:creationId xmlns:a16="http://schemas.microsoft.com/office/drawing/2014/main" id="{384A9ED4-BC3A-4875-86E6-62642A4A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en-US"/>
              <a:t>people of African, Afro-Caribbean and Mediterranean or Middle Eastern origin</a:t>
            </a:r>
          </a:p>
          <a:p>
            <a:pPr eaLnBrk="1" hangingPunct="1"/>
            <a:r>
              <a:rPr lang="cs-CZ" altLang="en-US"/>
              <a:t>sickle cell diease = homozygotes</a:t>
            </a:r>
          </a:p>
          <a:p>
            <a:pPr eaLnBrk="1" hangingPunct="1"/>
            <a:r>
              <a:rPr lang="cs-CZ" altLang="en-US"/>
              <a:t>sickle cell trait = heterozygotes</a:t>
            </a:r>
          </a:p>
          <a:p>
            <a:pPr eaLnBrk="1" hangingPunct="1"/>
            <a:r>
              <a:rPr lang="cs-CZ" altLang="en-US"/>
              <a:t>abnormal Hb (HbS) with the risk of haemolysis, anaemia and other effects</a:t>
            </a:r>
          </a:p>
          <a:p>
            <a:pPr eaLnBrk="1" hangingPunct="1"/>
            <a:r>
              <a:rPr lang="cs-CZ" altLang="en-US"/>
              <a:t>in heterozygotes sufficient normal Hb (HbA) is formed  to allow normal life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>
            <a:extLst>
              <a:ext uri="{FF2B5EF4-FFF2-40B4-BE49-F238E27FC236}">
                <a16:creationId xmlns:a16="http://schemas.microsoft.com/office/drawing/2014/main" id="{8CE53D72-DC7C-4C8E-8D40-D2864272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4638"/>
            <a:ext cx="8786813" cy="1143000"/>
          </a:xfrm>
        </p:spPr>
        <p:txBody>
          <a:bodyPr/>
          <a:lstStyle/>
          <a:p>
            <a:pPr eaLnBrk="1" hangingPunct="1"/>
            <a:r>
              <a:rPr lang="cs-CZ" altLang="en-US" b="1"/>
              <a:t>Sickle cell disease and sickle cell trait</a:t>
            </a:r>
          </a:p>
        </p:txBody>
      </p:sp>
      <p:sp>
        <p:nvSpPr>
          <p:cNvPr id="9219" name="Zástupný symbol pro obsah 2">
            <a:extLst>
              <a:ext uri="{FF2B5EF4-FFF2-40B4-BE49-F238E27FC236}">
                <a16:creationId xmlns:a16="http://schemas.microsoft.com/office/drawing/2014/main" id="{FEFDE7D9-8428-4435-BE4A-B60F96A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Sickle cell disease:</a:t>
            </a:r>
          </a:p>
          <a:p>
            <a:pPr eaLnBrk="1" hangingPunct="1"/>
            <a:r>
              <a:rPr lang="cs-CZ" altLang="en-US"/>
              <a:t>complications from polymerisation of deoxygenated HbS (less soluable than HbA)</a:t>
            </a:r>
          </a:p>
          <a:p>
            <a:pPr eaLnBrk="1" hangingPunct="1"/>
            <a:r>
              <a:rPr lang="cs-CZ" altLang="en-US"/>
              <a:t>→ chronic haemolysis → chronic anaemia</a:t>
            </a:r>
          </a:p>
          <a:p>
            <a:pPr eaLnBrk="1" hangingPunct="1"/>
            <a:r>
              <a:rPr lang="cs-CZ" altLang="en-US"/>
              <a:t>exacerbation of sickling raises blood viscosity → blocking of capillaries and sickling crisis</a:t>
            </a:r>
          </a:p>
          <a:p>
            <a:pPr eaLnBrk="1" hangingPunct="1"/>
            <a:r>
              <a:rPr lang="cs-CZ" altLang="en-US"/>
              <a:t>tab 22.5</a:t>
            </a:r>
          </a:p>
          <a:p>
            <a:pPr eaLnBrk="1" hangingPunct="1"/>
            <a:r>
              <a:rPr lang="cs-CZ" altLang="en-US"/>
              <a:t>+ abnormal susceptibility to infections (Pneumococcal, Meningococcal) and osteomyelitis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>
            <a:extLst>
              <a:ext uri="{FF2B5EF4-FFF2-40B4-BE49-F238E27FC236}">
                <a16:creationId xmlns:a16="http://schemas.microsoft.com/office/drawing/2014/main" id="{AC732EAB-0B90-40C8-B5A9-9D451FCA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4638"/>
            <a:ext cx="8786813" cy="1143000"/>
          </a:xfrm>
        </p:spPr>
        <p:txBody>
          <a:bodyPr/>
          <a:lstStyle/>
          <a:p>
            <a:pPr eaLnBrk="1" hangingPunct="1"/>
            <a:r>
              <a:rPr lang="cs-CZ" altLang="en-US" b="1"/>
              <a:t>Sickle cell disease and sickle cell trait</a:t>
            </a:r>
          </a:p>
        </p:txBody>
      </p:sp>
      <p:sp>
        <p:nvSpPr>
          <p:cNvPr id="10243" name="Zástupný symbol pro obsah 2">
            <a:extLst>
              <a:ext uri="{FF2B5EF4-FFF2-40B4-BE49-F238E27FC236}">
                <a16:creationId xmlns:a16="http://schemas.microsoft.com/office/drawing/2014/main" id="{A55529F3-A265-4E7D-ADBA-97546D9D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43925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dental aspects of sickle cell disease and s.c.trait:</a:t>
            </a:r>
          </a:p>
          <a:p>
            <a:pPr eaLnBrk="1" hangingPunct="1"/>
            <a:r>
              <a:rPr lang="cs-CZ" altLang="en-US"/>
              <a:t>Hb ≤ 10g/dl → v. s. homozygote</a:t>
            </a:r>
          </a:p>
          <a:p>
            <a:pPr eaLnBrk="1" hangingPunct="1"/>
            <a:r>
              <a:rPr lang="cs-CZ" altLang="en-US"/>
              <a:t>s.c. trait: gn anaesthesia with full oxygenation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cs-CZ" altLang="en-US" u="sng"/>
              <a:t>s.c. disease: </a:t>
            </a:r>
          </a:p>
          <a:p>
            <a:pPr eaLnBrk="1" hangingPunct="1"/>
            <a:r>
              <a:rPr lang="cs-CZ" altLang="en-US"/>
              <a:t>+/- oral mucosa pale or yellowish due to jaundice</a:t>
            </a:r>
          </a:p>
          <a:p>
            <a:pPr eaLnBrk="1" hangingPunct="1"/>
            <a:r>
              <a:rPr lang="cs-CZ" altLang="en-US"/>
              <a:t>+/- radiographics changes in skull and jaws</a:t>
            </a:r>
          </a:p>
          <a:p>
            <a:pPr eaLnBrk="1" hangingPunct="1"/>
            <a:r>
              <a:rPr lang="cs-CZ" altLang="en-US"/>
              <a:t>prompt atb treatment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1623</Words>
  <Application>Microsoft Office PowerPoint</Application>
  <PresentationFormat>On-screen Show (4:3)</PresentationFormat>
  <Paragraphs>312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Θέμα του Office</vt:lpstr>
      <vt:lpstr>HAEMATOPATHOLOGY</vt:lpstr>
      <vt:lpstr>Anaemias and leukaemias</vt:lpstr>
      <vt:lpstr>Anaemia</vt:lpstr>
      <vt:lpstr>Anaemia</vt:lpstr>
      <vt:lpstr>Anaemia</vt:lpstr>
      <vt:lpstr>Anaemia</vt:lpstr>
      <vt:lpstr>Sickle cell disease and sickle cell trait</vt:lpstr>
      <vt:lpstr>Sickle cell disease and sickle cell trait</vt:lpstr>
      <vt:lpstr>Sickle cell disease and sickle cell trait</vt:lpstr>
      <vt:lpstr>Sickle cell disease and sickle cell trait</vt:lpstr>
      <vt:lpstr>The thalassaemias</vt:lpstr>
      <vt:lpstr>The thalassaemias</vt:lpstr>
      <vt:lpstr>The thalassaemias</vt:lpstr>
      <vt:lpstr>Leukaemia</vt:lpstr>
      <vt:lpstr>Leukaemia</vt:lpstr>
      <vt:lpstr>Leukaemia</vt:lpstr>
      <vt:lpstr>Leukaemia</vt:lpstr>
      <vt:lpstr>Leukopenia and agranulocytosis </vt:lpstr>
      <vt:lpstr>Leukopenia and agranulocytosis </vt:lpstr>
      <vt:lpstr>Leukopenia and agranulocytosis 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Haemorrhagic diseases</vt:lpstr>
      <vt:lpstr>Lymphomas</vt:lpstr>
      <vt:lpstr>Lymphomas</vt:lpstr>
      <vt:lpstr>Lymphomas</vt:lpstr>
      <vt:lpstr>Lymphomas</vt:lpstr>
      <vt:lpstr>Lymphomas</vt:lpstr>
      <vt:lpstr>Cervical lymphadenopathy</vt:lpstr>
      <vt:lpstr>Cervical lymphadenopathy</vt:lpstr>
      <vt:lpstr>Cervical lymphadenopathy</vt:lpstr>
      <vt:lpstr>Cervical lymphadenopathy</vt:lpstr>
      <vt:lpstr>Cervical lymphadenopathy</vt:lpstr>
      <vt:lpstr>Cervical lymphadenopathy</vt:lpstr>
      <vt:lpstr>Cervical lymphadenopathy</vt:lpstr>
      <vt:lpstr>Cervical lymphadenopathy</vt:lpstr>
      <vt:lpstr>Cervical lymphadenopathy</vt:lpstr>
      <vt:lpstr>Cervical lymphadenopathy</vt:lpstr>
      <vt:lpstr>Cervical lymphadenopathy</vt:lpstr>
      <vt:lpstr>Cervical lymphadenopathy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HAEMATOPATHOLOGY</dc:title>
  <dc:creator>piskle</dc:creator>
  <cp:lastModifiedBy>256789030115</cp:lastModifiedBy>
  <cp:revision>123</cp:revision>
  <dcterms:created xsi:type="dcterms:W3CDTF">2010-02-07T20:50:29Z</dcterms:created>
  <dcterms:modified xsi:type="dcterms:W3CDTF">2021-09-17T02:54:02Z</dcterms:modified>
</cp:coreProperties>
</file>