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7" r:id="rId3"/>
    <p:sldId id="292" r:id="rId4"/>
    <p:sldId id="320" r:id="rId5"/>
    <p:sldId id="261" r:id="rId6"/>
    <p:sldId id="262" r:id="rId7"/>
    <p:sldId id="263" r:id="rId8"/>
    <p:sldId id="265" r:id="rId9"/>
    <p:sldId id="266" r:id="rId10"/>
    <p:sldId id="267" r:id="rId11"/>
    <p:sldId id="268" r:id="rId12"/>
    <p:sldId id="269" r:id="rId13"/>
    <p:sldId id="271" r:id="rId14"/>
    <p:sldId id="294" r:id="rId15"/>
    <p:sldId id="274" r:id="rId16"/>
    <p:sldId id="275" r:id="rId17"/>
    <p:sldId id="276" r:id="rId18"/>
    <p:sldId id="277" r:id="rId19"/>
    <p:sldId id="312" r:id="rId20"/>
    <p:sldId id="264" r:id="rId21"/>
    <p:sldId id="297" r:id="rId22"/>
    <p:sldId id="311" r:id="rId23"/>
    <p:sldId id="279" r:id="rId24"/>
    <p:sldId id="280" r:id="rId25"/>
    <p:sldId id="313" r:id="rId26"/>
    <p:sldId id="314" r:id="rId27"/>
    <p:sldId id="281" r:id="rId28"/>
    <p:sldId id="315" r:id="rId29"/>
    <p:sldId id="316" r:id="rId30"/>
    <p:sldId id="317" r:id="rId31"/>
    <p:sldId id="318" r:id="rId32"/>
    <p:sldId id="319" r:id="rId33"/>
    <p:sldId id="283" r:id="rId34"/>
    <p:sldId id="284" r:id="rId35"/>
    <p:sldId id="285" r:id="rId36"/>
    <p:sldId id="287" r:id="rId37"/>
    <p:sldId id="288" r:id="rId38"/>
    <p:sldId id="289" r:id="rId39"/>
    <p:sldId id="290" r:id="rId40"/>
    <p:sldId id="302" r:id="rId41"/>
    <p:sldId id="303" r:id="rId42"/>
    <p:sldId id="304" r:id="rId43"/>
    <p:sldId id="305" r:id="rId44"/>
    <p:sldId id="306" r:id="rId45"/>
    <p:sldId id="291" r:id="rId46"/>
    <p:sldId id="309" r:id="rId47"/>
    <p:sldId id="310" r:id="rId48"/>
    <p:sldId id="30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53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2F388-E87D-4AB8-AC41-40E85025806B}" type="datetimeFigureOut">
              <a:rPr lang="en-US" smtClean="0"/>
              <a:pPr/>
              <a:t>3/14/2024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2AC69-F611-4F98-8079-524EF84F167F}" type="slidenum">
              <a:rPr lang="en-US" smtClean="0"/>
              <a:pPr/>
              <a:t>‹#›</a:t>
            </a:fld>
            <a:endParaRPr lang="en-US"/>
          </a:p>
        </p:txBody>
      </p:sp>
    </p:spTree>
    <p:extLst>
      <p:ext uri="{BB962C8B-B14F-4D97-AF65-F5344CB8AC3E}">
        <p14:creationId xmlns:p14="http://schemas.microsoft.com/office/powerpoint/2010/main" val="3916411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94E96731-88F9-4BF7-8DA3-958507C91AEB}" type="slidenum">
              <a:rPr lang="en-US"/>
              <a:pPr/>
              <a:t>7</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27B67675-5504-4649-8999-457033587AA9}" type="slidenum">
              <a:rPr lang="en-US"/>
              <a:pPr/>
              <a:t>22</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4A32D461-93AC-4AFA-BC98-928061D82A46}" type="slidenum">
              <a:rPr lang="en-US"/>
              <a:pPr/>
              <a:t>23</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3EFF8-01CC-4A6E-A941-C7E6C5B3CDB2}" type="slidenum">
              <a:rPr lang="en-US" smtClean="0"/>
              <a:t>30</a:t>
            </a:fld>
            <a:endParaRPr lang="en-US"/>
          </a:p>
        </p:txBody>
      </p:sp>
    </p:spTree>
    <p:extLst>
      <p:ext uri="{BB962C8B-B14F-4D97-AF65-F5344CB8AC3E}">
        <p14:creationId xmlns:p14="http://schemas.microsoft.com/office/powerpoint/2010/main" val="36331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7482B04B-4C19-499C-AF6B-9833D214E171}" type="slidenum">
              <a:rPr lang="en-US"/>
              <a:pPr/>
              <a:t>8</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E7CB839A-E4F2-4DE7-927B-9E8C51DA5307}" type="slidenum">
              <a:rPr lang="en-US"/>
              <a:pPr/>
              <a:t>9</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6F3BA434-EA5D-4BAD-AC9A-2552FBBA881B}" type="slidenum">
              <a:rPr lang="en-US"/>
              <a:pPr/>
              <a:t>10</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A5897FE8-737B-432B-9FD5-692B2625B837}" type="slidenum">
              <a:rPr lang="en-US"/>
              <a:pPr/>
              <a:t>12</a:t>
            </a:fld>
            <a:endParaRPr lang="en-US"/>
          </a:p>
        </p:txBody>
      </p:sp>
      <p:sp>
        <p:nvSpPr>
          <p:cNvPr id="99330" name="Rectangle 2"/>
          <p:cNvSpPr>
            <a:spLocks noGrp="1" noRot="1" noChangeAspect="1" noChangeArrowheads="1" noTextEdit="1"/>
          </p:cNvSpPr>
          <p:nvPr>
            <p:ph type="sldImg"/>
          </p:nvPr>
        </p:nvSpPr>
        <p:spPr>
          <a:ln cap="flat"/>
        </p:spPr>
      </p:sp>
      <p:sp>
        <p:nvSpPr>
          <p:cNvPr id="9933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CBB66C73-F7F6-44CA-AFB9-6962AAF806BF}" type="slidenum">
              <a:rPr lang="en-US"/>
              <a:pPr/>
              <a:t>14</a:t>
            </a:fld>
            <a:endParaRPr lang="en-US"/>
          </a:p>
        </p:txBody>
      </p:sp>
      <p:sp>
        <p:nvSpPr>
          <p:cNvPr id="103426" name="Rectangle 2"/>
          <p:cNvSpPr>
            <a:spLocks noGrp="1" noRot="1" noChangeAspect="1" noChangeArrowheads="1" noTextEdit="1"/>
          </p:cNvSpPr>
          <p:nvPr>
            <p:ph type="sldImg"/>
          </p:nvPr>
        </p:nvSpPr>
        <p:spPr>
          <a:ln cap="flat"/>
        </p:spPr>
      </p:sp>
      <p:sp>
        <p:nvSpPr>
          <p:cNvPr id="10342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118F9C02-B191-4AF3-B70C-29A72026BAF9}" type="slidenum">
              <a:rPr lang="en-US"/>
              <a:pPr/>
              <a:t>15</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7581A99E-69D7-4D4D-9882-E13B96533B55}" type="slidenum">
              <a:rPr lang="en-US"/>
              <a:pPr/>
              <a:t>16</a:t>
            </a:fld>
            <a:endParaRPr lang="en-US"/>
          </a:p>
        </p:txBody>
      </p:sp>
      <p:sp>
        <p:nvSpPr>
          <p:cNvPr id="106498" name="Rectangle 2"/>
          <p:cNvSpPr>
            <a:spLocks noGrp="1" noRot="1" noChangeAspect="1" noChangeArrowheads="1" noTextEdit="1"/>
          </p:cNvSpPr>
          <p:nvPr>
            <p:ph type="sldImg"/>
          </p:nvPr>
        </p:nvSpPr>
        <p:spPr>
          <a:ln cap="flat"/>
        </p:spPr>
      </p:sp>
      <p:sp>
        <p:nvSpPr>
          <p:cNvPr id="10649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Suicide &amp; Other Psychiatric Emergencies</a:t>
            </a:r>
          </a:p>
        </p:txBody>
      </p:sp>
      <p:sp>
        <p:nvSpPr>
          <p:cNvPr id="5" name="Rectangle 4"/>
          <p:cNvSpPr>
            <a:spLocks noGrp="1" noChangeArrowheads="1"/>
          </p:cNvSpPr>
          <p:nvPr>
            <p:ph type="ftr" sz="quarter" idx="4"/>
          </p:nvPr>
        </p:nvSpPr>
        <p:spPr>
          <a:ln/>
        </p:spPr>
        <p:txBody>
          <a:bodyPr/>
          <a:lstStyle/>
          <a:p>
            <a:r>
              <a:rPr lang="en-US"/>
              <a:t>D. Wear, CAPT MC USN</a:t>
            </a:r>
          </a:p>
        </p:txBody>
      </p:sp>
      <p:sp>
        <p:nvSpPr>
          <p:cNvPr id="6" name="Rectangle 5"/>
          <p:cNvSpPr>
            <a:spLocks noGrp="1" noChangeArrowheads="1"/>
          </p:cNvSpPr>
          <p:nvPr>
            <p:ph type="sldNum" sz="quarter" idx="5"/>
          </p:nvPr>
        </p:nvSpPr>
        <p:spPr>
          <a:ln/>
        </p:spPr>
        <p:txBody>
          <a:bodyPr/>
          <a:lstStyle/>
          <a:p>
            <a:fld id="{96F2B601-5705-4A7E-A362-3E1D59C5108E}" type="slidenum">
              <a:rPr lang="en-US"/>
              <a:pPr/>
              <a:t>17</a:t>
            </a:fld>
            <a:endParaRPr lang="en-US"/>
          </a:p>
        </p:txBody>
      </p:sp>
      <p:sp>
        <p:nvSpPr>
          <p:cNvPr id="108546" name="Rectangle 2"/>
          <p:cNvSpPr>
            <a:spLocks noGrp="1" noRot="1" noChangeAspect="1" noChangeArrowheads="1" noTextEdit="1"/>
          </p:cNvSpPr>
          <p:nvPr>
            <p:ph type="sldImg"/>
          </p:nvPr>
        </p:nvSpPr>
        <p:spPr>
          <a:ln cap="flat"/>
        </p:spPr>
      </p:sp>
      <p:sp>
        <p:nvSpPr>
          <p:cNvPr id="108547"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CF1ED0-13B8-4C10-A23C-C949FADEF16C}"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119033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CF1ED0-13B8-4C10-A23C-C949FADEF16C}"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160004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CF1ED0-13B8-4C10-A23C-C949FADEF16C}"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110801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704CEB6-D4A8-46D8-856D-A5C1201D683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2847862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4CEB6-D4A8-46D8-856D-A5C1201D683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2588724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4CEB6-D4A8-46D8-856D-A5C1201D683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1767100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04CEB6-D4A8-46D8-856D-A5C1201D683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861118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04CEB6-D4A8-46D8-856D-A5C1201D683D}" type="datetimeFigureOut">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1427653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04CEB6-D4A8-46D8-856D-A5C1201D683D}" type="datetimeFigureOut">
              <a:rPr lang="en-US" smtClean="0"/>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4043839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4CEB6-D4A8-46D8-856D-A5C1201D683D}" type="datetimeFigureOut">
              <a:rPr lang="en-US" smtClean="0"/>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217842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704CEB6-D4A8-46D8-856D-A5C1201D683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155454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CF1ED0-13B8-4C10-A23C-C949FADEF16C}"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28551109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704CEB6-D4A8-46D8-856D-A5C1201D683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2720177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4CEB6-D4A8-46D8-856D-A5C1201D683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573774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4CEB6-D4A8-46D8-856D-A5C1201D683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9760C-E805-4198-AAF6-1624BACE910E}" type="slidenum">
              <a:rPr lang="en-US" smtClean="0"/>
              <a:t>‹#›</a:t>
            </a:fld>
            <a:endParaRPr lang="en-US"/>
          </a:p>
        </p:txBody>
      </p:sp>
    </p:spTree>
    <p:extLst>
      <p:ext uri="{BB962C8B-B14F-4D97-AF65-F5344CB8AC3E}">
        <p14:creationId xmlns:p14="http://schemas.microsoft.com/office/powerpoint/2010/main" val="402034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CF1ED0-13B8-4C10-A23C-C949FADEF16C}"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7637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1ED0-13B8-4C10-A23C-C949FADEF16C}"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207245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CF1ED0-13B8-4C10-A23C-C949FADEF16C}"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398191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CF1ED0-13B8-4C10-A23C-C949FADEF16C}"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284769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F1ED0-13B8-4C10-A23C-C949FADEF16C}"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424199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CF1ED0-13B8-4C10-A23C-C949FADEF16C}"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109736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CF1ED0-13B8-4C10-A23C-C949FADEF16C}"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CAE5C-983F-4375-BB85-AB949D90977C}" type="slidenum">
              <a:rPr lang="en-US" smtClean="0"/>
              <a:pPr/>
              <a:t>‹#›</a:t>
            </a:fld>
            <a:endParaRPr lang="en-US"/>
          </a:p>
        </p:txBody>
      </p:sp>
    </p:spTree>
    <p:extLst>
      <p:ext uri="{BB962C8B-B14F-4D97-AF65-F5344CB8AC3E}">
        <p14:creationId xmlns:p14="http://schemas.microsoft.com/office/powerpoint/2010/main" val="394623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F1ED0-13B8-4C10-A23C-C949FADEF16C}"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CAE5C-983F-4375-BB85-AB949D90977C}" type="slidenum">
              <a:rPr lang="en-US" smtClean="0"/>
              <a:pPr/>
              <a:t>‹#›</a:t>
            </a:fld>
            <a:endParaRPr lang="en-US"/>
          </a:p>
        </p:txBody>
      </p:sp>
    </p:spTree>
    <p:extLst>
      <p:ext uri="{BB962C8B-B14F-4D97-AF65-F5344CB8AC3E}">
        <p14:creationId xmlns:p14="http://schemas.microsoft.com/office/powerpoint/2010/main" val="104962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704CEB6-D4A8-46D8-856D-A5C1201D683D}" type="datetimeFigureOut">
              <a:rPr lang="en-US" smtClean="0"/>
              <a:t>3/14/2024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69760C-E805-4198-AAF6-1624BACE910E}" type="slidenum">
              <a:rPr lang="en-US" smtClean="0"/>
              <a:t>‹#›</a:t>
            </a:fld>
            <a:endParaRPr lang="en-US"/>
          </a:p>
        </p:txBody>
      </p:sp>
    </p:spTree>
    <p:extLst>
      <p:ext uri="{BB962C8B-B14F-4D97-AF65-F5344CB8AC3E}">
        <p14:creationId xmlns:p14="http://schemas.microsoft.com/office/powerpoint/2010/main" val="2529578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a:t>SUICIDE AND OTHER PSYCHIATRIC EMERGENCIES</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lgn="ctr">
              <a:buNone/>
            </a:pPr>
            <a:r>
              <a:rPr lang="en-US" b="1" dirty="0"/>
              <a:t>OPIO JOEL</a:t>
            </a:r>
          </a:p>
          <a:p>
            <a:pPr marL="0" indent="0" algn="ctr">
              <a:buNone/>
            </a:pPr>
            <a:r>
              <a:rPr lang="en-US" b="1" dirty="0"/>
              <a:t> G COHES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1326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95400" y="2381250"/>
            <a:ext cx="7086600" cy="1276350"/>
          </a:xfrm>
          <a:noFill/>
          <a:ln/>
        </p:spPr>
        <p:txBody>
          <a:bodyPr>
            <a:normAutofit fontScale="90000"/>
          </a:bodyPr>
          <a:lstStyle/>
          <a:p>
            <a:r>
              <a:rPr lang="en-US" sz="6000"/>
              <a:t>35-80% of all suicidal behavior is alcohol-related</a:t>
            </a:r>
          </a:p>
        </p:txBody>
      </p:sp>
    </p:spTree>
    <p:extLst>
      <p:ext uri="{BB962C8B-B14F-4D97-AF65-F5344CB8AC3E}">
        <p14:creationId xmlns:p14="http://schemas.microsoft.com/office/powerpoint/2010/main" val="2539232537"/>
      </p:ext>
    </p:extLst>
  </p:cSld>
  <p:clrMapOvr>
    <a:masterClrMapping/>
  </p:clrMapOvr>
  <p:transition>
    <p:checke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Psychiatric disorders and suicide(90-95%)</a:t>
            </a:r>
          </a:p>
        </p:txBody>
      </p:sp>
      <p:sp>
        <p:nvSpPr>
          <p:cNvPr id="3" name="Content Placeholder 2"/>
          <p:cNvSpPr>
            <a:spLocks noGrp="1"/>
          </p:cNvSpPr>
          <p:nvPr>
            <p:ph idx="1"/>
          </p:nvPr>
        </p:nvSpPr>
        <p:spPr/>
        <p:txBody>
          <a:bodyPr/>
          <a:lstStyle/>
          <a:p>
            <a:r>
              <a:rPr lang="en-US" dirty="0"/>
              <a:t>Depression: 50-70%</a:t>
            </a:r>
          </a:p>
          <a:p>
            <a:r>
              <a:rPr lang="en-US" dirty="0"/>
              <a:t>Schizophrenia: 10-15%</a:t>
            </a:r>
          </a:p>
          <a:p>
            <a:r>
              <a:rPr lang="en-US" dirty="0"/>
              <a:t>Alcohol/Drug dependence: 15-25%</a:t>
            </a:r>
          </a:p>
        </p:txBody>
      </p:sp>
    </p:spTree>
    <p:extLst>
      <p:ext uri="{BB962C8B-B14F-4D97-AF65-F5344CB8AC3E}">
        <p14:creationId xmlns:p14="http://schemas.microsoft.com/office/powerpoint/2010/main" val="205465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0013" y="685800"/>
            <a:ext cx="7772400" cy="1143000"/>
          </a:xfrm>
          <a:noFill/>
          <a:ln/>
        </p:spPr>
        <p:txBody>
          <a:bodyPr/>
          <a:lstStyle/>
          <a:p>
            <a:r>
              <a:rPr lang="en-US" sz="5400" b="1" dirty="0"/>
              <a:t>Causes of Suicide</a:t>
            </a:r>
          </a:p>
        </p:txBody>
      </p:sp>
      <p:sp>
        <p:nvSpPr>
          <p:cNvPr id="98307" name="Rectangle 3"/>
          <p:cNvSpPr>
            <a:spLocks noGrp="1" noChangeArrowheads="1"/>
          </p:cNvSpPr>
          <p:nvPr>
            <p:ph type="body" idx="1"/>
          </p:nvPr>
        </p:nvSpPr>
        <p:spPr>
          <a:noFill/>
          <a:ln/>
        </p:spPr>
        <p:txBody>
          <a:bodyPr>
            <a:normAutofit fontScale="77500" lnSpcReduction="20000"/>
          </a:bodyPr>
          <a:lstStyle/>
          <a:p>
            <a:r>
              <a:rPr lang="en-US" sz="3600" dirty="0"/>
              <a:t>Genetic</a:t>
            </a:r>
          </a:p>
          <a:p>
            <a:r>
              <a:rPr lang="en-US" sz="3600" dirty="0"/>
              <a:t>Parental separation or death before child is 15 years</a:t>
            </a:r>
          </a:p>
          <a:p>
            <a:r>
              <a:rPr lang="en-US" sz="3600" dirty="0"/>
              <a:t>Chronic Physical illness </a:t>
            </a:r>
            <a:r>
              <a:rPr lang="en-US" sz="3600" dirty="0" err="1"/>
              <a:t>e.g</a:t>
            </a:r>
            <a:r>
              <a:rPr lang="en-US" sz="3600" dirty="0"/>
              <a:t> AIDS</a:t>
            </a:r>
          </a:p>
          <a:p>
            <a:r>
              <a:rPr lang="en-US" sz="3600" dirty="0"/>
              <a:t>Psychiatric disorder: Mainly “DAS”: Depression, Alcoholism and Schizophrenia</a:t>
            </a:r>
          </a:p>
          <a:p>
            <a:r>
              <a:rPr lang="en-US" sz="3600" dirty="0"/>
              <a:t>As a result of political zeal, religious fanaticism, terrorist organization or affiliation.</a:t>
            </a:r>
          </a:p>
          <a:p>
            <a:r>
              <a:rPr lang="en-US" sz="3600" dirty="0"/>
              <a:t>Loss of face or respect</a:t>
            </a:r>
          </a:p>
          <a:p>
            <a:r>
              <a:rPr lang="en-US" sz="3600" dirty="0"/>
              <a:t>Problems in interpersonal relationships, love affairs…</a:t>
            </a:r>
          </a:p>
          <a:p>
            <a:r>
              <a:rPr lang="en-US" sz="3600" dirty="0"/>
              <a:t>General economic difficulty</a:t>
            </a:r>
          </a:p>
          <a:p>
            <a:endParaRPr lang="en-US" sz="3600" dirty="0"/>
          </a:p>
        </p:txBody>
      </p:sp>
    </p:spTree>
    <p:extLst>
      <p:ext uri="{BB962C8B-B14F-4D97-AF65-F5344CB8AC3E}">
        <p14:creationId xmlns:p14="http://schemas.microsoft.com/office/powerpoint/2010/main" val="1480563855"/>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ppt_x"/>
                                          </p:val>
                                        </p:tav>
                                        <p:tav tm="100000">
                                          <p:val>
                                            <p:strVal val="#ppt_x"/>
                                          </p:val>
                                        </p:tav>
                                      </p:tavLst>
                                    </p:anim>
                                    <p:anim calcmode="lin" valueType="num">
                                      <p:cBhvr additive="base">
                                        <p:cTn id="8" dur="500" fill="hold"/>
                                        <p:tgtEl>
                                          <p:spTgt spid="983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98307">
                                            <p:txEl>
                                              <p:pRg st="0" end="0"/>
                                            </p:txEl>
                                          </p:spTgt>
                                        </p:tgtEl>
                                        <p:attrNameLst>
                                          <p:attrName>style.visibility</p:attrName>
                                        </p:attrNameLst>
                                      </p:cBhvr>
                                      <p:to>
                                        <p:strVal val="visible"/>
                                      </p:to>
                                    </p:set>
                                    <p:animEffect transition="in" filter="blinds(vertical)">
                                      <p:cBhvr>
                                        <p:cTn id="13" dur="500"/>
                                        <p:tgtEl>
                                          <p:spTgt spid="9830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98307">
                                            <p:txEl>
                                              <p:pRg st="1" end="1"/>
                                            </p:txEl>
                                          </p:spTgt>
                                        </p:tgtEl>
                                        <p:attrNameLst>
                                          <p:attrName>style.visibility</p:attrName>
                                        </p:attrNameLst>
                                      </p:cBhvr>
                                      <p:to>
                                        <p:strVal val="visible"/>
                                      </p:to>
                                    </p:set>
                                    <p:animEffect transition="in" filter="blinds(vertical)">
                                      <p:cBhvr>
                                        <p:cTn id="18" dur="500"/>
                                        <p:tgtEl>
                                          <p:spTgt spid="983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98307">
                                            <p:txEl>
                                              <p:pRg st="2" end="2"/>
                                            </p:txEl>
                                          </p:spTgt>
                                        </p:tgtEl>
                                        <p:attrNameLst>
                                          <p:attrName>style.visibility</p:attrName>
                                        </p:attrNameLst>
                                      </p:cBhvr>
                                      <p:to>
                                        <p:strVal val="visible"/>
                                      </p:to>
                                    </p:set>
                                    <p:animEffect transition="in" filter="blinds(vertical)">
                                      <p:cBhvr>
                                        <p:cTn id="23" dur="500"/>
                                        <p:tgtEl>
                                          <p:spTgt spid="983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98307">
                                            <p:txEl>
                                              <p:pRg st="3" end="3"/>
                                            </p:txEl>
                                          </p:spTgt>
                                        </p:tgtEl>
                                        <p:attrNameLst>
                                          <p:attrName>style.visibility</p:attrName>
                                        </p:attrNameLst>
                                      </p:cBhvr>
                                      <p:to>
                                        <p:strVal val="visible"/>
                                      </p:to>
                                    </p:set>
                                    <p:animEffect transition="in" filter="blinds(vertical)">
                                      <p:cBhvr>
                                        <p:cTn id="28" dur="500"/>
                                        <p:tgtEl>
                                          <p:spTgt spid="9830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98307">
                                            <p:txEl>
                                              <p:pRg st="4" end="4"/>
                                            </p:txEl>
                                          </p:spTgt>
                                        </p:tgtEl>
                                        <p:attrNameLst>
                                          <p:attrName>style.visibility</p:attrName>
                                        </p:attrNameLst>
                                      </p:cBhvr>
                                      <p:to>
                                        <p:strVal val="visible"/>
                                      </p:to>
                                    </p:set>
                                    <p:animEffect transition="in" filter="blinds(vertical)">
                                      <p:cBhvr>
                                        <p:cTn id="33" dur="500"/>
                                        <p:tgtEl>
                                          <p:spTgt spid="9830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98307">
                                            <p:txEl>
                                              <p:pRg st="5" end="5"/>
                                            </p:txEl>
                                          </p:spTgt>
                                        </p:tgtEl>
                                        <p:attrNameLst>
                                          <p:attrName>style.visibility</p:attrName>
                                        </p:attrNameLst>
                                      </p:cBhvr>
                                      <p:to>
                                        <p:strVal val="visible"/>
                                      </p:to>
                                    </p:set>
                                    <p:animEffect transition="in" filter="blinds(vertical)">
                                      <p:cBhvr>
                                        <p:cTn id="38" dur="500"/>
                                        <p:tgtEl>
                                          <p:spTgt spid="9830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98307">
                                            <p:txEl>
                                              <p:pRg st="6" end="6"/>
                                            </p:txEl>
                                          </p:spTgt>
                                        </p:tgtEl>
                                        <p:attrNameLst>
                                          <p:attrName>style.visibility</p:attrName>
                                        </p:attrNameLst>
                                      </p:cBhvr>
                                      <p:to>
                                        <p:strVal val="visible"/>
                                      </p:to>
                                    </p:set>
                                    <p:animEffect transition="in" filter="blinds(vertical)">
                                      <p:cBhvr>
                                        <p:cTn id="43" dur="500"/>
                                        <p:tgtEl>
                                          <p:spTgt spid="9830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5" fill="hold" grpId="0" nodeType="clickEffect">
                                  <p:stCondLst>
                                    <p:cond delay="0"/>
                                  </p:stCondLst>
                                  <p:childTnLst>
                                    <p:set>
                                      <p:cBhvr>
                                        <p:cTn id="47" dur="1" fill="hold">
                                          <p:stCondLst>
                                            <p:cond delay="0"/>
                                          </p:stCondLst>
                                        </p:cTn>
                                        <p:tgtEl>
                                          <p:spTgt spid="98307">
                                            <p:txEl>
                                              <p:pRg st="7" end="7"/>
                                            </p:txEl>
                                          </p:spTgt>
                                        </p:tgtEl>
                                        <p:attrNameLst>
                                          <p:attrName>style.visibility</p:attrName>
                                        </p:attrNameLst>
                                      </p:cBhvr>
                                      <p:to>
                                        <p:strVal val="visible"/>
                                      </p:to>
                                    </p:set>
                                    <p:animEffect transition="in" filter="blinds(vertical)">
                                      <p:cBhvr>
                                        <p:cTn id="48" dur="500"/>
                                        <p:tgtEl>
                                          <p:spTgt spid="983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nimBg="1" autoUpdateAnimBg="0"/>
      <p:bldP spid="9830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 in Suicide Behaviour</a:t>
            </a:r>
          </a:p>
        </p:txBody>
      </p:sp>
      <p:sp>
        <p:nvSpPr>
          <p:cNvPr id="3" name="Content Placeholder 2"/>
          <p:cNvSpPr>
            <a:spLocks noGrp="1"/>
          </p:cNvSpPr>
          <p:nvPr>
            <p:ph idx="1"/>
          </p:nvPr>
        </p:nvSpPr>
        <p:spPr/>
        <p:txBody>
          <a:bodyPr>
            <a:normAutofit fontScale="92500" lnSpcReduction="20000"/>
          </a:bodyPr>
          <a:lstStyle/>
          <a:p>
            <a:r>
              <a:rPr lang="en-US" dirty="0"/>
              <a:t>End personal problems</a:t>
            </a:r>
          </a:p>
          <a:p>
            <a:r>
              <a:rPr lang="en-US" dirty="0"/>
              <a:t>A means to peace, rest and comfort</a:t>
            </a:r>
          </a:p>
          <a:p>
            <a:r>
              <a:rPr lang="en-US" dirty="0"/>
              <a:t>Punish enemies and uncaring relatives</a:t>
            </a:r>
          </a:p>
          <a:p>
            <a:r>
              <a:rPr lang="en-US" dirty="0"/>
              <a:t>Satisfy enemies and unburden relatives</a:t>
            </a:r>
          </a:p>
          <a:p>
            <a:r>
              <a:rPr lang="en-US" dirty="0"/>
              <a:t>Join the dead beloved relatives</a:t>
            </a:r>
          </a:p>
          <a:p>
            <a:r>
              <a:rPr lang="en-US" dirty="0"/>
              <a:t>Punish oneself (for personal sin)</a:t>
            </a:r>
          </a:p>
          <a:p>
            <a:r>
              <a:rPr lang="en-US" dirty="0"/>
              <a:t>Intense psychic pain (Sadness and distress)</a:t>
            </a:r>
          </a:p>
          <a:p>
            <a:r>
              <a:rPr lang="en-US" dirty="0"/>
              <a:t>Process of “GROWTH” and </a:t>
            </a:r>
            <a:r>
              <a:rPr lang="en-US" dirty="0" err="1"/>
              <a:t>Dev’t</a:t>
            </a:r>
            <a:r>
              <a:rPr lang="en-US" dirty="0"/>
              <a:t>  (Re-incarnation)</a:t>
            </a:r>
          </a:p>
          <a:p>
            <a:r>
              <a:rPr lang="en-US" dirty="0"/>
              <a:t>Cry for help</a:t>
            </a:r>
          </a:p>
        </p:txBody>
      </p:sp>
    </p:spTree>
    <p:extLst>
      <p:ext uri="{BB962C8B-B14F-4D97-AF65-F5344CB8AC3E}">
        <p14:creationId xmlns:p14="http://schemas.microsoft.com/office/powerpoint/2010/main" val="272897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p:spPr>
        <p:txBody>
          <a:bodyPr/>
          <a:lstStyle/>
          <a:p>
            <a:r>
              <a:rPr lang="en-US" sz="6000"/>
              <a:t>Risk Factors</a:t>
            </a:r>
          </a:p>
        </p:txBody>
      </p:sp>
      <p:sp>
        <p:nvSpPr>
          <p:cNvPr id="102403" name="Rectangle 3"/>
          <p:cNvSpPr>
            <a:spLocks noGrp="1" noChangeArrowheads="1"/>
          </p:cNvSpPr>
          <p:nvPr>
            <p:ph type="body" idx="1"/>
          </p:nvPr>
        </p:nvSpPr>
        <p:spPr>
          <a:noFill/>
          <a:ln/>
        </p:spPr>
        <p:txBody>
          <a:bodyPr/>
          <a:lstStyle/>
          <a:p>
            <a:r>
              <a:rPr lang="en-US" sz="4000"/>
              <a:t>Relationship Problems</a:t>
            </a:r>
          </a:p>
          <a:p>
            <a:r>
              <a:rPr lang="en-US" sz="4000"/>
              <a:t>Experience with Firearms</a:t>
            </a:r>
          </a:p>
          <a:p>
            <a:r>
              <a:rPr lang="en-US" sz="4000"/>
              <a:t>Alcohol Abuse</a:t>
            </a:r>
          </a:p>
          <a:p>
            <a:r>
              <a:rPr lang="en-US" sz="4000"/>
              <a:t>Unexplained Mood Changes or Depressed Mood</a:t>
            </a:r>
          </a:p>
          <a:p>
            <a:r>
              <a:rPr lang="en-US" sz="4000"/>
              <a:t>Male</a:t>
            </a:r>
          </a:p>
        </p:txBody>
      </p:sp>
    </p:spTree>
    <p:extLst>
      <p:ext uri="{BB962C8B-B14F-4D97-AF65-F5344CB8AC3E}">
        <p14:creationId xmlns:p14="http://schemas.microsoft.com/office/powerpoint/2010/main" val="20743939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ppt_x"/>
                                          </p:val>
                                        </p:tav>
                                        <p:tav tm="100000">
                                          <p:val>
                                            <p:strVal val="#ppt_x"/>
                                          </p:val>
                                        </p:tav>
                                      </p:tavLst>
                                    </p:anim>
                                    <p:anim calcmode="lin" valueType="num">
                                      <p:cBhvr additive="base">
                                        <p:cTn id="8" dur="500" fill="hold"/>
                                        <p:tgtEl>
                                          <p:spTgt spid="1024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02403">
                                            <p:txEl>
                                              <p:pRg st="0" end="0"/>
                                            </p:txEl>
                                          </p:spTgt>
                                        </p:tgtEl>
                                        <p:attrNameLst>
                                          <p:attrName>style.visibility</p:attrName>
                                        </p:attrNameLst>
                                      </p:cBhvr>
                                      <p:to>
                                        <p:strVal val="visible"/>
                                      </p:to>
                                    </p:set>
                                    <p:animEffect transition="in" filter="randombar(horizontal)">
                                      <p:cBhvr>
                                        <p:cTn id="13" dur="500"/>
                                        <p:tgtEl>
                                          <p:spTgt spid="10240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2403">
                                            <p:txEl>
                                              <p:pRg st="1" end="1"/>
                                            </p:txEl>
                                          </p:spTgt>
                                        </p:tgtEl>
                                        <p:attrNameLst>
                                          <p:attrName>style.visibility</p:attrName>
                                        </p:attrNameLst>
                                      </p:cBhvr>
                                      <p:to>
                                        <p:strVal val="visible"/>
                                      </p:to>
                                    </p:set>
                                    <p:animEffect transition="in" filter="randombar(horizontal)">
                                      <p:cBhvr>
                                        <p:cTn id="18" dur="500"/>
                                        <p:tgtEl>
                                          <p:spTgt spid="10240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2403">
                                            <p:txEl>
                                              <p:pRg st="2" end="2"/>
                                            </p:txEl>
                                          </p:spTgt>
                                        </p:tgtEl>
                                        <p:attrNameLst>
                                          <p:attrName>style.visibility</p:attrName>
                                        </p:attrNameLst>
                                      </p:cBhvr>
                                      <p:to>
                                        <p:strVal val="visible"/>
                                      </p:to>
                                    </p:set>
                                    <p:animEffect transition="in" filter="randombar(horizontal)">
                                      <p:cBhvr>
                                        <p:cTn id="23" dur="500"/>
                                        <p:tgtEl>
                                          <p:spTgt spid="10240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2403">
                                            <p:txEl>
                                              <p:pRg st="3" end="3"/>
                                            </p:txEl>
                                          </p:spTgt>
                                        </p:tgtEl>
                                        <p:attrNameLst>
                                          <p:attrName>style.visibility</p:attrName>
                                        </p:attrNameLst>
                                      </p:cBhvr>
                                      <p:to>
                                        <p:strVal val="visible"/>
                                      </p:to>
                                    </p:set>
                                    <p:animEffect transition="in" filter="randombar(horizontal)">
                                      <p:cBhvr>
                                        <p:cTn id="28" dur="500"/>
                                        <p:tgtEl>
                                          <p:spTgt spid="10240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02403">
                                            <p:txEl>
                                              <p:pRg st="4" end="4"/>
                                            </p:txEl>
                                          </p:spTgt>
                                        </p:tgtEl>
                                        <p:attrNameLst>
                                          <p:attrName>style.visibility</p:attrName>
                                        </p:attrNameLst>
                                      </p:cBhvr>
                                      <p:to>
                                        <p:strVal val="visible"/>
                                      </p:to>
                                    </p:set>
                                    <p:animEffect transition="in" filter="randombar(horizontal)">
                                      <p:cBhvr>
                                        <p:cTn id="33" dur="5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autoUpdateAnimBg="0"/>
      <p:bldP spid="10240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447800" y="19050"/>
            <a:ext cx="7086600" cy="1276350"/>
          </a:xfrm>
          <a:noFill/>
          <a:ln/>
        </p:spPr>
        <p:txBody>
          <a:bodyPr/>
          <a:lstStyle/>
          <a:p>
            <a:r>
              <a:rPr lang="en-US"/>
              <a:t>Risk Factors (cont.)</a:t>
            </a:r>
          </a:p>
        </p:txBody>
      </p:sp>
      <p:sp>
        <p:nvSpPr>
          <p:cNvPr id="104451" name="Rectangle 3"/>
          <p:cNvSpPr>
            <a:spLocks noGrp="1" noChangeArrowheads="1"/>
          </p:cNvSpPr>
          <p:nvPr>
            <p:ph type="body" idx="1"/>
          </p:nvPr>
        </p:nvSpPr>
        <p:spPr>
          <a:xfrm>
            <a:off x="838200" y="1371600"/>
            <a:ext cx="7772400" cy="4114800"/>
          </a:xfrm>
          <a:noFill/>
          <a:ln/>
        </p:spPr>
        <p:txBody>
          <a:bodyPr>
            <a:normAutofit fontScale="92500" lnSpcReduction="20000"/>
          </a:bodyPr>
          <a:lstStyle/>
          <a:p>
            <a:r>
              <a:rPr lang="en-US"/>
              <a:t>Previous suicidal behavior</a:t>
            </a:r>
          </a:p>
          <a:p>
            <a:r>
              <a:rPr lang="en-US"/>
              <a:t>h/o psychiatric d/o</a:t>
            </a:r>
          </a:p>
          <a:p>
            <a:r>
              <a:rPr lang="en-US"/>
              <a:t>Personality disorder</a:t>
            </a:r>
          </a:p>
          <a:p>
            <a:r>
              <a:rPr lang="en-US"/>
              <a:t>Unexpected physical disability</a:t>
            </a:r>
          </a:p>
          <a:p>
            <a:r>
              <a:rPr lang="en-US"/>
              <a:t>FH: </a:t>
            </a:r>
          </a:p>
          <a:p>
            <a:pPr lvl="1"/>
            <a:r>
              <a:rPr lang="en-US"/>
              <a:t>unstable childhood/adolescence</a:t>
            </a:r>
          </a:p>
          <a:p>
            <a:pPr lvl="1"/>
            <a:r>
              <a:rPr lang="en-US"/>
              <a:t>abuse, neglect, rejection by parent</a:t>
            </a:r>
          </a:p>
          <a:p>
            <a:pPr lvl="1"/>
            <a:r>
              <a:rPr lang="en-US"/>
              <a:t>close relationship to someone who committed suicide</a:t>
            </a:r>
          </a:p>
        </p:txBody>
      </p:sp>
    </p:spTree>
    <p:extLst>
      <p:ext uri="{BB962C8B-B14F-4D97-AF65-F5344CB8AC3E}">
        <p14:creationId xmlns:p14="http://schemas.microsoft.com/office/powerpoint/2010/main" val="79778721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ppt_x"/>
                                          </p:val>
                                        </p:tav>
                                        <p:tav tm="100000">
                                          <p:val>
                                            <p:strVal val="#ppt_x"/>
                                          </p:val>
                                        </p:tav>
                                      </p:tavLst>
                                    </p:anim>
                                    <p:anim calcmode="lin" valueType="num">
                                      <p:cBhvr additive="base">
                                        <p:cTn id="8" dur="500" fill="hold"/>
                                        <p:tgtEl>
                                          <p:spTgt spid="10445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445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4451">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4451">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4451">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4451">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04451">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04451">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044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nimBg="1" autoUpdateAnimBg="0"/>
      <p:bldP spid="1044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noFill/>
          <a:ln/>
        </p:spPr>
        <p:txBody>
          <a:bodyPr/>
          <a:lstStyle/>
          <a:p>
            <a:r>
              <a:rPr lang="en-US" sz="6000"/>
              <a:t>Warning Signs</a:t>
            </a:r>
          </a:p>
        </p:txBody>
      </p:sp>
      <p:sp>
        <p:nvSpPr>
          <p:cNvPr id="105475" name="Rectangle 3"/>
          <p:cNvSpPr>
            <a:spLocks noGrp="1" noChangeArrowheads="1"/>
          </p:cNvSpPr>
          <p:nvPr>
            <p:ph type="body" idx="1"/>
          </p:nvPr>
        </p:nvSpPr>
        <p:spPr>
          <a:noFill/>
          <a:ln/>
        </p:spPr>
        <p:txBody>
          <a:bodyPr/>
          <a:lstStyle/>
          <a:p>
            <a:r>
              <a:rPr lang="en-US" sz="4000"/>
              <a:t>Suicidal Talk                                               “I Wish I Were Dead”                                 “If ........Happens, I’ll Kill Myself”                “No One Cares About Me”                           “I Just Want All Of This To End”  </a:t>
            </a:r>
          </a:p>
        </p:txBody>
      </p:sp>
    </p:spTree>
    <p:extLst>
      <p:ext uri="{BB962C8B-B14F-4D97-AF65-F5344CB8AC3E}">
        <p14:creationId xmlns:p14="http://schemas.microsoft.com/office/powerpoint/2010/main" val="4068421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500" fill="hold"/>
                                        <p:tgtEl>
                                          <p:spTgt spid="105474"/>
                                        </p:tgtEl>
                                        <p:attrNameLst>
                                          <p:attrName>ppt_x</p:attrName>
                                        </p:attrNameLst>
                                      </p:cBhvr>
                                      <p:tavLst>
                                        <p:tav tm="0">
                                          <p:val>
                                            <p:strVal val="#ppt_x"/>
                                          </p:val>
                                        </p:tav>
                                        <p:tav tm="100000">
                                          <p:val>
                                            <p:strVal val="#ppt_x"/>
                                          </p:val>
                                        </p:tav>
                                      </p:tavLst>
                                    </p:anim>
                                    <p:anim calcmode="lin" valueType="num">
                                      <p:cBhvr additive="base">
                                        <p:cTn id="8" dur="500" fill="hold"/>
                                        <p:tgtEl>
                                          <p:spTgt spid="10547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105475">
                                            <p:txEl>
                                              <p:pRg st="0" end="0"/>
                                            </p:txEl>
                                          </p:spTgt>
                                        </p:tgtEl>
                                        <p:attrNameLst>
                                          <p:attrName>style.visibility</p:attrName>
                                        </p:attrNameLst>
                                      </p:cBhvr>
                                      <p:to>
                                        <p:strVal val="visible"/>
                                      </p:to>
                                    </p:set>
                                    <p:animEffect transition="in" filter="barn(inHorizontal)">
                                      <p:cBhvr>
                                        <p:cTn id="13" dur="500"/>
                                        <p:tgtEl>
                                          <p:spTgt spid="1054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nimBg="1" autoUpdateAnimBg="0"/>
      <p:bldP spid="1054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noFill/>
          <a:ln/>
        </p:spPr>
        <p:txBody>
          <a:bodyPr/>
          <a:lstStyle/>
          <a:p>
            <a:r>
              <a:rPr lang="en-US" sz="6000"/>
              <a:t>Warning Signs</a:t>
            </a:r>
          </a:p>
        </p:txBody>
      </p:sp>
      <p:sp>
        <p:nvSpPr>
          <p:cNvPr id="107523" name="Rectangle 3"/>
          <p:cNvSpPr>
            <a:spLocks noGrp="1" noChangeArrowheads="1"/>
          </p:cNvSpPr>
          <p:nvPr>
            <p:ph type="body" idx="1"/>
          </p:nvPr>
        </p:nvSpPr>
        <p:spPr>
          <a:noFill/>
          <a:ln/>
        </p:spPr>
        <p:txBody>
          <a:bodyPr>
            <a:normAutofit fontScale="92500" lnSpcReduction="20000"/>
          </a:bodyPr>
          <a:lstStyle/>
          <a:p>
            <a:r>
              <a:rPr lang="en-US" sz="4000" dirty="0"/>
              <a:t>Suicide Preparation   </a:t>
            </a:r>
          </a:p>
          <a:p>
            <a:r>
              <a:rPr lang="en-US" sz="4000" dirty="0"/>
              <a:t> Notes               </a:t>
            </a:r>
          </a:p>
          <a:p>
            <a:r>
              <a:rPr lang="en-US" sz="4000" dirty="0"/>
              <a:t> Giving Away Personal Possessions    </a:t>
            </a:r>
          </a:p>
          <a:p>
            <a:r>
              <a:rPr lang="en-US" sz="4000" dirty="0"/>
              <a:t> Final Arrangements</a:t>
            </a:r>
          </a:p>
          <a:p>
            <a:r>
              <a:rPr lang="en-US" sz="4000" dirty="0"/>
              <a:t>Preoccupation with Death</a:t>
            </a:r>
          </a:p>
          <a:p>
            <a:r>
              <a:rPr lang="en-US" sz="4000" dirty="0"/>
              <a:t>Prior Suicide Gestures or Attempts</a:t>
            </a:r>
          </a:p>
          <a:p>
            <a:r>
              <a:rPr lang="en-US" sz="4000" dirty="0"/>
              <a:t>Social Withdrawal </a:t>
            </a:r>
          </a:p>
          <a:p>
            <a:r>
              <a:rPr lang="en-US" sz="4000" dirty="0"/>
              <a:t>Mood Changes</a:t>
            </a:r>
          </a:p>
          <a:p>
            <a:endParaRPr lang="en-US" sz="4000" dirty="0"/>
          </a:p>
        </p:txBody>
      </p:sp>
    </p:spTree>
    <p:extLst>
      <p:ext uri="{BB962C8B-B14F-4D97-AF65-F5344CB8AC3E}">
        <p14:creationId xmlns:p14="http://schemas.microsoft.com/office/powerpoint/2010/main" val="725583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ppt_x"/>
                                          </p:val>
                                        </p:tav>
                                        <p:tav tm="100000">
                                          <p:val>
                                            <p:strVal val="#ppt_x"/>
                                          </p:val>
                                        </p:tav>
                                      </p:tavLst>
                                    </p:anim>
                                    <p:anim calcmode="lin" valueType="num">
                                      <p:cBhvr additive="base">
                                        <p:cTn id="8" dur="500" fill="hold"/>
                                        <p:tgtEl>
                                          <p:spTgt spid="1075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07523">
                                            <p:txEl>
                                              <p:pRg st="0" end="0"/>
                                            </p:txEl>
                                          </p:spTgt>
                                        </p:tgtEl>
                                        <p:attrNameLst>
                                          <p:attrName>style.visibility</p:attrName>
                                        </p:attrNameLst>
                                      </p:cBhvr>
                                      <p:to>
                                        <p:strVal val="visible"/>
                                      </p:to>
                                    </p:set>
                                    <p:animEffect transition="in" filter="checkerboard(down)">
                                      <p:cBhvr>
                                        <p:cTn id="13" dur="500"/>
                                        <p:tgtEl>
                                          <p:spTgt spid="10752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07523">
                                            <p:txEl>
                                              <p:pRg st="1" end="1"/>
                                            </p:txEl>
                                          </p:spTgt>
                                        </p:tgtEl>
                                        <p:attrNameLst>
                                          <p:attrName>style.visibility</p:attrName>
                                        </p:attrNameLst>
                                      </p:cBhvr>
                                      <p:to>
                                        <p:strVal val="visible"/>
                                      </p:to>
                                    </p:set>
                                    <p:animEffect transition="in" filter="checkerboard(down)">
                                      <p:cBhvr>
                                        <p:cTn id="18" dur="500"/>
                                        <p:tgtEl>
                                          <p:spTgt spid="10752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07523">
                                            <p:txEl>
                                              <p:pRg st="2" end="2"/>
                                            </p:txEl>
                                          </p:spTgt>
                                        </p:tgtEl>
                                        <p:attrNameLst>
                                          <p:attrName>style.visibility</p:attrName>
                                        </p:attrNameLst>
                                      </p:cBhvr>
                                      <p:to>
                                        <p:strVal val="visible"/>
                                      </p:to>
                                    </p:set>
                                    <p:animEffect transition="in" filter="checkerboard(down)">
                                      <p:cBhvr>
                                        <p:cTn id="23" dur="500"/>
                                        <p:tgtEl>
                                          <p:spTgt spid="10752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07523">
                                            <p:txEl>
                                              <p:pRg st="3" end="3"/>
                                            </p:txEl>
                                          </p:spTgt>
                                        </p:tgtEl>
                                        <p:attrNameLst>
                                          <p:attrName>style.visibility</p:attrName>
                                        </p:attrNameLst>
                                      </p:cBhvr>
                                      <p:to>
                                        <p:strVal val="visible"/>
                                      </p:to>
                                    </p:set>
                                    <p:animEffect transition="in" filter="checkerboard(down)">
                                      <p:cBhvr>
                                        <p:cTn id="28" dur="500"/>
                                        <p:tgtEl>
                                          <p:spTgt spid="10752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107523">
                                            <p:txEl>
                                              <p:pRg st="4" end="4"/>
                                            </p:txEl>
                                          </p:spTgt>
                                        </p:tgtEl>
                                        <p:attrNameLst>
                                          <p:attrName>style.visibility</p:attrName>
                                        </p:attrNameLst>
                                      </p:cBhvr>
                                      <p:to>
                                        <p:strVal val="visible"/>
                                      </p:to>
                                    </p:set>
                                    <p:animEffect transition="in" filter="checkerboard(down)">
                                      <p:cBhvr>
                                        <p:cTn id="33" dur="500"/>
                                        <p:tgtEl>
                                          <p:spTgt spid="10752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5" fill="hold" grpId="0" nodeType="clickEffect">
                                  <p:stCondLst>
                                    <p:cond delay="0"/>
                                  </p:stCondLst>
                                  <p:childTnLst>
                                    <p:set>
                                      <p:cBhvr>
                                        <p:cTn id="37" dur="1" fill="hold">
                                          <p:stCondLst>
                                            <p:cond delay="0"/>
                                          </p:stCondLst>
                                        </p:cTn>
                                        <p:tgtEl>
                                          <p:spTgt spid="107523">
                                            <p:txEl>
                                              <p:pRg st="5" end="5"/>
                                            </p:txEl>
                                          </p:spTgt>
                                        </p:tgtEl>
                                        <p:attrNameLst>
                                          <p:attrName>style.visibility</p:attrName>
                                        </p:attrNameLst>
                                      </p:cBhvr>
                                      <p:to>
                                        <p:strVal val="visible"/>
                                      </p:to>
                                    </p:set>
                                    <p:animEffect transition="in" filter="checkerboard(down)">
                                      <p:cBhvr>
                                        <p:cTn id="38" dur="500"/>
                                        <p:tgtEl>
                                          <p:spTgt spid="10752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5" fill="hold" grpId="0" nodeType="clickEffect">
                                  <p:stCondLst>
                                    <p:cond delay="0"/>
                                  </p:stCondLst>
                                  <p:childTnLst>
                                    <p:set>
                                      <p:cBhvr>
                                        <p:cTn id="42" dur="1" fill="hold">
                                          <p:stCondLst>
                                            <p:cond delay="0"/>
                                          </p:stCondLst>
                                        </p:cTn>
                                        <p:tgtEl>
                                          <p:spTgt spid="107523">
                                            <p:txEl>
                                              <p:pRg st="6" end="6"/>
                                            </p:txEl>
                                          </p:spTgt>
                                        </p:tgtEl>
                                        <p:attrNameLst>
                                          <p:attrName>style.visibility</p:attrName>
                                        </p:attrNameLst>
                                      </p:cBhvr>
                                      <p:to>
                                        <p:strVal val="visible"/>
                                      </p:to>
                                    </p:set>
                                    <p:animEffect transition="in" filter="checkerboard(down)">
                                      <p:cBhvr>
                                        <p:cTn id="43" dur="500"/>
                                        <p:tgtEl>
                                          <p:spTgt spid="10752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5" fill="hold" grpId="0" nodeType="clickEffect">
                                  <p:stCondLst>
                                    <p:cond delay="0"/>
                                  </p:stCondLst>
                                  <p:childTnLst>
                                    <p:set>
                                      <p:cBhvr>
                                        <p:cTn id="47" dur="1" fill="hold">
                                          <p:stCondLst>
                                            <p:cond delay="0"/>
                                          </p:stCondLst>
                                        </p:cTn>
                                        <p:tgtEl>
                                          <p:spTgt spid="107523">
                                            <p:txEl>
                                              <p:pRg st="7" end="7"/>
                                            </p:txEl>
                                          </p:spTgt>
                                        </p:tgtEl>
                                        <p:attrNameLst>
                                          <p:attrName>style.visibility</p:attrName>
                                        </p:attrNameLst>
                                      </p:cBhvr>
                                      <p:to>
                                        <p:strVal val="visible"/>
                                      </p:to>
                                    </p:set>
                                    <p:animEffect transition="in" filter="checkerboard(down)">
                                      <p:cBhvr>
                                        <p:cTn id="48" dur="500"/>
                                        <p:tgtEl>
                                          <p:spTgt spid="107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autoUpdateAnimBg="0"/>
      <p:bldP spid="10752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Suicide Assessment</a:t>
            </a:r>
          </a:p>
        </p:txBody>
      </p:sp>
      <p:sp>
        <p:nvSpPr>
          <p:cNvPr id="3" name="Content Placeholder 2"/>
          <p:cNvSpPr>
            <a:spLocks noGrp="1"/>
          </p:cNvSpPr>
          <p:nvPr>
            <p:ph idx="1"/>
          </p:nvPr>
        </p:nvSpPr>
        <p:spPr/>
        <p:txBody>
          <a:bodyPr>
            <a:noAutofit/>
          </a:bodyPr>
          <a:lstStyle/>
          <a:p>
            <a:r>
              <a:rPr lang="en-US" sz="2800" dirty="0"/>
              <a:t>Thorough psychiatric evaluation (</a:t>
            </a:r>
            <a:r>
              <a:rPr lang="en-US" sz="2800" dirty="0" err="1"/>
              <a:t>hx</a:t>
            </a:r>
            <a:r>
              <a:rPr lang="en-US" sz="2800" dirty="0"/>
              <a:t>, MSE)</a:t>
            </a:r>
          </a:p>
          <a:p>
            <a:pPr lvl="1"/>
            <a:r>
              <a:rPr lang="en-US" sz="2800" dirty="0"/>
              <a:t>Including suicidal thinking and evaluation</a:t>
            </a:r>
          </a:p>
          <a:p>
            <a:pPr lvl="1"/>
            <a:r>
              <a:rPr lang="en-US" sz="2800" dirty="0"/>
              <a:t>Identify risk factors, with emphasis on modifiable ones</a:t>
            </a:r>
          </a:p>
          <a:p>
            <a:pPr lvl="1"/>
            <a:r>
              <a:rPr lang="en-US" sz="2800" dirty="0"/>
              <a:t>Asses immediate safety and decide on appropriate setting for </a:t>
            </a:r>
            <a:r>
              <a:rPr lang="en-US" sz="2800" dirty="0" err="1"/>
              <a:t>rx</a:t>
            </a:r>
            <a:endParaRPr lang="en-US" sz="2800" dirty="0"/>
          </a:p>
          <a:p>
            <a:pPr lvl="1"/>
            <a:r>
              <a:rPr lang="en-US" sz="2800" dirty="0"/>
              <a:t>Determine dx to guide </a:t>
            </a:r>
            <a:r>
              <a:rPr lang="en-US" sz="2800" dirty="0" err="1"/>
              <a:t>rx</a:t>
            </a:r>
            <a:endParaRPr lang="en-US" sz="2800" dirty="0"/>
          </a:p>
          <a:p>
            <a:r>
              <a:rPr lang="en-US" sz="2800" dirty="0"/>
              <a:t>Suicide assessment scales may be used as aids to suicide assessment but should not be used as predictive instruments or as substitutes for a thorough clinical evaluation </a:t>
            </a:r>
            <a:br>
              <a:rPr lang="en-US" sz="2800" dirty="0"/>
            </a:br>
            <a:endParaRPr lang="en-US" sz="2800" dirty="0"/>
          </a:p>
        </p:txBody>
      </p:sp>
    </p:spTree>
    <p:extLst>
      <p:ext uri="{BB962C8B-B14F-4D97-AF65-F5344CB8AC3E}">
        <p14:creationId xmlns:p14="http://schemas.microsoft.com/office/powerpoint/2010/main" val="414290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1143001"/>
          </a:xfrm>
        </p:spPr>
        <p:txBody>
          <a:bodyPr>
            <a:normAutofit/>
          </a:bodyPr>
          <a:lstStyle/>
          <a:p>
            <a:pPr algn="ctr"/>
            <a:r>
              <a:rPr lang="en-US" sz="3600" b="1" dirty="0"/>
              <a:t>Specific </a:t>
            </a:r>
            <a:r>
              <a:rPr lang="en-US" sz="3600" b="1" dirty="0" err="1"/>
              <a:t>qtns</a:t>
            </a:r>
            <a:r>
              <a:rPr lang="en-US" sz="3600" b="1" dirty="0"/>
              <a:t> focusing on suicide</a:t>
            </a:r>
          </a:p>
        </p:txBody>
      </p:sp>
      <p:sp>
        <p:nvSpPr>
          <p:cNvPr id="3" name="Content Placeholder 2"/>
          <p:cNvSpPr>
            <a:spLocks noGrp="1"/>
          </p:cNvSpPr>
          <p:nvPr>
            <p:ph idx="1"/>
          </p:nvPr>
        </p:nvSpPr>
        <p:spPr>
          <a:xfrm>
            <a:off x="485775" y="1371600"/>
            <a:ext cx="8429625" cy="5257800"/>
          </a:xfrm>
        </p:spPr>
        <p:txBody>
          <a:bodyPr>
            <a:normAutofit fontScale="62500" lnSpcReduction="20000"/>
          </a:bodyPr>
          <a:lstStyle/>
          <a:p>
            <a:r>
              <a:rPr lang="en-US" sz="5100" dirty="0"/>
              <a:t>Be aware of cultural and religious beliefs/context</a:t>
            </a:r>
          </a:p>
          <a:p>
            <a:pPr marL="0" indent="0">
              <a:buNone/>
            </a:pPr>
            <a:r>
              <a:rPr lang="en-US" sz="5100" dirty="0"/>
              <a:t>1. Suicidal ideation</a:t>
            </a:r>
          </a:p>
          <a:p>
            <a:pPr lvl="1"/>
            <a:r>
              <a:rPr lang="en-US" sz="5100" dirty="0"/>
              <a:t> nature, frequency, timing, persistence</a:t>
            </a:r>
          </a:p>
          <a:p>
            <a:pPr marL="0" indent="0">
              <a:buNone/>
            </a:pPr>
            <a:r>
              <a:rPr lang="en-US" sz="5100" dirty="0"/>
              <a:t>2. If ideation is present enquire about plan</a:t>
            </a:r>
          </a:p>
          <a:p>
            <a:pPr lvl="1"/>
            <a:r>
              <a:rPr lang="en-US" sz="5100" dirty="0"/>
              <a:t>Steps taken to enact plans or prepare for death </a:t>
            </a:r>
          </a:p>
          <a:p>
            <a:pPr lvl="1"/>
            <a:r>
              <a:rPr lang="en-US" sz="5100" dirty="0"/>
              <a:t>Expected lethality of preferred method</a:t>
            </a:r>
          </a:p>
          <a:p>
            <a:pPr marL="0" indent="0">
              <a:buNone/>
            </a:pPr>
            <a:r>
              <a:rPr lang="en-US" sz="5100" dirty="0"/>
              <a:t>3. If +</a:t>
            </a:r>
            <a:r>
              <a:rPr lang="en-US" sz="5100" dirty="0" err="1"/>
              <a:t>ve</a:t>
            </a:r>
            <a:r>
              <a:rPr lang="en-US" sz="5100" dirty="0"/>
              <a:t> </a:t>
            </a:r>
            <a:r>
              <a:rPr lang="en-US" sz="5100" dirty="0" err="1"/>
              <a:t>hx</a:t>
            </a:r>
            <a:r>
              <a:rPr lang="en-US" sz="5100" dirty="0"/>
              <a:t> of suicide attempts, aborted attempts, or other self-harming behavior</a:t>
            </a:r>
          </a:p>
          <a:p>
            <a:pPr lvl="1"/>
            <a:r>
              <a:rPr lang="en-US" sz="5100" dirty="0"/>
              <a:t>Timing, intent, method, and consequences of such behaviors </a:t>
            </a:r>
          </a:p>
          <a:p>
            <a:pPr lvl="1"/>
            <a:r>
              <a:rPr lang="en-US" sz="5100" dirty="0"/>
              <a:t>Life context- </a:t>
            </a:r>
            <a:r>
              <a:rPr lang="en-US" sz="5100" dirty="0" err="1"/>
              <a:t>eg</a:t>
            </a:r>
            <a:r>
              <a:rPr lang="en-US" sz="5100" dirty="0"/>
              <a:t> intoxication</a:t>
            </a:r>
            <a:br>
              <a:rPr lang="en-US" sz="5100" dirty="0"/>
            </a:br>
            <a:br>
              <a:rPr lang="en-US" dirty="0"/>
            </a:br>
            <a:endParaRPr lang="en-US" dirty="0"/>
          </a:p>
        </p:txBody>
      </p:sp>
    </p:spTree>
    <p:extLst>
      <p:ext uri="{BB962C8B-B14F-4D97-AF65-F5344CB8AC3E}">
        <p14:creationId xmlns:p14="http://schemas.microsoft.com/office/powerpoint/2010/main" val="287587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PSYCHIATRIC EMERGENCY</a:t>
            </a:r>
          </a:p>
        </p:txBody>
      </p:sp>
      <p:sp>
        <p:nvSpPr>
          <p:cNvPr id="3" name="Content Placeholder 2"/>
          <p:cNvSpPr>
            <a:spLocks noGrp="1"/>
          </p:cNvSpPr>
          <p:nvPr>
            <p:ph idx="1"/>
          </p:nvPr>
        </p:nvSpPr>
        <p:spPr/>
        <p:txBody>
          <a:bodyPr/>
          <a:lstStyle/>
          <a:p>
            <a:r>
              <a:rPr lang="en-US" dirty="0"/>
              <a:t>Is an acute disturbance of behavior, thought or mood of a patient which if untreated may lead to harm, either to the individual or to others in the environment.</a:t>
            </a:r>
          </a:p>
          <a:p>
            <a:endParaRPr lang="en-US" dirty="0"/>
          </a:p>
        </p:txBody>
      </p:sp>
    </p:spTree>
    <p:extLst>
      <p:ext uri="{BB962C8B-B14F-4D97-AF65-F5344CB8AC3E}">
        <p14:creationId xmlns:p14="http://schemas.microsoft.com/office/powerpoint/2010/main" val="2342237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ASSESSMENT (</a:t>
            </a:r>
            <a:r>
              <a:rPr lang="en-US" b="1" dirty="0" err="1"/>
              <a:t>con’t</a:t>
            </a:r>
            <a:r>
              <a:rPr lang="en-US" b="1" dirty="0"/>
              <a:t>)</a:t>
            </a:r>
          </a:p>
        </p:txBody>
      </p:sp>
      <p:sp>
        <p:nvSpPr>
          <p:cNvPr id="3" name="Content Placeholder 2"/>
          <p:cNvSpPr>
            <a:spLocks noGrp="1"/>
          </p:cNvSpPr>
          <p:nvPr>
            <p:ph idx="1"/>
          </p:nvPr>
        </p:nvSpPr>
        <p:spPr/>
        <p:txBody>
          <a:bodyPr/>
          <a:lstStyle/>
          <a:p>
            <a:r>
              <a:rPr lang="en-US" b="1" dirty="0"/>
              <a:t>Should include a FULL:</a:t>
            </a:r>
          </a:p>
          <a:p>
            <a:r>
              <a:rPr lang="en-US" dirty="0"/>
              <a:t>History</a:t>
            </a:r>
          </a:p>
          <a:p>
            <a:r>
              <a:rPr lang="en-US" dirty="0"/>
              <a:t>Physical examination</a:t>
            </a:r>
          </a:p>
          <a:p>
            <a:r>
              <a:rPr lang="en-US" dirty="0"/>
              <a:t>Mental state examination</a:t>
            </a:r>
          </a:p>
          <a:p>
            <a:r>
              <a:rPr lang="en-US" dirty="0"/>
              <a:t>Assessment of suicide risk</a:t>
            </a:r>
          </a:p>
        </p:txBody>
      </p:sp>
    </p:spTree>
    <p:extLst>
      <p:ext uri="{BB962C8B-B14F-4D97-AF65-F5344CB8AC3E}">
        <p14:creationId xmlns:p14="http://schemas.microsoft.com/office/powerpoint/2010/main" val="979520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92969"/>
            <a:ext cx="7886700" cy="994172"/>
          </a:xfrm>
        </p:spPr>
        <p:txBody>
          <a:bodyPr/>
          <a:lstStyle/>
          <a:p>
            <a:pPr algn="ctr"/>
            <a:r>
              <a:rPr lang="en-US" b="1" dirty="0"/>
              <a:t>Modified SADPERSONS scale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0627" t="16710" r="29488" b="13827"/>
          <a:stretch/>
        </p:blipFill>
        <p:spPr>
          <a:xfrm>
            <a:off x="517875" y="1887140"/>
            <a:ext cx="6644925" cy="4970859"/>
          </a:xfrm>
        </p:spPr>
      </p:pic>
    </p:spTree>
    <p:extLst>
      <p:ext uri="{BB962C8B-B14F-4D97-AF65-F5344CB8AC3E}">
        <p14:creationId xmlns:p14="http://schemas.microsoft.com/office/powerpoint/2010/main" val="318722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p:spPr>
        <p:txBody>
          <a:bodyPr/>
          <a:lstStyle/>
          <a:p>
            <a:r>
              <a:rPr lang="en-US"/>
              <a:t>Assessment (cont.)</a:t>
            </a:r>
          </a:p>
        </p:txBody>
      </p:sp>
      <p:sp>
        <p:nvSpPr>
          <p:cNvPr id="113667" name="Rectangle 3"/>
          <p:cNvSpPr>
            <a:spLocks noGrp="1" noChangeArrowheads="1"/>
          </p:cNvSpPr>
          <p:nvPr>
            <p:ph type="body" idx="1"/>
          </p:nvPr>
        </p:nvSpPr>
        <p:spPr>
          <a:noFill/>
          <a:ln/>
        </p:spPr>
        <p:txBody>
          <a:bodyPr/>
          <a:lstStyle/>
          <a:p>
            <a:r>
              <a:rPr lang="en-US" b="1" i="1"/>
              <a:t>Assess aforementioned risk factors</a:t>
            </a:r>
          </a:p>
          <a:p>
            <a:r>
              <a:rPr lang="en-US" b="1" i="1"/>
              <a:t>If they have a plan:</a:t>
            </a:r>
          </a:p>
          <a:p>
            <a:pPr lvl="1"/>
            <a:r>
              <a:rPr lang="en-US" sz="4000" b="1" i="1"/>
              <a:t>P</a:t>
            </a:r>
            <a:r>
              <a:rPr lang="en-US" b="1" i="1"/>
              <a:t> - what is the proximity to help?</a:t>
            </a:r>
          </a:p>
          <a:p>
            <a:pPr lvl="1"/>
            <a:r>
              <a:rPr lang="en-US" sz="4000" b="1" i="1"/>
              <a:t>A</a:t>
            </a:r>
            <a:r>
              <a:rPr lang="en-US" b="1" i="1"/>
              <a:t> - what is the availability of means?</a:t>
            </a:r>
          </a:p>
          <a:p>
            <a:pPr lvl="1"/>
            <a:r>
              <a:rPr lang="en-US" sz="4000" b="1" i="1"/>
              <a:t>L</a:t>
            </a:r>
            <a:r>
              <a:rPr lang="en-US" b="1" i="1"/>
              <a:t> - what is the lethality of means?</a:t>
            </a:r>
          </a:p>
          <a:p>
            <a:pPr lvl="1"/>
            <a:r>
              <a:rPr lang="en-US" sz="4000" b="1" i="1"/>
              <a:t>S</a:t>
            </a:r>
            <a:r>
              <a:rPr lang="en-US" b="1" i="1"/>
              <a:t> - what is the specificity of the plan?</a:t>
            </a:r>
          </a:p>
        </p:txBody>
      </p:sp>
    </p:spTree>
    <p:extLst>
      <p:ext uri="{BB962C8B-B14F-4D97-AF65-F5344CB8AC3E}">
        <p14:creationId xmlns:p14="http://schemas.microsoft.com/office/powerpoint/2010/main" val="728884751"/>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ppt_x"/>
                                          </p:val>
                                        </p:tav>
                                        <p:tav tm="100000">
                                          <p:val>
                                            <p:strVal val="#ppt_x"/>
                                          </p:val>
                                        </p:tav>
                                      </p:tavLst>
                                    </p:anim>
                                    <p:anim calcmode="lin" valueType="num">
                                      <p:cBhvr additive="base">
                                        <p:cTn id="8" dur="500" fill="hold"/>
                                        <p:tgtEl>
                                          <p:spTgt spid="1136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3667">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366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366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366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36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autoUpdateAnimBg="0"/>
      <p:bldP spid="11366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p:spPr>
        <p:txBody>
          <a:bodyPr/>
          <a:lstStyle/>
          <a:p>
            <a:r>
              <a:rPr lang="en-US"/>
              <a:t>Assessment (cont.)</a:t>
            </a:r>
          </a:p>
        </p:txBody>
      </p:sp>
      <p:sp>
        <p:nvSpPr>
          <p:cNvPr id="115715" name="Rectangle 3"/>
          <p:cNvSpPr>
            <a:spLocks noGrp="1" noChangeArrowheads="1"/>
          </p:cNvSpPr>
          <p:nvPr>
            <p:ph type="body" idx="1"/>
          </p:nvPr>
        </p:nvSpPr>
        <p:spPr>
          <a:noFill/>
          <a:ln/>
        </p:spPr>
        <p:txBody>
          <a:bodyPr/>
          <a:lstStyle/>
          <a:p>
            <a:r>
              <a:rPr lang="en-US" b="1" i="1" dirty="0"/>
              <a:t>Assess information provided by others:</a:t>
            </a:r>
          </a:p>
          <a:p>
            <a:pPr lvl="1"/>
            <a:r>
              <a:rPr lang="en-US" dirty="0"/>
              <a:t>available support</a:t>
            </a:r>
          </a:p>
          <a:p>
            <a:pPr lvl="1"/>
            <a:r>
              <a:rPr lang="en-US" dirty="0"/>
              <a:t>job stressors</a:t>
            </a:r>
          </a:p>
          <a:p>
            <a:pPr lvl="1"/>
            <a:r>
              <a:rPr lang="en-US" dirty="0"/>
              <a:t>impulsive behavior</a:t>
            </a:r>
          </a:p>
          <a:p>
            <a:pPr lvl="1"/>
            <a:r>
              <a:rPr lang="en-US" dirty="0"/>
              <a:t>safety of where pt will spend next 48 hours</a:t>
            </a:r>
          </a:p>
          <a:p>
            <a:pPr lvl="1"/>
            <a:r>
              <a:rPr lang="en-US" dirty="0"/>
              <a:t>attitudes of family, friends, and command</a:t>
            </a:r>
          </a:p>
          <a:p>
            <a:pPr lvl="1"/>
            <a:r>
              <a:rPr lang="en-US" dirty="0"/>
              <a:t>availability of chaplain, etc..</a:t>
            </a:r>
          </a:p>
        </p:txBody>
      </p:sp>
    </p:spTree>
    <p:extLst>
      <p:ext uri="{BB962C8B-B14F-4D97-AF65-F5344CB8AC3E}">
        <p14:creationId xmlns:p14="http://schemas.microsoft.com/office/powerpoint/2010/main" val="3427731906"/>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ppt_x"/>
                                          </p:val>
                                        </p:tav>
                                        <p:tav tm="100000">
                                          <p:val>
                                            <p:strVal val="#ppt_x"/>
                                          </p:val>
                                        </p:tav>
                                      </p:tavLst>
                                    </p:anim>
                                    <p:anim calcmode="lin" valueType="num">
                                      <p:cBhvr additive="base">
                                        <p:cTn id="8" dur="500" fill="hold"/>
                                        <p:tgtEl>
                                          <p:spTgt spid="1157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571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71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71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57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57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nimBg="1" autoUpdateAnimBg="0"/>
      <p:bldP spid="11571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general principles </a:t>
            </a:r>
          </a:p>
        </p:txBody>
      </p:sp>
      <p:sp>
        <p:nvSpPr>
          <p:cNvPr id="3" name="Content Placeholder 2"/>
          <p:cNvSpPr>
            <a:spLocks noGrp="1"/>
          </p:cNvSpPr>
          <p:nvPr>
            <p:ph idx="1"/>
          </p:nvPr>
        </p:nvSpPr>
        <p:spPr>
          <a:xfrm>
            <a:off x="333375" y="1417638"/>
            <a:ext cx="8505825" cy="5287962"/>
          </a:xfrm>
        </p:spPr>
        <p:txBody>
          <a:bodyPr>
            <a:normAutofit fontScale="85000" lnSpcReduction="10000"/>
          </a:bodyPr>
          <a:lstStyle/>
          <a:p>
            <a:r>
              <a:rPr lang="en-US" dirty="0"/>
              <a:t>Applies to those with suicidal thoughts, plans, attempts</a:t>
            </a:r>
          </a:p>
          <a:p>
            <a:r>
              <a:rPr lang="en-US" dirty="0"/>
              <a:t>Determine a setting for </a:t>
            </a:r>
            <a:r>
              <a:rPr lang="en-US" dirty="0" err="1"/>
              <a:t>rx</a:t>
            </a:r>
            <a:r>
              <a:rPr lang="en-US" dirty="0"/>
              <a:t> and supervision</a:t>
            </a:r>
          </a:p>
          <a:p>
            <a:pPr lvl="1"/>
            <a:r>
              <a:rPr lang="en-US" dirty="0"/>
              <a:t>May include involuntary admission, intensive outpatient care, less intense outpatient care </a:t>
            </a:r>
          </a:p>
          <a:p>
            <a:pPr lvl="1"/>
            <a:r>
              <a:rPr lang="en-US" dirty="0"/>
              <a:t>Choice for </a:t>
            </a:r>
            <a:r>
              <a:rPr lang="en-US" dirty="0" err="1"/>
              <a:t>rx</a:t>
            </a:r>
            <a:r>
              <a:rPr lang="en-US" dirty="0"/>
              <a:t> setting based on</a:t>
            </a:r>
          </a:p>
          <a:p>
            <a:pPr lvl="3"/>
            <a:r>
              <a:rPr lang="en-US" sz="2300" dirty="0" err="1"/>
              <a:t>Dr’s</a:t>
            </a:r>
            <a:r>
              <a:rPr lang="en-US" sz="2300" dirty="0"/>
              <a:t> estimate of the patient’s current suicide risk</a:t>
            </a:r>
          </a:p>
          <a:p>
            <a:pPr lvl="3"/>
            <a:r>
              <a:rPr lang="en-US" sz="2300" dirty="0"/>
              <a:t>Potential for dangerousness to others</a:t>
            </a:r>
          </a:p>
          <a:p>
            <a:pPr lvl="3"/>
            <a:r>
              <a:rPr lang="en-US" sz="2300" dirty="0"/>
              <a:t>Medical and psychiatric comorbidity</a:t>
            </a:r>
          </a:p>
          <a:p>
            <a:pPr lvl="3"/>
            <a:r>
              <a:rPr lang="en-US" sz="2300" dirty="0"/>
              <a:t>Strength and availability of a psychosocial support network</a:t>
            </a:r>
          </a:p>
          <a:p>
            <a:pPr lvl="3"/>
            <a:r>
              <a:rPr lang="en-US" sz="2300" dirty="0"/>
              <a:t>Ability to provide adequate self-care</a:t>
            </a:r>
          </a:p>
          <a:p>
            <a:pPr lvl="3"/>
            <a:r>
              <a:rPr lang="en-US" sz="2300" dirty="0"/>
              <a:t>Give reliable feedback to the </a:t>
            </a:r>
            <a:r>
              <a:rPr lang="en-US" sz="2300" dirty="0" err="1"/>
              <a:t>dr</a:t>
            </a:r>
            <a:r>
              <a:rPr lang="en-US" sz="2300" dirty="0"/>
              <a:t>, and cooperate with treatment </a:t>
            </a:r>
          </a:p>
          <a:p>
            <a:pPr lvl="3"/>
            <a:r>
              <a:rPr lang="en-US" sz="2300" dirty="0"/>
              <a:t>Choice of intensive interventions may need to be weighed against their possible negative effects</a:t>
            </a:r>
            <a:br>
              <a:rPr lang="en-US" sz="2300" dirty="0"/>
            </a:br>
            <a:endParaRPr lang="en-US" sz="2300" dirty="0"/>
          </a:p>
        </p:txBody>
      </p:sp>
    </p:spTree>
    <p:extLst>
      <p:ext uri="{BB962C8B-B14F-4D97-AF65-F5344CB8AC3E}">
        <p14:creationId xmlns:p14="http://schemas.microsoft.com/office/powerpoint/2010/main" val="950706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general principles </a:t>
            </a:r>
          </a:p>
        </p:txBody>
      </p:sp>
      <p:sp>
        <p:nvSpPr>
          <p:cNvPr id="3" name="Content Placeholder 2"/>
          <p:cNvSpPr>
            <a:spLocks noGrp="1"/>
          </p:cNvSpPr>
          <p:nvPr>
            <p:ph idx="1"/>
          </p:nvPr>
        </p:nvSpPr>
        <p:spPr/>
        <p:txBody>
          <a:bodyPr/>
          <a:lstStyle/>
          <a:p>
            <a:r>
              <a:rPr lang="en-US" dirty="0"/>
              <a:t>Attend to patient safety (caution card*)</a:t>
            </a:r>
          </a:p>
          <a:p>
            <a:r>
              <a:rPr lang="en-US" dirty="0"/>
              <a:t>Establish a solid </a:t>
            </a:r>
            <a:r>
              <a:rPr lang="en-US" dirty="0" err="1"/>
              <a:t>dr-pt</a:t>
            </a:r>
            <a:r>
              <a:rPr lang="en-US" dirty="0"/>
              <a:t> relationship</a:t>
            </a:r>
          </a:p>
          <a:p>
            <a:endParaRPr lang="en-US" dirty="0"/>
          </a:p>
          <a:p>
            <a:endParaRPr lang="en-US" dirty="0"/>
          </a:p>
        </p:txBody>
      </p:sp>
    </p:spTree>
    <p:extLst>
      <p:ext uri="{BB962C8B-B14F-4D97-AF65-F5344CB8AC3E}">
        <p14:creationId xmlns:p14="http://schemas.microsoft.com/office/powerpoint/2010/main" val="648964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2607" t="47064" r="14884" b="8573"/>
          <a:stretch/>
        </p:blipFill>
        <p:spPr>
          <a:xfrm>
            <a:off x="342900" y="2381250"/>
            <a:ext cx="7456070" cy="3541634"/>
          </a:xfrm>
        </p:spPr>
      </p:pic>
    </p:spTree>
    <p:extLst>
      <p:ext uri="{BB962C8B-B14F-4D97-AF65-F5344CB8AC3E}">
        <p14:creationId xmlns:p14="http://schemas.microsoft.com/office/powerpoint/2010/main" val="2028605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t>
            </a:r>
            <a:r>
              <a:rPr lang="en-US" dirty="0" err="1"/>
              <a:t>rx</a:t>
            </a:r>
            <a:r>
              <a:rPr lang="en-US" dirty="0"/>
              <a:t> modalities</a:t>
            </a:r>
          </a:p>
        </p:txBody>
      </p:sp>
      <p:sp>
        <p:nvSpPr>
          <p:cNvPr id="3" name="Content Placeholder 2"/>
          <p:cNvSpPr>
            <a:spLocks noGrp="1"/>
          </p:cNvSpPr>
          <p:nvPr>
            <p:ph idx="1"/>
          </p:nvPr>
        </p:nvSpPr>
        <p:spPr/>
        <p:txBody>
          <a:bodyPr>
            <a:normAutofit fontScale="85000" lnSpcReduction="20000"/>
          </a:bodyPr>
          <a:lstStyle/>
          <a:p>
            <a:r>
              <a:rPr lang="en-US" dirty="0"/>
              <a:t>Targeting thoughts and behaviors</a:t>
            </a:r>
          </a:p>
          <a:p>
            <a:r>
              <a:rPr lang="en-US" dirty="0"/>
              <a:t>Address modifiable risk factors and continuously evaluate these</a:t>
            </a:r>
          </a:p>
          <a:p>
            <a:r>
              <a:rPr lang="en-US" dirty="0"/>
              <a:t>Treat underlying d/o if present</a:t>
            </a:r>
          </a:p>
          <a:p>
            <a:r>
              <a:rPr lang="en-US" dirty="0"/>
              <a:t>Psychosocial interventions</a:t>
            </a:r>
          </a:p>
          <a:p>
            <a:pPr lvl="1"/>
            <a:r>
              <a:rPr lang="en-US" dirty="0"/>
              <a:t>Improvements in interpersonal relationships read about interpersonal psychotherapy</a:t>
            </a:r>
          </a:p>
          <a:p>
            <a:pPr lvl="1"/>
            <a:r>
              <a:rPr lang="en-US" dirty="0"/>
              <a:t>Coping skills- read about coping enhancement</a:t>
            </a:r>
          </a:p>
          <a:p>
            <a:pPr lvl="1"/>
            <a:r>
              <a:rPr lang="en-US" dirty="0"/>
              <a:t>Rectify distorted thinking patterns- read about cognitive behavioral therapy</a:t>
            </a:r>
          </a:p>
          <a:p>
            <a:pPr lvl="1"/>
            <a:r>
              <a:rPr lang="en-US" dirty="0"/>
              <a:t>Empower to solve present problems- read about problem solving therapy</a:t>
            </a:r>
          </a:p>
          <a:p>
            <a:pPr marL="0" indent="0">
              <a:buNone/>
            </a:pPr>
            <a:endParaRPr lang="en-US" dirty="0"/>
          </a:p>
        </p:txBody>
      </p:sp>
    </p:spTree>
    <p:extLst>
      <p:ext uri="{BB962C8B-B14F-4D97-AF65-F5344CB8AC3E}">
        <p14:creationId xmlns:p14="http://schemas.microsoft.com/office/powerpoint/2010/main" val="208231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t>
            </a:r>
            <a:r>
              <a:rPr lang="en-US" dirty="0" err="1"/>
              <a:t>rx</a:t>
            </a:r>
            <a:r>
              <a:rPr lang="en-US" dirty="0"/>
              <a:t> modalities</a:t>
            </a:r>
          </a:p>
        </p:txBody>
      </p:sp>
      <p:sp>
        <p:nvSpPr>
          <p:cNvPr id="3" name="Content Placeholder 2"/>
          <p:cNvSpPr>
            <a:spLocks noGrp="1"/>
          </p:cNvSpPr>
          <p:nvPr>
            <p:ph idx="1"/>
          </p:nvPr>
        </p:nvSpPr>
        <p:spPr>
          <a:xfrm>
            <a:off x="628650" y="2226469"/>
            <a:ext cx="7886700" cy="3659981"/>
          </a:xfrm>
        </p:spPr>
        <p:txBody>
          <a:bodyPr>
            <a:normAutofit fontScale="70000" lnSpcReduction="20000"/>
          </a:bodyPr>
          <a:lstStyle/>
          <a:p>
            <a:pPr marL="0" indent="0">
              <a:buNone/>
            </a:pPr>
            <a:r>
              <a:rPr lang="en-US" b="1" dirty="0"/>
              <a:t>Pharmacological interventions</a:t>
            </a:r>
          </a:p>
          <a:p>
            <a:r>
              <a:rPr lang="en-US" b="1" dirty="0"/>
              <a:t>Antidepressants </a:t>
            </a:r>
          </a:p>
          <a:p>
            <a:pPr lvl="1"/>
            <a:r>
              <a:rPr lang="en-US" dirty="0"/>
              <a:t>Evidence for lowering suicide rates is inconclusive</a:t>
            </a:r>
          </a:p>
          <a:p>
            <a:pPr lvl="1"/>
            <a:r>
              <a:rPr lang="en-US" dirty="0"/>
              <a:t>More evidence present for mx of depression</a:t>
            </a:r>
          </a:p>
          <a:p>
            <a:pPr lvl="1"/>
            <a:r>
              <a:rPr lang="en-US" dirty="0"/>
              <a:t>Select one with low risk of lethality on acute overdose</a:t>
            </a:r>
          </a:p>
          <a:p>
            <a:pPr lvl="1"/>
            <a:r>
              <a:rPr lang="en-US" dirty="0"/>
              <a:t>Prescribe conservative quantities</a:t>
            </a:r>
          </a:p>
          <a:p>
            <a:pPr lvl="1"/>
            <a:r>
              <a:rPr lang="en-US" dirty="0"/>
              <a:t>Patients need to be educated on the possibility of delayed </a:t>
            </a:r>
            <a:r>
              <a:rPr lang="en-US" dirty="0" err="1"/>
              <a:t>sx</a:t>
            </a:r>
            <a:r>
              <a:rPr lang="en-US" dirty="0"/>
              <a:t> relief</a:t>
            </a:r>
          </a:p>
          <a:p>
            <a:r>
              <a:rPr lang="en-US" b="1" dirty="0"/>
              <a:t>Other agents that may be indicated</a:t>
            </a:r>
          </a:p>
          <a:p>
            <a:pPr lvl="1"/>
            <a:r>
              <a:rPr lang="en-US" dirty="0"/>
              <a:t>Benzodiazepines</a:t>
            </a:r>
          </a:p>
          <a:p>
            <a:pPr lvl="1"/>
            <a:r>
              <a:rPr lang="en-US" dirty="0"/>
              <a:t>Lithium if mood stabilizer is indicated</a:t>
            </a:r>
          </a:p>
          <a:p>
            <a:pPr lvl="1"/>
            <a:r>
              <a:rPr lang="en-US" dirty="0"/>
              <a:t>ECT in the context of depression</a:t>
            </a:r>
          </a:p>
        </p:txBody>
      </p:sp>
    </p:spTree>
    <p:extLst>
      <p:ext uri="{BB962C8B-B14F-4D97-AF65-F5344CB8AC3E}">
        <p14:creationId xmlns:p14="http://schemas.microsoft.com/office/powerpoint/2010/main" val="1076557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Suicide contracts/No harm contract</a:t>
            </a:r>
          </a:p>
        </p:txBody>
      </p:sp>
      <p:sp>
        <p:nvSpPr>
          <p:cNvPr id="3" name="Content Placeholder 2"/>
          <p:cNvSpPr>
            <a:spLocks noGrp="1"/>
          </p:cNvSpPr>
          <p:nvPr>
            <p:ph idx="1"/>
          </p:nvPr>
        </p:nvSpPr>
        <p:spPr/>
        <p:txBody>
          <a:bodyPr>
            <a:normAutofit fontScale="85000" lnSpcReduction="20000"/>
          </a:bodyPr>
          <a:lstStyle/>
          <a:p>
            <a:r>
              <a:rPr lang="en-US" dirty="0"/>
              <a:t>Is not a legal document</a:t>
            </a:r>
          </a:p>
          <a:p>
            <a:r>
              <a:rPr lang="en-US" dirty="0"/>
              <a:t>Can be verbal or written</a:t>
            </a:r>
          </a:p>
          <a:p>
            <a:r>
              <a:rPr lang="en-US" dirty="0"/>
              <a:t>Can be helpful for assessing degree of therapeutic alliance</a:t>
            </a:r>
          </a:p>
          <a:p>
            <a:r>
              <a:rPr lang="en-US" dirty="0"/>
              <a:t>Not recommended in</a:t>
            </a:r>
          </a:p>
          <a:p>
            <a:pPr lvl="1"/>
            <a:r>
              <a:rPr lang="en-US" dirty="0" err="1"/>
              <a:t>Emmergency</a:t>
            </a:r>
            <a:r>
              <a:rPr lang="en-US" dirty="0"/>
              <a:t> settings</a:t>
            </a:r>
          </a:p>
          <a:p>
            <a:pPr lvl="1"/>
            <a:r>
              <a:rPr lang="en-US" dirty="0"/>
              <a:t>Newly admitted patients</a:t>
            </a:r>
          </a:p>
          <a:p>
            <a:pPr lvl="1"/>
            <a:r>
              <a:rPr lang="en-US" dirty="0"/>
              <a:t>Agitated, psychotic, severely ill</a:t>
            </a:r>
          </a:p>
          <a:p>
            <a:r>
              <a:rPr lang="en-US" dirty="0"/>
              <a:t>You need to be fully aware of the limitations of the contract</a:t>
            </a:r>
          </a:p>
          <a:p>
            <a:pPr lvl="1"/>
            <a:r>
              <a:rPr lang="en-US" dirty="0"/>
              <a:t>False assurance, no </a:t>
            </a:r>
            <a:r>
              <a:rPr lang="en-US" dirty="0" err="1"/>
              <a:t>licence</a:t>
            </a:r>
            <a:r>
              <a:rPr lang="en-US" dirty="0"/>
              <a:t> to get your guard down</a:t>
            </a:r>
          </a:p>
          <a:p>
            <a:endParaRPr lang="en-US" dirty="0"/>
          </a:p>
        </p:txBody>
      </p:sp>
    </p:spTree>
    <p:extLst>
      <p:ext uri="{BB962C8B-B14F-4D97-AF65-F5344CB8AC3E}">
        <p14:creationId xmlns:p14="http://schemas.microsoft.com/office/powerpoint/2010/main" val="83984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71" t="41107" r="58229" b="12574"/>
          <a:stretch/>
        </p:blipFill>
        <p:spPr>
          <a:xfrm>
            <a:off x="533400" y="457200"/>
            <a:ext cx="7772399" cy="5421313"/>
          </a:xfrm>
          <a:prstGeom prst="rect">
            <a:avLst/>
          </a:prstGeom>
        </p:spPr>
      </p:pic>
    </p:spTree>
    <p:extLst>
      <p:ext uri="{BB962C8B-B14F-4D97-AF65-F5344CB8AC3E}">
        <p14:creationId xmlns:p14="http://schemas.microsoft.com/office/powerpoint/2010/main" val="1062394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lstStyle/>
          <a:p>
            <a:pPr marL="0" indent="0">
              <a:buNone/>
            </a:pPr>
            <a:r>
              <a:rPr lang="en-US" dirty="0"/>
              <a:t>“We (clinician and patient) agree that you (patient) will call me if you find that you are worrying about harming yourself. If you feel you need immediate help and cannot reach me at that moment, you will go directly to the emergency room (specifically designated). If you need to be seen between appointments, I will be available to see you.” </a:t>
            </a:r>
          </a:p>
        </p:txBody>
      </p:sp>
      <p:sp>
        <p:nvSpPr>
          <p:cNvPr id="4" name="Footer Placeholder 3"/>
          <p:cNvSpPr>
            <a:spLocks noGrp="1"/>
          </p:cNvSpPr>
          <p:nvPr>
            <p:ph type="ftr" sz="quarter" idx="11"/>
          </p:nvPr>
        </p:nvSpPr>
        <p:spPr>
          <a:xfrm>
            <a:off x="323850" y="5489973"/>
            <a:ext cx="8191500" cy="408384"/>
          </a:xfrm>
        </p:spPr>
        <p:txBody>
          <a:bodyPr/>
          <a:lstStyle/>
          <a:p>
            <a:pPr algn="l" fontAlgn="base"/>
            <a:r>
              <a:rPr lang="en-US" dirty="0"/>
              <a:t>The suicide prevention contract: clinical, legal, and risk management issues RI Simon Journal of the American Academy of Psychiatry and the Law Online Sep 1999, 27 (3) 445-450</a:t>
            </a:r>
          </a:p>
          <a:p>
            <a:pPr algn="l"/>
            <a:endParaRPr lang="en-US" dirty="0"/>
          </a:p>
        </p:txBody>
      </p:sp>
    </p:spTree>
    <p:extLst>
      <p:ext uri="{BB962C8B-B14F-4D97-AF65-F5344CB8AC3E}">
        <p14:creationId xmlns:p14="http://schemas.microsoft.com/office/powerpoint/2010/main" val="1007415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Surviving suicide</a:t>
            </a:r>
          </a:p>
        </p:txBody>
      </p:sp>
      <p:sp>
        <p:nvSpPr>
          <p:cNvPr id="3" name="Content Placeholder 2"/>
          <p:cNvSpPr>
            <a:spLocks noGrp="1"/>
          </p:cNvSpPr>
          <p:nvPr>
            <p:ph idx="1"/>
          </p:nvPr>
        </p:nvSpPr>
        <p:spPr/>
        <p:txBody>
          <a:bodyPr>
            <a:normAutofit fontScale="92500" lnSpcReduction="10000"/>
          </a:bodyPr>
          <a:lstStyle/>
          <a:p>
            <a:r>
              <a:rPr lang="en-US" dirty="0"/>
              <a:t>Toll on suicide survivors appears greater than that by other deaths </a:t>
            </a:r>
          </a:p>
          <a:p>
            <a:pPr lvl="1"/>
            <a:r>
              <a:rPr lang="en-US" dirty="0"/>
              <a:t>opportunities for guilt are so great</a:t>
            </a:r>
          </a:p>
          <a:p>
            <a:r>
              <a:rPr lang="en-US" dirty="0"/>
              <a:t>In the immediate aftermath relatives are at increased risk for psychological and physical ill health</a:t>
            </a:r>
          </a:p>
          <a:p>
            <a:pPr lvl="1"/>
            <a:r>
              <a:rPr lang="en-US" dirty="0"/>
              <a:t>Should thus be supported adequately</a:t>
            </a:r>
          </a:p>
          <a:p>
            <a:r>
              <a:rPr lang="en-US" dirty="0"/>
              <a:t>May include clinicians who have lost patients to suicide</a:t>
            </a:r>
          </a:p>
          <a:p>
            <a:pPr lvl="1"/>
            <a:r>
              <a:rPr lang="en-US" dirty="0"/>
              <a:t>May also suffer loss of professional self esteem</a:t>
            </a:r>
          </a:p>
          <a:p>
            <a:pPr marL="0" indent="0">
              <a:buNone/>
            </a:pPr>
            <a:endParaRPr lang="en-US" dirty="0"/>
          </a:p>
        </p:txBody>
      </p:sp>
    </p:spTree>
    <p:extLst>
      <p:ext uri="{BB962C8B-B14F-4D97-AF65-F5344CB8AC3E}">
        <p14:creationId xmlns:p14="http://schemas.microsoft.com/office/powerpoint/2010/main" val="269948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OTHER PSYCHIATRIC EMERGENCIES</a:t>
            </a:r>
          </a:p>
        </p:txBody>
      </p:sp>
      <p:sp>
        <p:nvSpPr>
          <p:cNvPr id="3" name="Content Placeholder 2"/>
          <p:cNvSpPr>
            <a:spLocks noGrp="1"/>
          </p:cNvSpPr>
          <p:nvPr>
            <p:ph idx="1"/>
          </p:nvPr>
        </p:nvSpPr>
        <p:spPr/>
        <p:txBody>
          <a:bodyPr>
            <a:normAutofit lnSpcReduction="10000"/>
          </a:bodyPr>
          <a:lstStyle/>
          <a:p>
            <a:r>
              <a:rPr lang="en-US" b="1" dirty="0"/>
              <a:t>Agitated and violent patients </a:t>
            </a:r>
            <a:endParaRPr lang="en-US" dirty="0"/>
          </a:p>
          <a:p>
            <a:r>
              <a:rPr lang="en-US" dirty="0"/>
              <a:t>Signs predicting an impending assault are</a:t>
            </a:r>
          </a:p>
          <a:p>
            <a:r>
              <a:rPr lang="en-US" dirty="0"/>
              <a:t>anger, </a:t>
            </a:r>
          </a:p>
          <a:p>
            <a:r>
              <a:rPr lang="en-US" dirty="0"/>
              <a:t>demanding immediate attention, </a:t>
            </a:r>
          </a:p>
          <a:p>
            <a:r>
              <a:rPr lang="en-US" dirty="0"/>
              <a:t>loud voice,</a:t>
            </a:r>
          </a:p>
          <a:p>
            <a:r>
              <a:rPr lang="en-US" dirty="0"/>
              <a:t>excitement, </a:t>
            </a:r>
          </a:p>
          <a:p>
            <a:r>
              <a:rPr lang="en-US" dirty="0"/>
              <a:t>staring eyes, </a:t>
            </a:r>
          </a:p>
          <a:p>
            <a:r>
              <a:rPr lang="en-US" dirty="0"/>
              <a:t>flared nostrils, </a:t>
            </a:r>
          </a:p>
        </p:txBody>
      </p:sp>
    </p:spTree>
    <p:extLst>
      <p:ext uri="{BB962C8B-B14F-4D97-AF65-F5344CB8AC3E}">
        <p14:creationId xmlns:p14="http://schemas.microsoft.com/office/powerpoint/2010/main" val="2311895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flushed face,</a:t>
            </a:r>
          </a:p>
          <a:p>
            <a:r>
              <a:rPr lang="en-US" dirty="0"/>
              <a:t>hands clenched or gripping, </a:t>
            </a:r>
          </a:p>
          <a:p>
            <a:r>
              <a:rPr lang="en-US" dirty="0"/>
              <a:t>pacing about in the room,</a:t>
            </a:r>
          </a:p>
          <a:p>
            <a:r>
              <a:rPr lang="en-US" dirty="0"/>
              <a:t>possessing weapons, </a:t>
            </a:r>
          </a:p>
          <a:p>
            <a:r>
              <a:rPr lang="en-US" dirty="0"/>
              <a:t>pushing furniture,</a:t>
            </a:r>
          </a:p>
          <a:p>
            <a:r>
              <a:rPr lang="en-US" dirty="0"/>
              <a:t>uncooperativeness and suspiciousness, </a:t>
            </a:r>
          </a:p>
          <a:p>
            <a:r>
              <a:rPr lang="en-US" dirty="0"/>
              <a:t>slamming objects</a:t>
            </a:r>
          </a:p>
          <a:p>
            <a:r>
              <a:rPr lang="en-US" dirty="0"/>
              <a:t>sudden movements</a:t>
            </a:r>
          </a:p>
          <a:p>
            <a:endParaRPr lang="en-US" dirty="0"/>
          </a:p>
        </p:txBody>
      </p:sp>
    </p:spTree>
    <p:extLst>
      <p:ext uri="{BB962C8B-B14F-4D97-AF65-F5344CB8AC3E}">
        <p14:creationId xmlns:p14="http://schemas.microsoft.com/office/powerpoint/2010/main" val="2747448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a:t>
            </a:r>
          </a:p>
        </p:txBody>
      </p:sp>
      <p:sp>
        <p:nvSpPr>
          <p:cNvPr id="3" name="Content Placeholder 2"/>
          <p:cNvSpPr>
            <a:spLocks noGrp="1"/>
          </p:cNvSpPr>
          <p:nvPr>
            <p:ph idx="1"/>
          </p:nvPr>
        </p:nvSpPr>
        <p:spPr/>
        <p:txBody>
          <a:bodyPr/>
          <a:lstStyle/>
          <a:p>
            <a:r>
              <a:rPr lang="en-US" dirty="0"/>
              <a:t>Sedation</a:t>
            </a:r>
          </a:p>
          <a:p>
            <a:pPr marL="0" indent="0">
              <a:buNone/>
            </a:pPr>
            <a:r>
              <a:rPr lang="en-US" dirty="0"/>
              <a:t>        -haloperidol 10mg </a:t>
            </a:r>
            <a:r>
              <a:rPr lang="en-US" dirty="0" err="1"/>
              <a:t>im</a:t>
            </a:r>
            <a:r>
              <a:rPr lang="en-US" dirty="0"/>
              <a:t> q30min, max=60mg</a:t>
            </a:r>
          </a:p>
          <a:p>
            <a:pPr marL="0" indent="0">
              <a:buNone/>
            </a:pPr>
            <a:r>
              <a:rPr lang="en-US" dirty="0"/>
              <a:t>        -iv </a:t>
            </a:r>
            <a:r>
              <a:rPr lang="en-US" dirty="0" err="1"/>
              <a:t>lorazepam</a:t>
            </a:r>
            <a:r>
              <a:rPr lang="en-US" dirty="0"/>
              <a:t> 2mg, max =10mg; Preferred if alcohol withdrawal is suspected</a:t>
            </a:r>
          </a:p>
          <a:p>
            <a:r>
              <a:rPr lang="en-US" dirty="0"/>
              <a:t>physical examination and laboratory</a:t>
            </a:r>
          </a:p>
          <a:p>
            <a:pPr marL="0" indent="0">
              <a:buNone/>
            </a:pPr>
            <a:r>
              <a:rPr lang="en-US" dirty="0"/>
              <a:t>    studies to exclude the common causes </a:t>
            </a:r>
          </a:p>
          <a:p>
            <a:pPr marL="0" indent="0">
              <a:buNone/>
            </a:pPr>
            <a:r>
              <a:rPr lang="en-US" dirty="0"/>
              <a:t>    violent behavior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26631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baseline="-25000" dirty="0"/>
              <a:t>An altered state of consciousness, consisting of confusion, distractibility, disorientation, disordered thinking and memory, defective perception (illusions and hallucinations), prominent hyperactivity, agitation and autonomic nervous system </a:t>
            </a:r>
            <a:r>
              <a:rPr lang="en-US" baseline="-25000" dirty="0" err="1"/>
              <a:t>overactivity</a:t>
            </a:r>
            <a:endParaRPr lang="en-US" baseline="-25000" dirty="0"/>
          </a:p>
          <a:p>
            <a:pPr marL="0" indent="0">
              <a:buNone/>
            </a:pPr>
            <a:r>
              <a:rPr lang="en-US" baseline="-25000" dirty="0" err="1"/>
              <a:t>Mgt</a:t>
            </a:r>
            <a:r>
              <a:rPr lang="en-US" baseline="-25000" dirty="0"/>
              <a:t>: environmental manipulation</a:t>
            </a:r>
            <a:r>
              <a:rPr lang="en-US" dirty="0"/>
              <a:t> </a:t>
            </a:r>
            <a:r>
              <a:rPr lang="en-US" baseline="-25000" dirty="0"/>
              <a:t>to orient the patient (</a:t>
            </a:r>
            <a:r>
              <a:rPr lang="en-US" baseline="-25000" dirty="0" err="1"/>
              <a:t>eg</a:t>
            </a:r>
            <a:r>
              <a:rPr lang="en-US" baseline="-25000" dirty="0"/>
              <a:t>. leaving a light on at night,</a:t>
            </a:r>
            <a:r>
              <a:rPr lang="en-US" dirty="0"/>
              <a:t> </a:t>
            </a:r>
            <a:r>
              <a:rPr lang="en-US" baseline="-25000" dirty="0"/>
              <a:t>frequent orientation to time, place, and person)</a:t>
            </a:r>
          </a:p>
          <a:p>
            <a:pPr marL="0" indent="0">
              <a:buNone/>
            </a:pPr>
            <a:r>
              <a:rPr lang="en-US" baseline="-25000" dirty="0"/>
              <a:t>Drugs</a:t>
            </a:r>
            <a:r>
              <a:rPr lang="en-US" dirty="0"/>
              <a:t> </a:t>
            </a:r>
            <a:r>
              <a:rPr lang="en-US" sz="2400" dirty="0"/>
              <a:t>only after the underlying disorder has been diagnosed or the process of determining the dx has been initiated</a:t>
            </a:r>
          </a:p>
          <a:p>
            <a:pPr marL="0" indent="0">
              <a:buNone/>
            </a:pPr>
            <a:r>
              <a:rPr lang="en-US" sz="2400" dirty="0"/>
              <a:t>DOC: Haloperidol-low doses (0.5 to 2 mg)</a:t>
            </a:r>
          </a:p>
          <a:p>
            <a:pPr marL="0" indent="0">
              <a:buNone/>
            </a:pPr>
            <a:r>
              <a:rPr lang="pl-PL" sz="2400" dirty="0"/>
              <a:t>Lorazepam 0.5 to 2 mg</a:t>
            </a:r>
            <a:r>
              <a:rPr lang="en-US" sz="2400" dirty="0"/>
              <a:t> preferred in substance intoxication</a:t>
            </a:r>
          </a:p>
        </p:txBody>
      </p:sp>
    </p:spTree>
    <p:extLst>
      <p:ext uri="{BB962C8B-B14F-4D97-AF65-F5344CB8AC3E}">
        <p14:creationId xmlns:p14="http://schemas.microsoft.com/office/powerpoint/2010/main" val="1827084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Substance intoxication and withdrawal</a:t>
            </a:r>
          </a:p>
        </p:txBody>
      </p:sp>
      <p:sp>
        <p:nvSpPr>
          <p:cNvPr id="3" name="Content Placeholder 2"/>
          <p:cNvSpPr>
            <a:spLocks noGrp="1"/>
          </p:cNvSpPr>
          <p:nvPr>
            <p:ph idx="1"/>
          </p:nvPr>
        </p:nvSpPr>
        <p:spPr/>
        <p:txBody>
          <a:bodyPr>
            <a:normAutofit fontScale="92500" lnSpcReduction="20000"/>
          </a:bodyPr>
          <a:lstStyle/>
          <a:p>
            <a:r>
              <a:rPr lang="en-US" dirty="0"/>
              <a:t>Alcohol, cocaine and phencyclidine are the substances that most commonly lead to violent </a:t>
            </a:r>
            <a:r>
              <a:rPr lang="en-US" dirty="0" err="1"/>
              <a:t>behaviour</a:t>
            </a:r>
            <a:endParaRPr lang="en-US" dirty="0"/>
          </a:p>
          <a:p>
            <a:r>
              <a:rPr lang="en-US" dirty="0" err="1"/>
              <a:t>Lorazepam</a:t>
            </a:r>
            <a:r>
              <a:rPr lang="en-US" dirty="0"/>
              <a:t> 2 to 4 mg stat or </a:t>
            </a:r>
          </a:p>
          <a:p>
            <a:r>
              <a:rPr lang="en-US" dirty="0"/>
              <a:t>diazepam 10 to 20 mg stat</a:t>
            </a:r>
          </a:p>
          <a:p>
            <a:r>
              <a:rPr lang="en-US" dirty="0"/>
              <a:t>Delirium tremens- withdrawal syndrome that usually occurs 24 to 72 h </a:t>
            </a:r>
          </a:p>
          <a:p>
            <a:r>
              <a:rPr lang="en-US" dirty="0"/>
              <a:t>Rx: high doses of benzodiazepines, parenteral thiamine and maintenance of fluid and electrolyte balance.</a:t>
            </a:r>
          </a:p>
        </p:txBody>
      </p:sp>
    </p:spTree>
    <p:extLst>
      <p:ext uri="{BB962C8B-B14F-4D97-AF65-F5344CB8AC3E}">
        <p14:creationId xmlns:p14="http://schemas.microsoft.com/office/powerpoint/2010/main" val="648613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Neuroleptic malignant syndrome </a:t>
            </a:r>
          </a:p>
        </p:txBody>
      </p:sp>
      <p:sp>
        <p:nvSpPr>
          <p:cNvPr id="3" name="Content Placeholder 2"/>
          <p:cNvSpPr>
            <a:spLocks noGrp="1"/>
          </p:cNvSpPr>
          <p:nvPr>
            <p:ph idx="1"/>
          </p:nvPr>
        </p:nvSpPr>
        <p:spPr/>
        <p:txBody>
          <a:bodyPr>
            <a:normAutofit fontScale="92500" lnSpcReduction="20000"/>
          </a:bodyPr>
          <a:lstStyle/>
          <a:p>
            <a:r>
              <a:rPr lang="en-US" dirty="0"/>
              <a:t>Characteristic signs are muscle rigidity, hyperpyrexia, tachycardia, hypertension, tachypnea, change in mental status and autonomic dysfunction</a:t>
            </a:r>
          </a:p>
          <a:p>
            <a:r>
              <a:rPr lang="en-US" dirty="0"/>
              <a:t>Lab dx:</a:t>
            </a:r>
          </a:p>
          <a:p>
            <a:r>
              <a:rPr lang="en-US" dirty="0"/>
              <a:t> respiratory and metabolic acidosis,</a:t>
            </a:r>
          </a:p>
          <a:p>
            <a:r>
              <a:rPr lang="en-US" dirty="0" err="1"/>
              <a:t>myoglobinuria</a:t>
            </a:r>
            <a:r>
              <a:rPr lang="en-US" dirty="0"/>
              <a:t>, elevated CK and </a:t>
            </a:r>
            <a:r>
              <a:rPr lang="en-US" dirty="0" err="1"/>
              <a:t>leucocytosis</a:t>
            </a:r>
            <a:endParaRPr lang="en-US" dirty="0"/>
          </a:p>
          <a:p>
            <a:r>
              <a:rPr lang="en-US" dirty="0"/>
              <a:t>Rx: </a:t>
            </a:r>
            <a:r>
              <a:rPr lang="en-US" dirty="0" err="1"/>
              <a:t>bromocriptine</a:t>
            </a:r>
            <a:r>
              <a:rPr lang="en-US" dirty="0"/>
              <a:t> 2.5 to 20 mg </a:t>
            </a:r>
            <a:r>
              <a:rPr lang="en-US" dirty="0" err="1"/>
              <a:t>tid</a:t>
            </a:r>
            <a:r>
              <a:rPr lang="en-US" dirty="0"/>
              <a:t> or </a:t>
            </a:r>
            <a:r>
              <a:rPr lang="en-US" dirty="0" err="1"/>
              <a:t>dantrolene</a:t>
            </a:r>
            <a:r>
              <a:rPr lang="en-US" dirty="0"/>
              <a:t> up</a:t>
            </a:r>
          </a:p>
          <a:p>
            <a:r>
              <a:rPr lang="en-US" dirty="0"/>
              <a:t>to 10 mg/kg IV q 4 h</a:t>
            </a:r>
          </a:p>
        </p:txBody>
      </p:sp>
    </p:spTree>
    <p:extLst>
      <p:ext uri="{BB962C8B-B14F-4D97-AF65-F5344CB8AC3E}">
        <p14:creationId xmlns:p14="http://schemas.microsoft.com/office/powerpoint/2010/main" val="347303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Serotonin syndrome</a:t>
            </a:r>
          </a:p>
        </p:txBody>
      </p:sp>
      <p:sp>
        <p:nvSpPr>
          <p:cNvPr id="3" name="Content Placeholder 2"/>
          <p:cNvSpPr>
            <a:spLocks noGrp="1"/>
          </p:cNvSpPr>
          <p:nvPr>
            <p:ph idx="1"/>
          </p:nvPr>
        </p:nvSpPr>
        <p:spPr/>
        <p:txBody>
          <a:bodyPr>
            <a:normAutofit lnSpcReduction="10000"/>
          </a:bodyPr>
          <a:lstStyle/>
          <a:p>
            <a:r>
              <a:rPr lang="en-US" dirty="0"/>
              <a:t>Mainly caused due to combining MAOIs and SSRIs </a:t>
            </a:r>
          </a:p>
          <a:p>
            <a:r>
              <a:rPr lang="en-US" dirty="0"/>
              <a:t>hyperthermia, diaphoresis, excitement or confusion, </a:t>
            </a:r>
            <a:r>
              <a:rPr lang="en-US" dirty="0" err="1"/>
              <a:t>hyperreflexia</a:t>
            </a:r>
            <a:r>
              <a:rPr lang="en-US" dirty="0"/>
              <a:t>, hypotension, tremor. May progress to DIC, </a:t>
            </a:r>
            <a:r>
              <a:rPr lang="en-US" dirty="0" err="1"/>
              <a:t>rhabdomyolysis</a:t>
            </a:r>
            <a:r>
              <a:rPr lang="en-US" dirty="0"/>
              <a:t> and cardiovascular collapse…….&gt;&gt;&gt; </a:t>
            </a:r>
            <a:r>
              <a:rPr lang="en-US" b="1" dirty="0"/>
              <a:t>DEATH</a:t>
            </a:r>
            <a:r>
              <a:rPr lang="en-US" dirty="0"/>
              <a:t>!!!</a:t>
            </a:r>
          </a:p>
          <a:p>
            <a:r>
              <a:rPr lang="en-US" dirty="0"/>
              <a:t>Rx:</a:t>
            </a:r>
          </a:p>
          <a:p>
            <a:r>
              <a:rPr lang="en-US" dirty="0" err="1"/>
              <a:t>dantrolene</a:t>
            </a:r>
            <a:r>
              <a:rPr lang="en-US" dirty="0"/>
              <a:t>, </a:t>
            </a:r>
          </a:p>
          <a:p>
            <a:r>
              <a:rPr lang="en-US" dirty="0" err="1"/>
              <a:t>periactin</a:t>
            </a:r>
            <a:r>
              <a:rPr lang="en-US" dirty="0"/>
              <a:t>, a serotonin antagonist </a:t>
            </a:r>
          </a:p>
        </p:txBody>
      </p:sp>
    </p:spTree>
    <p:extLst>
      <p:ext uri="{BB962C8B-B14F-4D97-AF65-F5344CB8AC3E}">
        <p14:creationId xmlns:p14="http://schemas.microsoft.com/office/powerpoint/2010/main" val="327426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Delirium</a:t>
            </a:r>
          </a:p>
        </p:txBody>
      </p:sp>
      <p:sp>
        <p:nvSpPr>
          <p:cNvPr id="3" name="Content Placeholder 2"/>
          <p:cNvSpPr>
            <a:spLocks noGrp="1"/>
          </p:cNvSpPr>
          <p:nvPr>
            <p:ph idx="1"/>
          </p:nvPr>
        </p:nvSpPr>
        <p:spPr/>
        <p:txBody>
          <a:bodyPr/>
          <a:lstStyle/>
          <a:p>
            <a:r>
              <a:rPr lang="en-US" dirty="0"/>
              <a:t>This is a form of excitement in which the patient acts out of context to reality and may experience hallucinations.</a:t>
            </a:r>
          </a:p>
          <a:p>
            <a:r>
              <a:rPr lang="en-US" dirty="0"/>
              <a:t>Causes: organic brain disorders, influence of drugs, head trauma, severe infections like fever…</a:t>
            </a:r>
          </a:p>
          <a:p>
            <a:r>
              <a:rPr lang="en-US" dirty="0"/>
              <a:t>Rx: Manage cause.</a:t>
            </a:r>
          </a:p>
        </p:txBody>
      </p:sp>
    </p:spTree>
    <p:extLst>
      <p:ext uri="{BB962C8B-B14F-4D97-AF65-F5344CB8AC3E}">
        <p14:creationId xmlns:p14="http://schemas.microsoft.com/office/powerpoint/2010/main" val="62526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Men commit suicide 3x more than women</a:t>
            </a:r>
          </a:p>
          <a:p>
            <a:r>
              <a:rPr lang="en-US" dirty="0"/>
              <a:t>Women attempt suicide 4x more than men</a:t>
            </a:r>
          </a:p>
          <a:p>
            <a:r>
              <a:rPr lang="en-US" dirty="0"/>
              <a:t>Men use more violent methods</a:t>
            </a:r>
          </a:p>
          <a:p>
            <a:r>
              <a:rPr lang="en-US" dirty="0"/>
              <a:t>Except for the 15-24 age group suicide increases with age:  Men peak after 45; women after 55.  For men &gt;65: incidence of 40/100,000</a:t>
            </a:r>
          </a:p>
          <a:p>
            <a:r>
              <a:rPr lang="en-US" dirty="0"/>
              <a:t>Elderly account for 25 % of suicides and only 10% of population</a:t>
            </a:r>
          </a:p>
          <a:p>
            <a:endParaRPr lang="en-US" dirty="0"/>
          </a:p>
        </p:txBody>
      </p:sp>
    </p:spTree>
    <p:extLst>
      <p:ext uri="{BB962C8B-B14F-4D97-AF65-F5344CB8AC3E}">
        <p14:creationId xmlns:p14="http://schemas.microsoft.com/office/powerpoint/2010/main" val="2551749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Delirium Tremens</a:t>
            </a:r>
          </a:p>
        </p:txBody>
      </p:sp>
      <p:sp>
        <p:nvSpPr>
          <p:cNvPr id="3" name="Content Placeholder 2"/>
          <p:cNvSpPr>
            <a:spLocks noGrp="1"/>
          </p:cNvSpPr>
          <p:nvPr>
            <p:ph idx="1"/>
          </p:nvPr>
        </p:nvSpPr>
        <p:spPr/>
        <p:txBody>
          <a:bodyPr>
            <a:normAutofit lnSpcReduction="10000"/>
          </a:bodyPr>
          <a:lstStyle/>
          <a:p>
            <a:r>
              <a:rPr lang="en-US" dirty="0"/>
              <a:t>An acute </a:t>
            </a:r>
            <a:r>
              <a:rPr lang="en-US" dirty="0" err="1"/>
              <a:t>confusional</a:t>
            </a:r>
            <a:r>
              <a:rPr lang="en-US" dirty="0"/>
              <a:t> state often seen as a withdrawal syndrome in chronic alcoholics and caused by sudden cessation of drinking alcohol.</a:t>
            </a:r>
          </a:p>
          <a:p>
            <a:r>
              <a:rPr lang="en-US" dirty="0"/>
              <a:t>Features: anxiety, tremor, sweating and vivid </a:t>
            </a:r>
            <a:r>
              <a:rPr lang="en-US" dirty="0" err="1"/>
              <a:t>terifying</a:t>
            </a:r>
            <a:r>
              <a:rPr lang="en-US" dirty="0"/>
              <a:t> visual and sensory hallucinations, “pink elephants”.</a:t>
            </a:r>
          </a:p>
          <a:p>
            <a:r>
              <a:rPr lang="en-US" dirty="0"/>
              <a:t>Without Rx, severe cases may end fatally.</a:t>
            </a:r>
          </a:p>
          <a:p>
            <a:r>
              <a:rPr lang="en-US" dirty="0"/>
              <a:t>Rx: </a:t>
            </a:r>
          </a:p>
        </p:txBody>
      </p:sp>
    </p:spTree>
    <p:extLst>
      <p:ext uri="{BB962C8B-B14F-4D97-AF65-F5344CB8AC3E}">
        <p14:creationId xmlns:p14="http://schemas.microsoft.com/office/powerpoint/2010/main" val="1696012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u="sng" dirty="0"/>
              <a:t>Alcoholic </a:t>
            </a:r>
            <a:r>
              <a:rPr lang="en-US" b="1" u="sng" dirty="0" err="1"/>
              <a:t>Hallucinosis</a:t>
            </a:r>
            <a:endParaRPr lang="en-US" b="1" u="sng" dirty="0"/>
          </a:p>
        </p:txBody>
      </p:sp>
      <p:sp>
        <p:nvSpPr>
          <p:cNvPr id="3" name="Content Placeholder 2"/>
          <p:cNvSpPr>
            <a:spLocks noGrp="1"/>
          </p:cNvSpPr>
          <p:nvPr>
            <p:ph idx="1"/>
          </p:nvPr>
        </p:nvSpPr>
        <p:spPr/>
        <p:txBody>
          <a:bodyPr/>
          <a:lstStyle/>
          <a:p>
            <a:r>
              <a:rPr lang="en-US" dirty="0"/>
              <a:t>The patient is in greater danger here because his hallucinations usually take the form of accusations against people around him and threats to his own safety.  These may lead him to suicide or homicide. </a:t>
            </a:r>
          </a:p>
          <a:p>
            <a:r>
              <a:rPr lang="en-US" dirty="0"/>
              <a:t>The patient should be placed in a psychiatric hospital.</a:t>
            </a:r>
          </a:p>
        </p:txBody>
      </p:sp>
    </p:spTree>
    <p:extLst>
      <p:ext uri="{BB962C8B-B14F-4D97-AF65-F5344CB8AC3E}">
        <p14:creationId xmlns:p14="http://schemas.microsoft.com/office/powerpoint/2010/main" val="3922144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Alcoholic intoxication</a:t>
            </a:r>
          </a:p>
        </p:txBody>
      </p:sp>
      <p:sp>
        <p:nvSpPr>
          <p:cNvPr id="3" name="Content Placeholder 2"/>
          <p:cNvSpPr>
            <a:spLocks noGrp="1"/>
          </p:cNvSpPr>
          <p:nvPr>
            <p:ph idx="1"/>
          </p:nvPr>
        </p:nvSpPr>
        <p:spPr/>
        <p:txBody>
          <a:bodyPr>
            <a:normAutofit fontScale="92500"/>
          </a:bodyPr>
          <a:lstStyle/>
          <a:p>
            <a:r>
              <a:rPr lang="en-US" dirty="0"/>
              <a:t>Pale</a:t>
            </a:r>
          </a:p>
          <a:p>
            <a:r>
              <a:rPr lang="en-US" dirty="0"/>
              <a:t>Cold sweat</a:t>
            </a:r>
          </a:p>
          <a:p>
            <a:r>
              <a:rPr lang="en-US" dirty="0"/>
              <a:t>Vomiting</a:t>
            </a:r>
          </a:p>
          <a:p>
            <a:r>
              <a:rPr lang="en-US" dirty="0"/>
              <a:t>&gt;&gt;&gt;</a:t>
            </a:r>
            <a:r>
              <a:rPr lang="en-US" dirty="0" err="1"/>
              <a:t>Unconsciousnes</a:t>
            </a:r>
            <a:r>
              <a:rPr lang="en-US" dirty="0"/>
              <a:t>!!!</a:t>
            </a:r>
          </a:p>
          <a:p>
            <a:pPr marL="0" indent="0">
              <a:buNone/>
            </a:pPr>
            <a:endParaRPr lang="en-US" dirty="0"/>
          </a:p>
          <a:p>
            <a:pPr marL="0" indent="0">
              <a:buNone/>
            </a:pPr>
            <a:r>
              <a:rPr lang="en-US" dirty="0"/>
              <a:t>This alcohol stupor may disappear as metabolism takes place, but if concentration of alcohol within body fluids is too high, death results.</a:t>
            </a:r>
          </a:p>
          <a:p>
            <a:pPr marL="0" indent="0">
              <a:buNone/>
            </a:pPr>
            <a:endParaRPr lang="en-US" dirty="0"/>
          </a:p>
        </p:txBody>
      </p:sp>
    </p:spTree>
    <p:extLst>
      <p:ext uri="{BB962C8B-B14F-4D97-AF65-F5344CB8AC3E}">
        <p14:creationId xmlns:p14="http://schemas.microsoft.com/office/powerpoint/2010/main" val="2123670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Alcohol intoxication (</a:t>
            </a:r>
            <a:r>
              <a:rPr lang="en-US" b="1" u="sng" dirty="0" err="1"/>
              <a:t>con’t</a:t>
            </a:r>
            <a:r>
              <a:rPr lang="en-US" b="1" u="sng" dirty="0"/>
              <a:t>)</a:t>
            </a:r>
          </a:p>
        </p:txBody>
      </p:sp>
      <p:sp>
        <p:nvSpPr>
          <p:cNvPr id="3" name="Content Placeholder 2"/>
          <p:cNvSpPr>
            <a:spLocks noGrp="1"/>
          </p:cNvSpPr>
          <p:nvPr>
            <p:ph idx="1"/>
          </p:nvPr>
        </p:nvSpPr>
        <p:spPr/>
        <p:txBody>
          <a:bodyPr>
            <a:normAutofit fontScale="92500" lnSpcReduction="10000"/>
          </a:bodyPr>
          <a:lstStyle/>
          <a:p>
            <a:r>
              <a:rPr lang="en-US" b="1" dirty="0" err="1"/>
              <a:t>Mgt</a:t>
            </a:r>
            <a:endParaRPr lang="en-US" b="1" dirty="0"/>
          </a:p>
          <a:p>
            <a:r>
              <a:rPr lang="en-US" dirty="0"/>
              <a:t>Empty patient’s stomach by helping him to vomit. Drinks 2 -3  glasses of warm salt water </a:t>
            </a:r>
          </a:p>
          <a:p>
            <a:r>
              <a:rPr lang="en-US" dirty="0"/>
              <a:t>Keep patient’s body warm (An intoxicate person easily chills and develops pneumonia)</a:t>
            </a:r>
          </a:p>
          <a:p>
            <a:r>
              <a:rPr lang="en-US" dirty="0"/>
              <a:t>Give a mixture of 1 teaspoonful of aromatic spirit of ammonia in a glass of water. This stimulant relieves depressant effects of alcohol. </a:t>
            </a:r>
          </a:p>
          <a:p>
            <a:r>
              <a:rPr lang="en-US" dirty="0"/>
              <a:t>SEDATIVES SHOULD NEVER BE GIVEN</a:t>
            </a:r>
          </a:p>
        </p:txBody>
      </p:sp>
    </p:spTree>
    <p:extLst>
      <p:ext uri="{BB962C8B-B14F-4D97-AF65-F5344CB8AC3E}">
        <p14:creationId xmlns:p14="http://schemas.microsoft.com/office/powerpoint/2010/main" val="2197500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Overdose of prescribed psychoactive drugs </a:t>
            </a:r>
          </a:p>
        </p:txBody>
      </p:sp>
      <p:sp>
        <p:nvSpPr>
          <p:cNvPr id="3" name="Content Placeholder 2"/>
          <p:cNvSpPr>
            <a:spLocks noGrp="1"/>
          </p:cNvSpPr>
          <p:nvPr>
            <p:ph idx="1"/>
          </p:nvPr>
        </p:nvSpPr>
        <p:spPr/>
        <p:txBody>
          <a:bodyPr>
            <a:noAutofit/>
          </a:bodyPr>
          <a:lstStyle/>
          <a:p>
            <a:r>
              <a:rPr lang="en-US" sz="2400" dirty="0"/>
              <a:t>If the patient has taken a toxic dose and is awake, treatment consists of inducing emesis followed by administering activated charcoal. </a:t>
            </a:r>
          </a:p>
          <a:p>
            <a:r>
              <a:rPr lang="en-US" sz="2400" dirty="0"/>
              <a:t>Overdose with tricyclic antidepressants or carbamazepine -cardiac monitoring. </a:t>
            </a:r>
          </a:p>
          <a:p>
            <a:r>
              <a:rPr lang="en-US" sz="2400" dirty="0"/>
              <a:t>Overdose with barbiturates or benzodiazepines and alcohol -respiratory arrest.</a:t>
            </a:r>
          </a:p>
          <a:p>
            <a:r>
              <a:rPr lang="en-US" sz="2400" dirty="0"/>
              <a:t> Antipsychotic drugs: adverse effects including dystonia, oculogyric crisis, torticollis, and </a:t>
            </a:r>
            <a:r>
              <a:rPr lang="en-US" sz="2400" dirty="0" err="1"/>
              <a:t>akinesia</a:t>
            </a:r>
            <a:r>
              <a:rPr lang="en-US" sz="2400" dirty="0"/>
              <a:t>, </a:t>
            </a:r>
            <a:r>
              <a:rPr lang="en-US" sz="2400" dirty="0" err="1"/>
              <a:t>Akathisia</a:t>
            </a:r>
            <a:r>
              <a:rPr lang="en-US" sz="2400"/>
              <a:t>: </a:t>
            </a:r>
            <a:r>
              <a:rPr lang="en-US" sz="2400" dirty="0"/>
              <a:t>Immediate relief may be provided with a parenteral antihistaminic such as promethazine 25 mg IM.</a:t>
            </a:r>
          </a:p>
        </p:txBody>
      </p:sp>
    </p:spTree>
    <p:extLst>
      <p:ext uri="{BB962C8B-B14F-4D97-AF65-F5344CB8AC3E}">
        <p14:creationId xmlns:p14="http://schemas.microsoft.com/office/powerpoint/2010/main" val="2819930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Psychosis</a:t>
            </a:r>
          </a:p>
        </p:txBody>
      </p:sp>
      <p:sp>
        <p:nvSpPr>
          <p:cNvPr id="3" name="Content Placeholder 2"/>
          <p:cNvSpPr>
            <a:spLocks noGrp="1"/>
          </p:cNvSpPr>
          <p:nvPr>
            <p:ph idx="1"/>
          </p:nvPr>
        </p:nvSpPr>
        <p:spPr/>
        <p:txBody>
          <a:bodyPr>
            <a:normAutofit fontScale="77500" lnSpcReduction="20000"/>
          </a:bodyPr>
          <a:lstStyle/>
          <a:p>
            <a:r>
              <a:rPr lang="en-US" dirty="0"/>
              <a:t>Patients having this affliction lose contact with reality, often becoming violently aggressive and attempting assault or homicide.</a:t>
            </a:r>
          </a:p>
          <a:p>
            <a:endParaRPr lang="en-US" dirty="0"/>
          </a:p>
          <a:p>
            <a:r>
              <a:rPr lang="en-US" b="1" dirty="0"/>
              <a:t>What to do:</a:t>
            </a:r>
          </a:p>
          <a:p>
            <a:r>
              <a:rPr lang="en-US" dirty="0"/>
              <a:t>The patient should be placed in a psychiatric hospital and kept under constant supervision</a:t>
            </a:r>
          </a:p>
          <a:p>
            <a:r>
              <a:rPr lang="en-US" dirty="0"/>
              <a:t>All weapons and objects that might harm should be removed from his room.</a:t>
            </a:r>
          </a:p>
          <a:p>
            <a:r>
              <a:rPr lang="en-US" dirty="0"/>
              <a:t>As far as feasible, physical restraint should be avoided in </a:t>
            </a:r>
            <a:r>
              <a:rPr lang="en-US" dirty="0" err="1"/>
              <a:t>favour</a:t>
            </a:r>
            <a:r>
              <a:rPr lang="en-US" dirty="0"/>
              <a:t> of firm supervision.</a:t>
            </a:r>
          </a:p>
          <a:p>
            <a:r>
              <a:rPr lang="en-US" dirty="0"/>
              <a:t>Manage the exact etiology.</a:t>
            </a:r>
          </a:p>
          <a:p>
            <a:endParaRPr lang="en-US" dirty="0"/>
          </a:p>
        </p:txBody>
      </p:sp>
    </p:spTree>
    <p:extLst>
      <p:ext uri="{BB962C8B-B14F-4D97-AF65-F5344CB8AC3E}">
        <p14:creationId xmlns:p14="http://schemas.microsoft.com/office/powerpoint/2010/main" val="342133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Hysteria</a:t>
            </a:r>
          </a:p>
        </p:txBody>
      </p:sp>
      <p:sp>
        <p:nvSpPr>
          <p:cNvPr id="3" name="Content Placeholder 2"/>
          <p:cNvSpPr>
            <a:spLocks noGrp="1"/>
          </p:cNvSpPr>
          <p:nvPr>
            <p:ph idx="1"/>
          </p:nvPr>
        </p:nvSpPr>
        <p:spPr/>
        <p:txBody>
          <a:bodyPr/>
          <a:lstStyle/>
          <a:p>
            <a:r>
              <a:rPr lang="en-US" dirty="0"/>
              <a:t>In this functional disorder the patient conducts himself in a strange manner, usually with intense emotion, because of some unsolved personality problem. </a:t>
            </a:r>
          </a:p>
          <a:p>
            <a:r>
              <a:rPr lang="en-US" dirty="0"/>
              <a:t>Hysteria may imitate almost any disease, including mental disorder.</a:t>
            </a:r>
          </a:p>
          <a:p>
            <a:r>
              <a:rPr lang="en-US" dirty="0"/>
              <a:t>Immediate care of the patient requires a combination of firmness and kindness.</a:t>
            </a:r>
          </a:p>
        </p:txBody>
      </p:sp>
    </p:spTree>
    <p:extLst>
      <p:ext uri="{BB962C8B-B14F-4D97-AF65-F5344CB8AC3E}">
        <p14:creationId xmlns:p14="http://schemas.microsoft.com/office/powerpoint/2010/main" val="389683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 </a:t>
            </a:r>
          </a:p>
        </p:txBody>
      </p:sp>
      <p:sp>
        <p:nvSpPr>
          <p:cNvPr id="3" name="Content Placeholder 2"/>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182998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Rates</a:t>
            </a:r>
          </a:p>
        </p:txBody>
      </p:sp>
      <p:sp>
        <p:nvSpPr>
          <p:cNvPr id="3" name="Content Placeholder 2"/>
          <p:cNvSpPr>
            <a:spLocks noGrp="1"/>
          </p:cNvSpPr>
          <p:nvPr>
            <p:ph idx="1"/>
          </p:nvPr>
        </p:nvSpPr>
        <p:spPr/>
        <p:txBody>
          <a:bodyPr>
            <a:normAutofit lnSpcReduction="10000"/>
          </a:bodyPr>
          <a:lstStyle/>
          <a:p>
            <a:r>
              <a:rPr lang="en-US" b="1" u="sng" dirty="0"/>
              <a:t>Religion</a:t>
            </a:r>
            <a:r>
              <a:rPr lang="en-US" b="1" dirty="0"/>
              <a:t>:  </a:t>
            </a:r>
            <a:r>
              <a:rPr lang="en-US" dirty="0"/>
              <a:t>suicide rates among Catholic populations are lower than the rates among Protestants and Jews (orthodoxy probably more important than religion)</a:t>
            </a:r>
          </a:p>
          <a:p>
            <a:r>
              <a:rPr lang="en-US" b="1" u="sng" dirty="0"/>
              <a:t>Marital Status</a:t>
            </a:r>
            <a:r>
              <a:rPr lang="en-US" b="1" dirty="0"/>
              <a:t>:  </a:t>
            </a:r>
            <a:r>
              <a:rPr lang="en-US" dirty="0"/>
              <a:t>marriage with children greatly less</a:t>
            </a:r>
          </a:p>
          <a:p>
            <a:pPr lvl="1"/>
            <a:endParaRPr lang="en-US" dirty="0"/>
          </a:p>
          <a:p>
            <a:pPr lvl="1"/>
            <a:r>
              <a:rPr lang="en-US" dirty="0"/>
              <a:t>single, never-married have double the rate for married</a:t>
            </a:r>
          </a:p>
          <a:p>
            <a:endParaRPr lang="en-US" dirty="0"/>
          </a:p>
        </p:txBody>
      </p:sp>
    </p:spTree>
    <p:extLst>
      <p:ext uri="{BB962C8B-B14F-4D97-AF65-F5344CB8AC3E}">
        <p14:creationId xmlns:p14="http://schemas.microsoft.com/office/powerpoint/2010/main" val="281988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Marital status (cont.)</a:t>
            </a:r>
          </a:p>
          <a:p>
            <a:pPr lvl="1"/>
            <a:r>
              <a:rPr lang="en-US" dirty="0"/>
              <a:t>Previously married much higher than single:</a:t>
            </a:r>
          </a:p>
          <a:p>
            <a:pPr lvl="2"/>
            <a:r>
              <a:rPr lang="en-US" dirty="0"/>
              <a:t>24/100,000 among widowed</a:t>
            </a:r>
          </a:p>
          <a:p>
            <a:pPr lvl="2"/>
            <a:r>
              <a:rPr lang="en-US" dirty="0"/>
              <a:t>40/100,000 among divorced</a:t>
            </a:r>
          </a:p>
          <a:p>
            <a:pPr lvl="2"/>
            <a:r>
              <a:rPr lang="en-US" dirty="0"/>
              <a:t>69/100,000 among divorced males; 18 for women </a:t>
            </a:r>
          </a:p>
          <a:p>
            <a:r>
              <a:rPr lang="en-US" b="1" dirty="0"/>
              <a:t>Occupation</a:t>
            </a:r>
          </a:p>
          <a:p>
            <a:pPr lvl="1"/>
            <a:r>
              <a:rPr lang="en-US" dirty="0"/>
              <a:t>higher the social status, higher the risk</a:t>
            </a:r>
          </a:p>
          <a:p>
            <a:pPr lvl="1"/>
            <a:r>
              <a:rPr lang="en-US" dirty="0"/>
              <a:t>a fall from social status increases the risk</a:t>
            </a:r>
          </a:p>
          <a:p>
            <a:pPr lvl="1"/>
            <a:r>
              <a:rPr lang="en-US" dirty="0"/>
              <a:t>work protects</a:t>
            </a:r>
          </a:p>
          <a:p>
            <a:endParaRPr lang="en-US" dirty="0"/>
          </a:p>
        </p:txBody>
      </p:sp>
    </p:spTree>
    <p:extLst>
      <p:ext uri="{BB962C8B-B14F-4D97-AF65-F5344CB8AC3E}">
        <p14:creationId xmlns:p14="http://schemas.microsoft.com/office/powerpoint/2010/main" val="62528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b="1" dirty="0"/>
              <a:t>Rates (cont.)</a:t>
            </a:r>
          </a:p>
        </p:txBody>
      </p:sp>
      <p:sp>
        <p:nvSpPr>
          <p:cNvPr id="19459" name="Rectangle 3"/>
          <p:cNvSpPr>
            <a:spLocks noGrp="1" noChangeArrowheads="1"/>
          </p:cNvSpPr>
          <p:nvPr>
            <p:ph type="body" idx="1"/>
          </p:nvPr>
        </p:nvSpPr>
        <p:spPr>
          <a:noFill/>
          <a:ln/>
        </p:spPr>
        <p:txBody>
          <a:bodyPr/>
          <a:lstStyle/>
          <a:p>
            <a:r>
              <a:rPr lang="en-US" b="1" dirty="0"/>
              <a:t>Occupation (cont.)</a:t>
            </a:r>
          </a:p>
          <a:p>
            <a:pPr lvl="1"/>
            <a:r>
              <a:rPr lang="en-US" dirty="0"/>
              <a:t>Female physicians have highest rate:  41/100,000   </a:t>
            </a:r>
          </a:p>
          <a:p>
            <a:pPr lvl="1"/>
            <a:r>
              <a:rPr lang="en-US" dirty="0"/>
              <a:t> Male physicians no increase</a:t>
            </a:r>
          </a:p>
          <a:p>
            <a:pPr lvl="1"/>
            <a:r>
              <a:rPr lang="en-US" dirty="0"/>
              <a:t>Psychiatrists&gt;ophthalmologists&gt;</a:t>
            </a:r>
            <a:r>
              <a:rPr lang="en-US" dirty="0" err="1"/>
              <a:t>anesthe-siologists</a:t>
            </a:r>
            <a:endParaRPr lang="en-US" dirty="0"/>
          </a:p>
          <a:p>
            <a:pPr lvl="1"/>
            <a:r>
              <a:rPr lang="en-US" dirty="0"/>
              <a:t>Other: dentists, musicians, law enforcement officers, lawyers, and insurance agents</a:t>
            </a:r>
          </a:p>
        </p:txBody>
      </p:sp>
    </p:spTree>
    <p:extLst>
      <p:ext uri="{BB962C8B-B14F-4D97-AF65-F5344CB8AC3E}">
        <p14:creationId xmlns:p14="http://schemas.microsoft.com/office/powerpoint/2010/main" val="169794541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ppt_x"/>
                                          </p:val>
                                        </p:tav>
                                        <p:tav tm="100000">
                                          <p:val>
                                            <p:strVal val="#ppt_x"/>
                                          </p:val>
                                        </p:tav>
                                      </p:tavLst>
                                    </p:anim>
                                    <p:anim calcmode="lin" valueType="num">
                                      <p:cBhvr additive="base">
                                        <p:cTn id="8" dur="500" fill="hold"/>
                                        <p:tgtEl>
                                          <p:spTgt spid="1945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45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45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45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4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autoUpdateAnimBg="0"/>
      <p:bldP spid="194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b="1" dirty="0"/>
              <a:t>Rates (cont.)</a:t>
            </a:r>
          </a:p>
        </p:txBody>
      </p:sp>
      <p:sp>
        <p:nvSpPr>
          <p:cNvPr id="20483" name="Rectangle 3"/>
          <p:cNvSpPr>
            <a:spLocks noGrp="1" noChangeArrowheads="1"/>
          </p:cNvSpPr>
          <p:nvPr>
            <p:ph type="body" idx="1"/>
          </p:nvPr>
        </p:nvSpPr>
        <p:spPr>
          <a:noFill/>
          <a:ln/>
        </p:spPr>
        <p:txBody>
          <a:bodyPr/>
          <a:lstStyle/>
          <a:p>
            <a:r>
              <a:rPr lang="en-US" b="1" dirty="0"/>
              <a:t>Physical health:  </a:t>
            </a:r>
            <a:r>
              <a:rPr lang="en-US" dirty="0"/>
              <a:t>strong relationship with suicide:  postmortem studies show 25-75% of all suicide victims have some physical illness.  Health is contributing factor in 11-51%</a:t>
            </a:r>
          </a:p>
          <a:p>
            <a:r>
              <a:rPr lang="en-US" b="1" dirty="0"/>
              <a:t>Mental health:</a:t>
            </a:r>
          </a:p>
          <a:p>
            <a:pPr lvl="1"/>
            <a:r>
              <a:rPr lang="en-US" dirty="0"/>
              <a:t>almost 95% of all patients who commit or attempt suicide have a diagnosed mental disorder.  </a:t>
            </a:r>
          </a:p>
        </p:txBody>
      </p:sp>
    </p:spTree>
    <p:extLst>
      <p:ext uri="{BB962C8B-B14F-4D97-AF65-F5344CB8AC3E}">
        <p14:creationId xmlns:p14="http://schemas.microsoft.com/office/powerpoint/2010/main" val="403458738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48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utoUpdateAnimBg="0"/>
      <p:bldP spid="2048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b="1" dirty="0"/>
              <a:t>Rates (</a:t>
            </a:r>
            <a:r>
              <a:rPr lang="en-US" b="1" dirty="0" err="1"/>
              <a:t>cont</a:t>
            </a:r>
            <a:r>
              <a:rPr lang="en-US" b="1" dirty="0"/>
              <a:t>)</a:t>
            </a:r>
          </a:p>
        </p:txBody>
      </p:sp>
      <p:sp>
        <p:nvSpPr>
          <p:cNvPr id="21507" name="Rectangle 3"/>
          <p:cNvSpPr>
            <a:spLocks noGrp="1" noChangeArrowheads="1"/>
          </p:cNvSpPr>
          <p:nvPr>
            <p:ph type="body" idx="1"/>
          </p:nvPr>
        </p:nvSpPr>
        <p:spPr>
          <a:noFill/>
          <a:ln/>
        </p:spPr>
        <p:txBody>
          <a:bodyPr/>
          <a:lstStyle/>
          <a:p>
            <a:r>
              <a:rPr lang="en-US" b="1" dirty="0"/>
              <a:t>Mental Health (cont.)</a:t>
            </a:r>
          </a:p>
          <a:p>
            <a:pPr lvl="1"/>
            <a:r>
              <a:rPr lang="en-US" dirty="0"/>
              <a:t>80%depression, 10% psychotic disorders, dementia 5%</a:t>
            </a:r>
          </a:p>
          <a:p>
            <a:pPr lvl="1"/>
            <a:r>
              <a:rPr lang="en-US" dirty="0"/>
              <a:t>Risk in mood disorders:15% </a:t>
            </a:r>
          </a:p>
          <a:p>
            <a:pPr lvl="1"/>
            <a:r>
              <a:rPr lang="en-US" dirty="0"/>
              <a:t>Risk in alcoholism: 15% </a:t>
            </a:r>
          </a:p>
          <a:p>
            <a:pPr lvl="1"/>
            <a:r>
              <a:rPr lang="en-US" dirty="0"/>
              <a:t>also significant in panic disorder and OC disorder</a:t>
            </a:r>
          </a:p>
        </p:txBody>
      </p:sp>
    </p:spTree>
    <p:extLst>
      <p:ext uri="{BB962C8B-B14F-4D97-AF65-F5344CB8AC3E}">
        <p14:creationId xmlns:p14="http://schemas.microsoft.com/office/powerpoint/2010/main" val="3578313295"/>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150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50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50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autoUpdateAnimBg="0"/>
      <p:bldP spid="2150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2287</Words>
  <Application>Microsoft Office PowerPoint</Application>
  <PresentationFormat>On-screen Show (4:3)</PresentationFormat>
  <Paragraphs>319</Paragraphs>
  <Slides>47</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47</vt:i4>
      </vt:variant>
    </vt:vector>
  </HeadingPairs>
  <TitlesOfParts>
    <vt:vector size="52" baseType="lpstr">
      <vt:lpstr>Arial</vt:lpstr>
      <vt:lpstr>Calibri</vt:lpstr>
      <vt:lpstr>Calibri Light</vt:lpstr>
      <vt:lpstr>Office Theme</vt:lpstr>
      <vt:lpstr>1_Office Theme</vt:lpstr>
      <vt:lpstr>SUICIDE AND OTHER PSYCHIATRIC EMERGENCIES</vt:lpstr>
      <vt:lpstr>PSYCHIATRIC EMERGENCY</vt:lpstr>
      <vt:lpstr>Introduction-</vt:lpstr>
      <vt:lpstr>PowerPoint Presentation</vt:lpstr>
      <vt:lpstr>Rates</vt:lpstr>
      <vt:lpstr>PowerPoint Presentation</vt:lpstr>
      <vt:lpstr>Rates (cont.)</vt:lpstr>
      <vt:lpstr>Rates (cont.)</vt:lpstr>
      <vt:lpstr>Rates (cont)</vt:lpstr>
      <vt:lpstr>35-80% of all suicidal behavior is alcohol-related</vt:lpstr>
      <vt:lpstr>Psychiatric disorders and suicide(90-95%)</vt:lpstr>
      <vt:lpstr>Causes of Suicide</vt:lpstr>
      <vt:lpstr>Motivation in Suicide Behaviour</vt:lpstr>
      <vt:lpstr>Risk Factors</vt:lpstr>
      <vt:lpstr>Risk Factors (cont.)</vt:lpstr>
      <vt:lpstr>Warning Signs</vt:lpstr>
      <vt:lpstr>Warning Signs</vt:lpstr>
      <vt:lpstr>Suicide Assessment</vt:lpstr>
      <vt:lpstr>Specific qtns focusing on suicide</vt:lpstr>
      <vt:lpstr>CLINICAL ASSESSMENT (con’t)</vt:lpstr>
      <vt:lpstr>Modified SADPERSONS scale</vt:lpstr>
      <vt:lpstr>Assessment (cont.)</vt:lpstr>
      <vt:lpstr>Assessment (cont.)</vt:lpstr>
      <vt:lpstr>Treatment- general principles </vt:lpstr>
      <vt:lpstr>Treatment- general principles </vt:lpstr>
      <vt:lpstr>Example </vt:lpstr>
      <vt:lpstr>Specific rx modalities</vt:lpstr>
      <vt:lpstr>Specific rx modalities</vt:lpstr>
      <vt:lpstr>Suicide contracts/No harm contract</vt:lpstr>
      <vt:lpstr>Example </vt:lpstr>
      <vt:lpstr>Surviving suicide</vt:lpstr>
      <vt:lpstr>OTHER PSYCHIATRIC EMERGENCIES</vt:lpstr>
      <vt:lpstr>PowerPoint Presentation</vt:lpstr>
      <vt:lpstr>Management</vt:lpstr>
      <vt:lpstr>PowerPoint Presentation</vt:lpstr>
      <vt:lpstr>Substance intoxication and withdrawal</vt:lpstr>
      <vt:lpstr>Neuroleptic malignant syndrome </vt:lpstr>
      <vt:lpstr>Serotonin syndrome</vt:lpstr>
      <vt:lpstr>Delirium</vt:lpstr>
      <vt:lpstr>Delirium Tremens</vt:lpstr>
      <vt:lpstr>Alcoholic Hallucinosis</vt:lpstr>
      <vt:lpstr>Alcoholic intoxication</vt:lpstr>
      <vt:lpstr>Alcohol intoxication (con’t)</vt:lpstr>
      <vt:lpstr>Overdose of prescribed psychoactive drugs </vt:lpstr>
      <vt:lpstr>Acute Psychosis</vt:lpstr>
      <vt:lpstr>Hysteria</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dc:title>
  <dc:creator>JOSHUA</dc:creator>
  <cp:lastModifiedBy>OPIO JOEL</cp:lastModifiedBy>
  <cp:revision>35</cp:revision>
  <dcterms:created xsi:type="dcterms:W3CDTF">2014-11-13T13:27:06Z</dcterms:created>
  <dcterms:modified xsi:type="dcterms:W3CDTF">2024-03-14T02:33:29Z</dcterms:modified>
</cp:coreProperties>
</file>