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65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4722" y="2481833"/>
            <a:ext cx="713455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9590" y="428244"/>
            <a:ext cx="1936144" cy="15118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4286" y="192150"/>
            <a:ext cx="8015427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607946"/>
            <a:ext cx="7999095" cy="4025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004722" y="2481833"/>
            <a:ext cx="7134555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THE</a:t>
            </a:r>
            <a:r>
              <a:rPr lang="en-US" spc="-110" dirty="0"/>
              <a:t> </a:t>
            </a:r>
            <a:r>
              <a:rPr lang="en-US" spc="-10" dirty="0"/>
              <a:t>AGGRESSIVE/</a:t>
            </a:r>
            <a:r>
              <a:rPr lang="en-US" spc="-114" dirty="0"/>
              <a:t> </a:t>
            </a:r>
            <a:r>
              <a:rPr lang="en-US" dirty="0"/>
              <a:t>VIOLENT</a:t>
            </a:r>
            <a:r>
              <a:rPr lang="en-US" spc="-110" dirty="0"/>
              <a:t> </a:t>
            </a:r>
            <a:r>
              <a:rPr lang="en-US" spc="-10" dirty="0"/>
              <a:t>PATIENT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46792" y="4191000"/>
            <a:ext cx="2050414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>
                <a:solidFill>
                  <a:srgbClr val="888888"/>
                </a:solidFill>
                <a:latin typeface="Carlito"/>
                <a:cs typeface="Carlito"/>
              </a:rPr>
              <a:t>OPIO JOEL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>
                <a:solidFill>
                  <a:srgbClr val="888888"/>
                </a:solidFill>
                <a:latin typeface="Carlito"/>
                <a:cs typeface="Carlito"/>
              </a:rPr>
              <a:t>G COHES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083" rIns="0" bIns="0" rtlCol="0">
            <a:spAutoFit/>
          </a:bodyPr>
          <a:lstStyle/>
          <a:p>
            <a:pPr marL="1671955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Verbal</a:t>
            </a:r>
            <a:r>
              <a:rPr spc="-210" dirty="0"/>
              <a:t> </a:t>
            </a:r>
            <a:r>
              <a:rPr spc="-10" dirty="0"/>
              <a:t>De-escalation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1020"/>
            <a:ext cx="7037070" cy="43180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Approach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patient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calmly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12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respectfuly</a:t>
            </a:r>
            <a:endParaRPr sz="3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From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patients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line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sight</a:t>
            </a:r>
            <a:endParaRPr sz="3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Hands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in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plain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view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patient</a:t>
            </a:r>
            <a:endParaRPr sz="3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Introduce</a:t>
            </a:r>
            <a:r>
              <a:rPr sz="3200" spc="-10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self</a:t>
            </a:r>
            <a:endParaRPr sz="3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Speak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softly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calmly</a:t>
            </a:r>
            <a:endParaRPr sz="3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Mind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your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own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body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language</a:t>
            </a:r>
            <a:endParaRPr sz="3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Ask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patient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cause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distress</a:t>
            </a:r>
            <a:endParaRPr sz="3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Come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understanding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083" rIns="0" bIns="0" rtlCol="0">
            <a:spAutoFit/>
          </a:bodyPr>
          <a:lstStyle/>
          <a:p>
            <a:pPr marL="1697989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Verbal</a:t>
            </a:r>
            <a:r>
              <a:rPr spc="-210" dirty="0"/>
              <a:t> </a:t>
            </a:r>
            <a:r>
              <a:rPr spc="-10" dirty="0"/>
              <a:t>de-escalation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1020"/>
            <a:ext cx="5789295" cy="353758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spc="-70" dirty="0">
                <a:latin typeface="Carlito"/>
                <a:cs typeface="Carlito"/>
              </a:rPr>
              <a:t>You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may..</a:t>
            </a:r>
            <a:endParaRPr sz="3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Use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humor</a:t>
            </a:r>
            <a:endParaRPr sz="3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Offer</a:t>
            </a:r>
            <a:r>
              <a:rPr sz="3200" spc="-15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drink/food</a:t>
            </a:r>
            <a:endParaRPr sz="3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Offer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seat</a:t>
            </a:r>
            <a:endParaRPr sz="3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Offer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quiet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place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rest</a:t>
            </a:r>
            <a:r>
              <a:rPr sz="3200" spc="-11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eg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bed</a:t>
            </a:r>
            <a:endParaRPr sz="3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10" dirty="0">
                <a:latin typeface="Carlito"/>
                <a:cs typeface="Carlito"/>
              </a:rPr>
              <a:t>Compliment</a:t>
            </a:r>
            <a:r>
              <a:rPr sz="3200" spc="-11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cooperativeness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757" y="461899"/>
            <a:ext cx="3872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Physical</a:t>
            </a:r>
            <a:r>
              <a:rPr spc="-245" dirty="0"/>
              <a:t> </a:t>
            </a:r>
            <a:r>
              <a:rPr spc="-10" dirty="0"/>
              <a:t>restraint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8031"/>
            <a:ext cx="7976234" cy="432435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354965" algn="l"/>
              </a:tabLst>
            </a:pPr>
            <a:r>
              <a:rPr sz="3000" dirty="0">
                <a:latin typeface="Carlito"/>
                <a:cs typeface="Carlito"/>
              </a:rPr>
              <a:t>Best</a:t>
            </a:r>
            <a:r>
              <a:rPr sz="3000" spc="-5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done</a:t>
            </a:r>
            <a:r>
              <a:rPr sz="3000" spc="-4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by</a:t>
            </a:r>
            <a:r>
              <a:rPr sz="3000" spc="-4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a</a:t>
            </a:r>
            <a:r>
              <a:rPr sz="3000" spc="-4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5</a:t>
            </a:r>
            <a:r>
              <a:rPr sz="3000" spc="-4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man(</a:t>
            </a:r>
            <a:r>
              <a:rPr sz="3000" spc="-3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or</a:t>
            </a:r>
            <a:r>
              <a:rPr sz="3000" spc="-4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woman)</a:t>
            </a:r>
            <a:r>
              <a:rPr sz="3000" spc="-40" dirty="0">
                <a:latin typeface="Carlito"/>
                <a:cs typeface="Carlito"/>
              </a:rPr>
              <a:t> </a:t>
            </a:r>
            <a:r>
              <a:rPr sz="3000" spc="-20" dirty="0">
                <a:latin typeface="Carlito"/>
                <a:cs typeface="Carlito"/>
              </a:rPr>
              <a:t>team</a:t>
            </a:r>
            <a:endParaRPr sz="30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</a:tabLst>
            </a:pPr>
            <a:r>
              <a:rPr sz="3000" dirty="0">
                <a:latin typeface="Carlito"/>
                <a:cs typeface="Carlito"/>
              </a:rPr>
              <a:t>1</a:t>
            </a:r>
            <a:r>
              <a:rPr sz="3000" spc="-5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person</a:t>
            </a:r>
            <a:r>
              <a:rPr sz="3000" spc="-5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for</a:t>
            </a:r>
            <a:r>
              <a:rPr sz="3000" spc="-4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each</a:t>
            </a:r>
            <a:r>
              <a:rPr sz="3000" spc="-50" dirty="0">
                <a:latin typeface="Carlito"/>
                <a:cs typeface="Carlito"/>
              </a:rPr>
              <a:t> </a:t>
            </a:r>
            <a:r>
              <a:rPr sz="3000" spc="-20" dirty="0">
                <a:latin typeface="Carlito"/>
                <a:cs typeface="Carlito"/>
              </a:rPr>
              <a:t>limb</a:t>
            </a:r>
            <a:endParaRPr sz="30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</a:tabLst>
            </a:pPr>
            <a:r>
              <a:rPr sz="3000" dirty="0">
                <a:latin typeface="Carlito"/>
                <a:cs typeface="Carlito"/>
              </a:rPr>
              <a:t>1</a:t>
            </a:r>
            <a:r>
              <a:rPr sz="3000" spc="-3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person</a:t>
            </a:r>
            <a:r>
              <a:rPr sz="3000" spc="-3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as</a:t>
            </a:r>
            <a:r>
              <a:rPr sz="3000" spc="-3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team</a:t>
            </a:r>
            <a:r>
              <a:rPr sz="3000" spc="-3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leader</a:t>
            </a:r>
            <a:r>
              <a:rPr sz="3000" spc="-3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and</a:t>
            </a:r>
            <a:r>
              <a:rPr sz="3000" spc="-3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in</a:t>
            </a:r>
            <a:r>
              <a:rPr sz="3000" spc="-3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charge</a:t>
            </a:r>
            <a:r>
              <a:rPr sz="3000" spc="-3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of</a:t>
            </a:r>
            <a:r>
              <a:rPr sz="3000" spc="-3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airway</a:t>
            </a:r>
            <a:endParaRPr sz="30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</a:tabLst>
            </a:pPr>
            <a:r>
              <a:rPr sz="3000" spc="-135" dirty="0">
                <a:latin typeface="Carlito"/>
                <a:cs typeface="Carlito"/>
              </a:rPr>
              <a:t>To</a:t>
            </a:r>
            <a:r>
              <a:rPr sz="3000" spc="-3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avoid</a:t>
            </a:r>
            <a:r>
              <a:rPr sz="3000" spc="-10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movement,</a:t>
            </a:r>
            <a:r>
              <a:rPr sz="3000" spc="-8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stabilize</a:t>
            </a:r>
            <a:r>
              <a:rPr sz="3000" spc="-6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limb</a:t>
            </a:r>
            <a:r>
              <a:rPr sz="3000" spc="-6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at</a:t>
            </a:r>
            <a:r>
              <a:rPr sz="3000" spc="-7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joints.</a:t>
            </a:r>
            <a:r>
              <a:rPr sz="3000" spc="-7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Don’t</a:t>
            </a:r>
            <a:endParaRPr sz="30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3000" dirty="0">
                <a:latin typeface="Carlito"/>
                <a:cs typeface="Carlito"/>
              </a:rPr>
              <a:t>just</a:t>
            </a:r>
            <a:r>
              <a:rPr sz="3000" spc="-60" dirty="0">
                <a:latin typeface="Carlito"/>
                <a:cs typeface="Carlito"/>
              </a:rPr>
              <a:t> </a:t>
            </a:r>
            <a:r>
              <a:rPr sz="3000" spc="-20" dirty="0">
                <a:latin typeface="Carlito"/>
                <a:cs typeface="Carlito"/>
              </a:rPr>
              <a:t>hold</a:t>
            </a:r>
            <a:endParaRPr sz="30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</a:tabLst>
            </a:pPr>
            <a:r>
              <a:rPr sz="3000" dirty="0">
                <a:latin typeface="Carlito"/>
                <a:cs typeface="Carlito"/>
              </a:rPr>
              <a:t>May</a:t>
            </a:r>
            <a:r>
              <a:rPr sz="3000" spc="-6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hold</a:t>
            </a:r>
            <a:r>
              <a:rPr sz="3000" spc="-5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against</a:t>
            </a:r>
            <a:r>
              <a:rPr sz="3000" spc="-6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floor</a:t>
            </a:r>
            <a:r>
              <a:rPr sz="3000" spc="-5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or</a:t>
            </a:r>
            <a:r>
              <a:rPr sz="3000" spc="-5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the</a:t>
            </a:r>
            <a:r>
              <a:rPr sz="3000" spc="-60" dirty="0">
                <a:latin typeface="Carlito"/>
                <a:cs typeface="Carlito"/>
              </a:rPr>
              <a:t> </a:t>
            </a:r>
            <a:r>
              <a:rPr sz="3000" spc="-20" dirty="0">
                <a:latin typeface="Carlito"/>
                <a:cs typeface="Carlito"/>
              </a:rPr>
              <a:t>wall</a:t>
            </a:r>
            <a:endParaRPr sz="30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</a:tabLst>
            </a:pPr>
            <a:r>
              <a:rPr sz="3000" dirty="0">
                <a:latin typeface="Carlito"/>
                <a:cs typeface="Carlito"/>
              </a:rPr>
              <a:t>Use the</a:t>
            </a:r>
            <a:r>
              <a:rPr sz="3000" spc="-1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minimum</a:t>
            </a:r>
            <a:r>
              <a:rPr sz="3000" spc="1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necessary </a:t>
            </a:r>
            <a:r>
              <a:rPr sz="3000" spc="-10" dirty="0">
                <a:latin typeface="Carlito"/>
                <a:cs typeface="Carlito"/>
              </a:rPr>
              <a:t>force</a:t>
            </a:r>
            <a:endParaRPr sz="30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</a:tabLst>
            </a:pPr>
            <a:r>
              <a:rPr sz="3000" dirty="0">
                <a:latin typeface="Carlito"/>
                <a:cs typeface="Carlito"/>
              </a:rPr>
              <a:t>Remember</a:t>
            </a:r>
            <a:r>
              <a:rPr sz="3000" spc="-5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medical</a:t>
            </a:r>
            <a:r>
              <a:rPr sz="3000" spc="-4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ethics:</a:t>
            </a:r>
            <a:r>
              <a:rPr sz="3000" spc="-7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First</a:t>
            </a:r>
            <a:r>
              <a:rPr sz="3000" spc="-5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do</a:t>
            </a:r>
            <a:r>
              <a:rPr sz="3000" spc="-3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no</a:t>
            </a:r>
            <a:r>
              <a:rPr sz="3000" spc="-40" dirty="0">
                <a:latin typeface="Carlito"/>
                <a:cs typeface="Carlito"/>
              </a:rPr>
              <a:t> </a:t>
            </a:r>
            <a:r>
              <a:rPr sz="3000" spc="-20" dirty="0">
                <a:latin typeface="Carlito"/>
                <a:cs typeface="Carlito"/>
              </a:rPr>
              <a:t>harm</a:t>
            </a:r>
            <a:endParaRPr sz="3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083" rIns="0" bIns="0" rtlCol="0">
            <a:spAutoFit/>
          </a:bodyPr>
          <a:lstStyle/>
          <a:p>
            <a:pPr marL="1678305">
              <a:lnSpc>
                <a:spcPct val="100000"/>
              </a:lnSpc>
              <a:spcBef>
                <a:spcPts val="105"/>
              </a:spcBef>
            </a:pPr>
            <a:r>
              <a:rPr dirty="0"/>
              <a:t>Mechanical</a:t>
            </a:r>
            <a:r>
              <a:rPr spc="-125" dirty="0"/>
              <a:t> </a:t>
            </a:r>
            <a:r>
              <a:rPr spc="-20" dirty="0"/>
              <a:t>restraint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1020"/>
            <a:ext cx="6600825" cy="402526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Use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special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beds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with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straps</a:t>
            </a:r>
            <a:endParaRPr sz="3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Use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straight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jacket</a:t>
            </a:r>
            <a:endParaRPr sz="3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Ropes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are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not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encouraged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470"/>
              </a:spcBef>
              <a:buFont typeface="Arial"/>
              <a:buChar char="•"/>
            </a:pPr>
            <a:endParaRPr sz="3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arlito"/>
                <a:cs typeface="Carlito"/>
              </a:rPr>
              <a:t>Seclusion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rooms</a:t>
            </a:r>
            <a:endParaRPr sz="32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Should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always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be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monitored,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used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for </a:t>
            </a:r>
            <a:r>
              <a:rPr sz="3200" dirty="0">
                <a:latin typeface="Carlito"/>
                <a:cs typeface="Carlito"/>
              </a:rPr>
              <a:t>minimum</a:t>
            </a:r>
            <a:r>
              <a:rPr sz="3200" spc="-10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time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692" y="461899"/>
            <a:ext cx="41548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Chemical</a:t>
            </a:r>
            <a:r>
              <a:rPr spc="-114" dirty="0"/>
              <a:t> </a:t>
            </a:r>
            <a:r>
              <a:rPr spc="-10" dirty="0"/>
              <a:t>restraint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1020"/>
            <a:ext cx="7339965" cy="33426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Also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called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Rapid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tranquilisation</a:t>
            </a:r>
            <a:endParaRPr sz="32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Favoured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because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it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last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long,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has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less </a:t>
            </a:r>
            <a:r>
              <a:rPr sz="3200" dirty="0">
                <a:latin typeface="Carlito"/>
                <a:cs typeface="Carlito"/>
              </a:rPr>
              <a:t>risks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patient</a:t>
            </a:r>
            <a:endParaRPr sz="3200">
              <a:latin typeface="Carlito"/>
              <a:cs typeface="Carlito"/>
            </a:endParaRPr>
          </a:p>
          <a:p>
            <a:pPr marL="355600" marR="2794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Depends of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cause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aggression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or </a:t>
            </a:r>
            <a:r>
              <a:rPr sz="3200" spc="-10" dirty="0">
                <a:latin typeface="Carlito"/>
                <a:cs typeface="Carlito"/>
              </a:rPr>
              <a:t>violence</a:t>
            </a:r>
            <a:endParaRPr sz="3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Sometimes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it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is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not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necessary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20617" y="1600961"/>
            <a:ext cx="2583180" cy="1292860"/>
          </a:xfrm>
          <a:custGeom>
            <a:avLst/>
            <a:gdLst/>
            <a:ahLst/>
            <a:cxnLst/>
            <a:rect l="l" t="t" r="r" b="b"/>
            <a:pathLst>
              <a:path w="2583179" h="1292860">
                <a:moveTo>
                  <a:pt x="2453894" y="0"/>
                </a:moveTo>
                <a:lnTo>
                  <a:pt x="129286" y="0"/>
                </a:lnTo>
                <a:lnTo>
                  <a:pt x="78974" y="10163"/>
                </a:lnTo>
                <a:lnTo>
                  <a:pt x="37877" y="37877"/>
                </a:lnTo>
                <a:lnTo>
                  <a:pt x="10163" y="78974"/>
                </a:lnTo>
                <a:lnTo>
                  <a:pt x="0" y="129286"/>
                </a:lnTo>
                <a:lnTo>
                  <a:pt x="0" y="1163065"/>
                </a:lnTo>
                <a:lnTo>
                  <a:pt x="10163" y="1213377"/>
                </a:lnTo>
                <a:lnTo>
                  <a:pt x="37877" y="1254474"/>
                </a:lnTo>
                <a:lnTo>
                  <a:pt x="78974" y="1282188"/>
                </a:lnTo>
                <a:lnTo>
                  <a:pt x="129286" y="1292352"/>
                </a:lnTo>
                <a:lnTo>
                  <a:pt x="2453894" y="1292352"/>
                </a:lnTo>
                <a:lnTo>
                  <a:pt x="2504205" y="1282188"/>
                </a:lnTo>
                <a:lnTo>
                  <a:pt x="2545302" y="1254474"/>
                </a:lnTo>
                <a:lnTo>
                  <a:pt x="2573016" y="1213377"/>
                </a:lnTo>
                <a:lnTo>
                  <a:pt x="2583180" y="1163065"/>
                </a:lnTo>
                <a:lnTo>
                  <a:pt x="2583180" y="129286"/>
                </a:lnTo>
                <a:lnTo>
                  <a:pt x="2573016" y="78974"/>
                </a:lnTo>
                <a:lnTo>
                  <a:pt x="2545302" y="37877"/>
                </a:lnTo>
                <a:lnTo>
                  <a:pt x="2504205" y="10163"/>
                </a:lnTo>
                <a:lnTo>
                  <a:pt x="245389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1390" y="1814830"/>
            <a:ext cx="2421890" cy="78549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indent="782955">
              <a:lnSpc>
                <a:spcPts val="2860"/>
              </a:lnSpc>
              <a:spcBef>
                <a:spcPts val="415"/>
              </a:spcBef>
            </a:pPr>
            <a:r>
              <a:rPr sz="2600" spc="-10" dirty="0">
                <a:solidFill>
                  <a:srgbClr val="FFFFFF"/>
                </a:solidFill>
              </a:rPr>
              <a:t>RAPID </a:t>
            </a:r>
            <a:r>
              <a:rPr sz="2600" spc="-20" dirty="0">
                <a:solidFill>
                  <a:srgbClr val="FFFFFF"/>
                </a:solidFill>
              </a:rPr>
              <a:t>TRANQULISATION</a:t>
            </a:r>
            <a:endParaRPr sz="2600"/>
          </a:p>
        </p:txBody>
      </p:sp>
      <p:grpSp>
        <p:nvGrpSpPr>
          <p:cNvPr id="4" name="object 4"/>
          <p:cNvGrpSpPr/>
          <p:nvPr/>
        </p:nvGrpSpPr>
        <p:grpSpPr>
          <a:xfrm>
            <a:off x="3666997" y="2880614"/>
            <a:ext cx="3489960" cy="1638300"/>
            <a:chOff x="3666997" y="2880614"/>
            <a:chExt cx="3489960" cy="1638300"/>
          </a:xfrm>
        </p:grpSpPr>
        <p:sp>
          <p:nvSpPr>
            <p:cNvPr id="5" name="object 5"/>
            <p:cNvSpPr/>
            <p:nvPr/>
          </p:nvSpPr>
          <p:spPr>
            <a:xfrm>
              <a:off x="3679697" y="2893314"/>
              <a:ext cx="1398270" cy="967105"/>
            </a:xfrm>
            <a:custGeom>
              <a:avLst/>
              <a:gdLst/>
              <a:ahLst/>
              <a:cxnLst/>
              <a:rect l="l" t="t" r="r" b="b"/>
              <a:pathLst>
                <a:path w="1398270" h="967104">
                  <a:moveTo>
                    <a:pt x="0" y="0"/>
                  </a:moveTo>
                  <a:lnTo>
                    <a:pt x="0" y="966851"/>
                  </a:lnTo>
                  <a:lnTo>
                    <a:pt x="1397762" y="966851"/>
                  </a:lnTo>
                </a:path>
              </a:pathLst>
            </a:custGeom>
            <a:ln w="25400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77205" y="3213354"/>
              <a:ext cx="2066925" cy="1292860"/>
            </a:xfrm>
            <a:custGeom>
              <a:avLst/>
              <a:gdLst/>
              <a:ahLst/>
              <a:cxnLst/>
              <a:rect l="l" t="t" r="r" b="b"/>
              <a:pathLst>
                <a:path w="2066925" h="1292860">
                  <a:moveTo>
                    <a:pt x="1937258" y="0"/>
                  </a:moveTo>
                  <a:lnTo>
                    <a:pt x="129286" y="0"/>
                  </a:lnTo>
                  <a:lnTo>
                    <a:pt x="78974" y="10163"/>
                  </a:lnTo>
                  <a:lnTo>
                    <a:pt x="37877" y="37877"/>
                  </a:lnTo>
                  <a:lnTo>
                    <a:pt x="10163" y="78974"/>
                  </a:lnTo>
                  <a:lnTo>
                    <a:pt x="0" y="129286"/>
                  </a:lnTo>
                  <a:lnTo>
                    <a:pt x="0" y="1163066"/>
                  </a:lnTo>
                  <a:lnTo>
                    <a:pt x="10163" y="1213377"/>
                  </a:lnTo>
                  <a:lnTo>
                    <a:pt x="37877" y="1254474"/>
                  </a:lnTo>
                  <a:lnTo>
                    <a:pt x="78974" y="1282188"/>
                  </a:lnTo>
                  <a:lnTo>
                    <a:pt x="129286" y="1292352"/>
                  </a:lnTo>
                  <a:lnTo>
                    <a:pt x="1937258" y="1292352"/>
                  </a:lnTo>
                  <a:lnTo>
                    <a:pt x="1987569" y="1282188"/>
                  </a:lnTo>
                  <a:lnTo>
                    <a:pt x="2028666" y="1254474"/>
                  </a:lnTo>
                  <a:lnTo>
                    <a:pt x="2056380" y="1213377"/>
                  </a:lnTo>
                  <a:lnTo>
                    <a:pt x="2066544" y="1163066"/>
                  </a:lnTo>
                  <a:lnTo>
                    <a:pt x="2066544" y="129286"/>
                  </a:lnTo>
                  <a:lnTo>
                    <a:pt x="2056380" y="78974"/>
                  </a:lnTo>
                  <a:lnTo>
                    <a:pt x="2028666" y="37877"/>
                  </a:lnTo>
                  <a:lnTo>
                    <a:pt x="1987569" y="10163"/>
                  </a:lnTo>
                  <a:lnTo>
                    <a:pt x="193725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77205" y="3213354"/>
              <a:ext cx="2066925" cy="1292860"/>
            </a:xfrm>
            <a:custGeom>
              <a:avLst/>
              <a:gdLst/>
              <a:ahLst/>
              <a:cxnLst/>
              <a:rect l="l" t="t" r="r" b="b"/>
              <a:pathLst>
                <a:path w="2066925" h="1292860">
                  <a:moveTo>
                    <a:pt x="0" y="129286"/>
                  </a:moveTo>
                  <a:lnTo>
                    <a:pt x="10163" y="78974"/>
                  </a:lnTo>
                  <a:lnTo>
                    <a:pt x="37877" y="37877"/>
                  </a:lnTo>
                  <a:lnTo>
                    <a:pt x="78974" y="10163"/>
                  </a:lnTo>
                  <a:lnTo>
                    <a:pt x="129286" y="0"/>
                  </a:lnTo>
                  <a:lnTo>
                    <a:pt x="1937258" y="0"/>
                  </a:lnTo>
                  <a:lnTo>
                    <a:pt x="1987569" y="10163"/>
                  </a:lnTo>
                  <a:lnTo>
                    <a:pt x="2028666" y="37877"/>
                  </a:lnTo>
                  <a:lnTo>
                    <a:pt x="2056380" y="78974"/>
                  </a:lnTo>
                  <a:lnTo>
                    <a:pt x="2066544" y="129286"/>
                  </a:lnTo>
                  <a:lnTo>
                    <a:pt x="2066544" y="1163066"/>
                  </a:lnTo>
                  <a:lnTo>
                    <a:pt x="2056380" y="1213377"/>
                  </a:lnTo>
                  <a:lnTo>
                    <a:pt x="2028666" y="1254474"/>
                  </a:lnTo>
                  <a:lnTo>
                    <a:pt x="1987569" y="1282188"/>
                  </a:lnTo>
                  <a:lnTo>
                    <a:pt x="1937258" y="1292352"/>
                  </a:lnTo>
                  <a:lnTo>
                    <a:pt x="129286" y="1292352"/>
                  </a:lnTo>
                  <a:lnTo>
                    <a:pt x="78974" y="1282188"/>
                  </a:lnTo>
                  <a:lnTo>
                    <a:pt x="37877" y="1254474"/>
                  </a:lnTo>
                  <a:lnTo>
                    <a:pt x="10163" y="1213377"/>
                  </a:lnTo>
                  <a:lnTo>
                    <a:pt x="0" y="1163066"/>
                  </a:lnTo>
                  <a:lnTo>
                    <a:pt x="0" y="129286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153405" y="3475990"/>
            <a:ext cx="1911985" cy="6985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82880" marR="5080" indent="-170815">
              <a:lnSpc>
                <a:spcPts val="2530"/>
              </a:lnSpc>
              <a:spcBef>
                <a:spcPts val="380"/>
              </a:spcBef>
            </a:pPr>
            <a:r>
              <a:rPr sz="2300" spc="-20" dirty="0">
                <a:latin typeface="Carlito"/>
                <a:cs typeface="Carlito"/>
              </a:rPr>
              <a:t>ANTIPSYCHOTIC </a:t>
            </a:r>
            <a:r>
              <a:rPr sz="2300" spc="-10" dirty="0">
                <a:latin typeface="Carlito"/>
                <a:cs typeface="Carlito"/>
              </a:rPr>
              <a:t>MEDICATION</a:t>
            </a:r>
            <a:endParaRPr sz="23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666997" y="2880614"/>
            <a:ext cx="2211070" cy="3256279"/>
            <a:chOff x="3666997" y="2880614"/>
            <a:chExt cx="2211070" cy="3256279"/>
          </a:xfrm>
        </p:grpSpPr>
        <p:sp>
          <p:nvSpPr>
            <p:cNvPr id="10" name="object 10"/>
            <p:cNvSpPr/>
            <p:nvPr/>
          </p:nvSpPr>
          <p:spPr>
            <a:xfrm>
              <a:off x="3679697" y="2893314"/>
              <a:ext cx="118745" cy="2586355"/>
            </a:xfrm>
            <a:custGeom>
              <a:avLst/>
              <a:gdLst/>
              <a:ahLst/>
              <a:cxnLst/>
              <a:rect l="l" t="t" r="r" b="b"/>
              <a:pathLst>
                <a:path w="118745" h="2586354">
                  <a:moveTo>
                    <a:pt x="0" y="0"/>
                  </a:moveTo>
                  <a:lnTo>
                    <a:pt x="0" y="2585974"/>
                  </a:lnTo>
                  <a:lnTo>
                    <a:pt x="118617" y="2585974"/>
                  </a:lnTo>
                </a:path>
              </a:pathLst>
            </a:custGeom>
            <a:ln w="25400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97045" y="4833366"/>
              <a:ext cx="2068195" cy="1290955"/>
            </a:xfrm>
            <a:custGeom>
              <a:avLst/>
              <a:gdLst/>
              <a:ahLst/>
              <a:cxnLst/>
              <a:rect l="l" t="t" r="r" b="b"/>
              <a:pathLst>
                <a:path w="2068195" h="1290954">
                  <a:moveTo>
                    <a:pt x="1939036" y="0"/>
                  </a:moveTo>
                  <a:lnTo>
                    <a:pt x="129031" y="0"/>
                  </a:lnTo>
                  <a:lnTo>
                    <a:pt x="78813" y="10142"/>
                  </a:lnTo>
                  <a:lnTo>
                    <a:pt x="37798" y="37798"/>
                  </a:lnTo>
                  <a:lnTo>
                    <a:pt x="10142" y="78813"/>
                  </a:lnTo>
                  <a:lnTo>
                    <a:pt x="0" y="129031"/>
                  </a:lnTo>
                  <a:lnTo>
                    <a:pt x="0" y="1161745"/>
                  </a:lnTo>
                  <a:lnTo>
                    <a:pt x="10142" y="1211987"/>
                  </a:lnTo>
                  <a:lnTo>
                    <a:pt x="37798" y="1253018"/>
                  </a:lnTo>
                  <a:lnTo>
                    <a:pt x="78813" y="1280683"/>
                  </a:lnTo>
                  <a:lnTo>
                    <a:pt x="129031" y="1290827"/>
                  </a:lnTo>
                  <a:lnTo>
                    <a:pt x="1939036" y="1290827"/>
                  </a:lnTo>
                  <a:lnTo>
                    <a:pt x="1989254" y="1280683"/>
                  </a:lnTo>
                  <a:lnTo>
                    <a:pt x="2030269" y="1253018"/>
                  </a:lnTo>
                  <a:lnTo>
                    <a:pt x="2057925" y="1211987"/>
                  </a:lnTo>
                  <a:lnTo>
                    <a:pt x="2068067" y="1161745"/>
                  </a:lnTo>
                  <a:lnTo>
                    <a:pt x="2068067" y="129031"/>
                  </a:lnTo>
                  <a:lnTo>
                    <a:pt x="2057925" y="78813"/>
                  </a:lnTo>
                  <a:lnTo>
                    <a:pt x="2030269" y="37798"/>
                  </a:lnTo>
                  <a:lnTo>
                    <a:pt x="1989254" y="10142"/>
                  </a:lnTo>
                  <a:lnTo>
                    <a:pt x="193903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97045" y="4833366"/>
              <a:ext cx="2068195" cy="1290955"/>
            </a:xfrm>
            <a:custGeom>
              <a:avLst/>
              <a:gdLst/>
              <a:ahLst/>
              <a:cxnLst/>
              <a:rect l="l" t="t" r="r" b="b"/>
              <a:pathLst>
                <a:path w="2068195" h="1290954">
                  <a:moveTo>
                    <a:pt x="0" y="129031"/>
                  </a:moveTo>
                  <a:lnTo>
                    <a:pt x="10142" y="78813"/>
                  </a:lnTo>
                  <a:lnTo>
                    <a:pt x="37798" y="37798"/>
                  </a:lnTo>
                  <a:lnTo>
                    <a:pt x="78813" y="10142"/>
                  </a:lnTo>
                  <a:lnTo>
                    <a:pt x="129031" y="0"/>
                  </a:lnTo>
                  <a:lnTo>
                    <a:pt x="1939036" y="0"/>
                  </a:lnTo>
                  <a:lnTo>
                    <a:pt x="1989254" y="10142"/>
                  </a:lnTo>
                  <a:lnTo>
                    <a:pt x="2030269" y="37798"/>
                  </a:lnTo>
                  <a:lnTo>
                    <a:pt x="2057925" y="78813"/>
                  </a:lnTo>
                  <a:lnTo>
                    <a:pt x="2068067" y="129031"/>
                  </a:lnTo>
                  <a:lnTo>
                    <a:pt x="2068067" y="1161745"/>
                  </a:lnTo>
                  <a:lnTo>
                    <a:pt x="2057925" y="1211987"/>
                  </a:lnTo>
                  <a:lnTo>
                    <a:pt x="2030269" y="1253018"/>
                  </a:lnTo>
                  <a:lnTo>
                    <a:pt x="1989254" y="1280683"/>
                  </a:lnTo>
                  <a:lnTo>
                    <a:pt x="1939036" y="1290827"/>
                  </a:lnTo>
                  <a:lnTo>
                    <a:pt x="129031" y="1290827"/>
                  </a:lnTo>
                  <a:lnTo>
                    <a:pt x="78813" y="1280683"/>
                  </a:lnTo>
                  <a:lnTo>
                    <a:pt x="37798" y="1253018"/>
                  </a:lnTo>
                  <a:lnTo>
                    <a:pt x="10142" y="1211987"/>
                  </a:lnTo>
                  <a:lnTo>
                    <a:pt x="0" y="1161745"/>
                  </a:lnTo>
                  <a:lnTo>
                    <a:pt x="0" y="129031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044822" y="5095494"/>
            <a:ext cx="1574165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645"/>
              </a:lnSpc>
              <a:spcBef>
                <a:spcPts val="100"/>
              </a:spcBef>
            </a:pPr>
            <a:r>
              <a:rPr sz="2300" spc="-10" dirty="0">
                <a:latin typeface="Carlito"/>
                <a:cs typeface="Carlito"/>
              </a:rPr>
              <a:t>SEDATIVE</a:t>
            </a:r>
            <a:endParaRPr sz="2300">
              <a:latin typeface="Carlito"/>
              <a:cs typeface="Carlito"/>
            </a:endParaRPr>
          </a:p>
          <a:p>
            <a:pPr algn="ctr">
              <a:lnSpc>
                <a:spcPts val="2645"/>
              </a:lnSpc>
            </a:pPr>
            <a:r>
              <a:rPr sz="2300" spc="-10" dirty="0">
                <a:latin typeface="Carlito"/>
                <a:cs typeface="Carlito"/>
              </a:rPr>
              <a:t>MEDICATION</a:t>
            </a:r>
            <a:endParaRPr sz="2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11020"/>
            <a:ext cx="7114540" cy="285432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spc="-10" dirty="0">
                <a:latin typeface="Carlito"/>
                <a:cs typeface="Carlito"/>
              </a:rPr>
              <a:t>Antipsychotic</a:t>
            </a:r>
            <a:r>
              <a:rPr sz="3200" spc="-10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medication</a:t>
            </a:r>
            <a:endParaRPr sz="3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Best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given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im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or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orally</a:t>
            </a:r>
            <a:endParaRPr sz="3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10" dirty="0">
                <a:latin typeface="Carlito"/>
                <a:cs typeface="Carlito"/>
              </a:rPr>
              <a:t>Different</a:t>
            </a:r>
            <a:r>
              <a:rPr sz="3200" spc="-1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settings</a:t>
            </a:r>
            <a:r>
              <a:rPr sz="3200" spc="-1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have</a:t>
            </a:r>
            <a:r>
              <a:rPr sz="3200" spc="-14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different</a:t>
            </a:r>
            <a:r>
              <a:rPr sz="3200" spc="-14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protocol</a:t>
            </a:r>
            <a:endParaRPr sz="32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In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Uganda;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Chlorpromazine,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Haloperidol, </a:t>
            </a:r>
            <a:r>
              <a:rPr sz="3200" dirty="0">
                <a:latin typeface="Carlito"/>
                <a:cs typeface="Carlito"/>
              </a:rPr>
              <a:t>Risperidone,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Quetiapine,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Olanzapine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11020"/>
            <a:ext cx="7990840" cy="343979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dirty="0">
                <a:latin typeface="Carlito"/>
                <a:cs typeface="Carlito"/>
              </a:rPr>
              <a:t>Sedating</a:t>
            </a:r>
            <a:r>
              <a:rPr sz="3200" spc="-13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medications</a:t>
            </a:r>
            <a:endParaRPr sz="3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10" dirty="0">
                <a:latin typeface="Carlito"/>
                <a:cs typeface="Carlito"/>
              </a:rPr>
              <a:t>Benzodiazepines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best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option</a:t>
            </a:r>
            <a:endParaRPr sz="3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These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maybe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given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spc="-35" dirty="0">
                <a:latin typeface="Carlito"/>
                <a:cs typeface="Carlito"/>
              </a:rPr>
              <a:t>orally,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im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or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iv</a:t>
            </a:r>
            <a:endParaRPr sz="3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IV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route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is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safe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faster</a:t>
            </a:r>
            <a:endParaRPr sz="32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In</a:t>
            </a:r>
            <a:r>
              <a:rPr sz="3200" spc="-10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Uganda;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Diazepam,</a:t>
            </a:r>
            <a:r>
              <a:rPr sz="3200" spc="-11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Lorazepam,</a:t>
            </a:r>
            <a:r>
              <a:rPr sz="3200" spc="-11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Midazolam, Clonazepam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083" rIns="0" bIns="0" rtlCol="0">
            <a:spAutoFit/>
          </a:bodyPr>
          <a:lstStyle/>
          <a:p>
            <a:pPr marL="3270885">
              <a:lnSpc>
                <a:spcPct val="100000"/>
              </a:lnSpc>
              <a:spcBef>
                <a:spcPts val="105"/>
              </a:spcBef>
            </a:pPr>
            <a:r>
              <a:rPr dirty="0"/>
              <a:t>Case</a:t>
            </a:r>
            <a:r>
              <a:rPr spc="-70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730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dirty="0"/>
              <a:t>Patricia</a:t>
            </a:r>
            <a:r>
              <a:rPr spc="-50" dirty="0"/>
              <a:t> </a:t>
            </a:r>
            <a:r>
              <a:rPr dirty="0"/>
              <a:t>is</a:t>
            </a:r>
            <a:r>
              <a:rPr spc="-40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dirty="0"/>
              <a:t>32</a:t>
            </a:r>
            <a:r>
              <a:rPr spc="-35" dirty="0"/>
              <a:t> </a:t>
            </a:r>
            <a:r>
              <a:rPr dirty="0"/>
              <a:t>year</a:t>
            </a:r>
            <a:r>
              <a:rPr spc="-45" dirty="0"/>
              <a:t> </a:t>
            </a:r>
            <a:r>
              <a:rPr dirty="0"/>
              <a:t>old</a:t>
            </a:r>
            <a:r>
              <a:rPr spc="-55" dirty="0"/>
              <a:t> </a:t>
            </a:r>
            <a:r>
              <a:rPr dirty="0"/>
              <a:t>banker</a:t>
            </a:r>
            <a:r>
              <a:rPr spc="-40" dirty="0"/>
              <a:t> </a:t>
            </a:r>
            <a:r>
              <a:rPr dirty="0"/>
              <a:t>who</a:t>
            </a:r>
            <a:r>
              <a:rPr spc="-40" dirty="0"/>
              <a:t> </a:t>
            </a:r>
            <a:r>
              <a:rPr dirty="0"/>
              <a:t>came</a:t>
            </a:r>
            <a:r>
              <a:rPr spc="-50" dirty="0"/>
              <a:t> </a:t>
            </a:r>
            <a:r>
              <a:rPr spc="-25" dirty="0"/>
              <a:t>in </a:t>
            </a:r>
            <a:r>
              <a:rPr dirty="0"/>
              <a:t>with</a:t>
            </a:r>
            <a:r>
              <a:rPr spc="-25" dirty="0"/>
              <a:t> </a:t>
            </a:r>
            <a:r>
              <a:rPr dirty="0"/>
              <a:t>her</a:t>
            </a:r>
            <a:r>
              <a:rPr spc="-35" dirty="0"/>
              <a:t> </a:t>
            </a:r>
            <a:r>
              <a:rPr dirty="0"/>
              <a:t>son.</a:t>
            </a:r>
            <a:r>
              <a:rPr spc="-25" dirty="0"/>
              <a:t> </a:t>
            </a:r>
            <a:r>
              <a:rPr dirty="0"/>
              <a:t>She</a:t>
            </a:r>
            <a:r>
              <a:rPr spc="-45" dirty="0"/>
              <a:t> </a:t>
            </a:r>
            <a:r>
              <a:rPr dirty="0"/>
              <a:t>was</a:t>
            </a:r>
            <a:r>
              <a:rPr spc="-45" dirty="0"/>
              <a:t> </a:t>
            </a:r>
            <a:r>
              <a:rPr dirty="0"/>
              <a:t>called</a:t>
            </a:r>
            <a:r>
              <a:rPr spc="-3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pick</a:t>
            </a:r>
            <a:r>
              <a:rPr spc="-50" dirty="0"/>
              <a:t> </a:t>
            </a:r>
            <a:r>
              <a:rPr dirty="0"/>
              <a:t>her</a:t>
            </a:r>
            <a:r>
              <a:rPr spc="-35" dirty="0"/>
              <a:t> </a:t>
            </a:r>
            <a:r>
              <a:rPr dirty="0"/>
              <a:t>8</a:t>
            </a:r>
            <a:r>
              <a:rPr spc="-50" dirty="0"/>
              <a:t> </a:t>
            </a:r>
            <a:r>
              <a:rPr spc="-20" dirty="0"/>
              <a:t>year </a:t>
            </a:r>
            <a:r>
              <a:rPr dirty="0"/>
              <a:t>old</a:t>
            </a:r>
            <a:r>
              <a:rPr spc="-60" dirty="0"/>
              <a:t> </a:t>
            </a:r>
            <a:r>
              <a:rPr dirty="0"/>
              <a:t>son</a:t>
            </a:r>
            <a:r>
              <a:rPr spc="-60" dirty="0"/>
              <a:t> </a:t>
            </a:r>
            <a:r>
              <a:rPr dirty="0"/>
              <a:t>from</a:t>
            </a:r>
            <a:r>
              <a:rPr spc="-75" dirty="0"/>
              <a:t> </a:t>
            </a:r>
            <a:r>
              <a:rPr dirty="0"/>
              <a:t>school</a:t>
            </a:r>
            <a:r>
              <a:rPr spc="-7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dirty="0"/>
              <a:t>take</a:t>
            </a:r>
            <a:r>
              <a:rPr spc="-60" dirty="0"/>
              <a:t> </a:t>
            </a:r>
            <a:r>
              <a:rPr dirty="0"/>
              <a:t>him</a:t>
            </a:r>
            <a:r>
              <a:rPr spc="-55" dirty="0"/>
              <a:t> </a:t>
            </a:r>
            <a:r>
              <a:rPr dirty="0"/>
              <a:t>for</a:t>
            </a:r>
            <a:r>
              <a:rPr spc="-70" dirty="0"/>
              <a:t> </a:t>
            </a:r>
            <a:r>
              <a:rPr spc="-10" dirty="0"/>
              <a:t>medical attention</a:t>
            </a:r>
            <a:r>
              <a:rPr spc="-60" dirty="0"/>
              <a:t> </a:t>
            </a:r>
            <a:r>
              <a:rPr dirty="0"/>
              <a:t>since</a:t>
            </a:r>
            <a:r>
              <a:rPr spc="-60" dirty="0"/>
              <a:t> </a:t>
            </a:r>
            <a:r>
              <a:rPr dirty="0"/>
              <a:t>he</a:t>
            </a:r>
            <a:r>
              <a:rPr spc="-65" dirty="0"/>
              <a:t> </a:t>
            </a:r>
            <a:r>
              <a:rPr dirty="0"/>
              <a:t>had</a:t>
            </a:r>
            <a:r>
              <a:rPr spc="-50" dirty="0"/>
              <a:t> </a:t>
            </a:r>
            <a:r>
              <a:rPr dirty="0"/>
              <a:t>a</a:t>
            </a:r>
            <a:r>
              <a:rPr spc="-65" dirty="0"/>
              <a:t> </a:t>
            </a:r>
            <a:r>
              <a:rPr dirty="0"/>
              <a:t>seizure</a:t>
            </a:r>
            <a:r>
              <a:rPr spc="-65" dirty="0"/>
              <a:t> </a:t>
            </a:r>
            <a:r>
              <a:rPr dirty="0"/>
              <a:t>during</a:t>
            </a:r>
            <a:r>
              <a:rPr spc="-50" dirty="0"/>
              <a:t> </a:t>
            </a:r>
            <a:r>
              <a:rPr spc="-10" dirty="0"/>
              <a:t>class.</a:t>
            </a: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dirty="0"/>
              <a:t>She</a:t>
            </a:r>
            <a:r>
              <a:rPr spc="-60" dirty="0"/>
              <a:t> </a:t>
            </a:r>
            <a:r>
              <a:rPr dirty="0"/>
              <a:t>came</a:t>
            </a:r>
            <a:r>
              <a:rPr spc="-60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hospital</a:t>
            </a:r>
            <a:r>
              <a:rPr spc="-25" dirty="0"/>
              <a:t> </a:t>
            </a:r>
            <a:r>
              <a:rPr dirty="0"/>
              <a:t>at</a:t>
            </a:r>
            <a:r>
              <a:rPr spc="-60" dirty="0"/>
              <a:t> </a:t>
            </a:r>
            <a:r>
              <a:rPr dirty="0"/>
              <a:t>10am</a:t>
            </a:r>
            <a:r>
              <a:rPr spc="-40" dirty="0"/>
              <a:t> </a:t>
            </a:r>
            <a:r>
              <a:rPr dirty="0"/>
              <a:t>but</a:t>
            </a:r>
            <a:r>
              <a:rPr spc="-35" dirty="0"/>
              <a:t> </a:t>
            </a:r>
            <a:r>
              <a:rPr spc="-10" dirty="0"/>
              <a:t>because </a:t>
            </a:r>
            <a:r>
              <a:rPr dirty="0"/>
              <a:t>Mondays</a:t>
            </a:r>
            <a:r>
              <a:rPr spc="-75" dirty="0"/>
              <a:t> </a:t>
            </a:r>
            <a:r>
              <a:rPr dirty="0"/>
              <a:t>are</a:t>
            </a:r>
            <a:r>
              <a:rPr spc="-85" dirty="0"/>
              <a:t> </a:t>
            </a:r>
            <a:r>
              <a:rPr dirty="0"/>
              <a:t>busy</a:t>
            </a:r>
            <a:r>
              <a:rPr spc="-55" dirty="0"/>
              <a:t> </a:t>
            </a:r>
            <a:r>
              <a:rPr dirty="0"/>
              <a:t>days</a:t>
            </a:r>
            <a:r>
              <a:rPr spc="-75" dirty="0"/>
              <a:t> </a:t>
            </a:r>
            <a:r>
              <a:rPr dirty="0"/>
              <a:t>in</a:t>
            </a:r>
            <a:r>
              <a:rPr spc="-70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dirty="0"/>
              <a:t>out</a:t>
            </a:r>
            <a:r>
              <a:rPr spc="-65" dirty="0"/>
              <a:t> </a:t>
            </a:r>
            <a:r>
              <a:rPr spc="-10" dirty="0"/>
              <a:t>patient </a:t>
            </a:r>
            <a:r>
              <a:rPr dirty="0"/>
              <a:t>clinic,</a:t>
            </a:r>
            <a:r>
              <a:rPr spc="-20" dirty="0"/>
              <a:t> </a:t>
            </a:r>
            <a:r>
              <a:rPr dirty="0"/>
              <a:t>it</a:t>
            </a:r>
            <a:r>
              <a:rPr spc="-20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dirty="0"/>
              <a:t>now</a:t>
            </a:r>
            <a:r>
              <a:rPr spc="-30" dirty="0"/>
              <a:t> </a:t>
            </a:r>
            <a:r>
              <a:rPr dirty="0"/>
              <a:t>3pm</a:t>
            </a:r>
            <a:r>
              <a:rPr spc="-15" dirty="0"/>
              <a:t> </a:t>
            </a:r>
            <a:r>
              <a:rPr dirty="0"/>
              <a:t>but</a:t>
            </a:r>
            <a:r>
              <a:rPr spc="-20" dirty="0"/>
              <a:t> </a:t>
            </a:r>
            <a:r>
              <a:rPr dirty="0"/>
              <a:t>her</a:t>
            </a:r>
            <a:r>
              <a:rPr spc="-30" dirty="0"/>
              <a:t> </a:t>
            </a:r>
            <a:r>
              <a:rPr dirty="0"/>
              <a:t>son</a:t>
            </a:r>
            <a:r>
              <a:rPr spc="-20" dirty="0"/>
              <a:t> </a:t>
            </a:r>
            <a:r>
              <a:rPr dirty="0"/>
              <a:t>has</a:t>
            </a:r>
            <a:r>
              <a:rPr spc="-25" dirty="0"/>
              <a:t> </a:t>
            </a:r>
            <a:r>
              <a:rPr dirty="0"/>
              <a:t>not</a:t>
            </a:r>
            <a:r>
              <a:rPr spc="-10" dirty="0"/>
              <a:t> </a:t>
            </a:r>
            <a:r>
              <a:rPr spc="-25" dirty="0"/>
              <a:t>yet </a:t>
            </a:r>
            <a:r>
              <a:rPr dirty="0"/>
              <a:t>been</a:t>
            </a:r>
            <a:r>
              <a:rPr spc="-20" dirty="0"/>
              <a:t> </a:t>
            </a:r>
            <a:r>
              <a:rPr spc="-10" dirty="0"/>
              <a:t>seen.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59178"/>
            <a:ext cx="7710170" cy="412369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263525" indent="-3429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60" dirty="0">
                <a:latin typeface="Carlito"/>
                <a:cs typeface="Carlito"/>
              </a:rPr>
              <a:t>You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are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in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one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consultation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rooms </a:t>
            </a:r>
            <a:r>
              <a:rPr sz="3200" dirty="0">
                <a:latin typeface="Carlito"/>
                <a:cs typeface="Carlito"/>
              </a:rPr>
              <a:t>tending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patients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but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you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begin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hear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50" dirty="0">
                <a:latin typeface="Carlito"/>
                <a:cs typeface="Carlito"/>
              </a:rPr>
              <a:t>a </a:t>
            </a:r>
            <a:r>
              <a:rPr sz="3200" dirty="0">
                <a:latin typeface="Carlito"/>
                <a:cs typeface="Carlito"/>
              </a:rPr>
              <a:t>commotion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outside,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in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waiting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area.</a:t>
            </a:r>
            <a:endParaRPr sz="3200">
              <a:latin typeface="Carlito"/>
              <a:cs typeface="Carlito"/>
            </a:endParaRPr>
          </a:p>
          <a:p>
            <a:pPr marL="355600" marR="5080" indent="-342900">
              <a:lnSpc>
                <a:spcPct val="90000"/>
              </a:lnSpc>
              <a:spcBef>
                <a:spcPts val="71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A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nurse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tells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you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that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one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patients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is </a:t>
            </a:r>
            <a:r>
              <a:rPr sz="3200" dirty="0">
                <a:latin typeface="Carlito"/>
                <a:cs typeface="Carlito"/>
              </a:rPr>
              <a:t>outside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complaining,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shouting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threating </a:t>
            </a:r>
            <a:r>
              <a:rPr sz="3200" dirty="0">
                <a:latin typeface="Carlito"/>
                <a:cs typeface="Carlito"/>
              </a:rPr>
              <a:t>other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patients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who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she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says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are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skipping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the </a:t>
            </a:r>
            <a:r>
              <a:rPr sz="3200" dirty="0">
                <a:latin typeface="Carlito"/>
                <a:cs typeface="Carlito"/>
              </a:rPr>
              <a:t>line.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She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is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also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saying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that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nurses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are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taking </a:t>
            </a:r>
            <a:r>
              <a:rPr sz="3200" dirty="0">
                <a:latin typeface="Carlito"/>
                <a:cs typeface="Carlito"/>
              </a:rPr>
              <a:t>bribes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from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some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get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medical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attention sooner.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083" rIns="0" bIns="0" rtlCol="0">
            <a:spAutoFit/>
          </a:bodyPr>
          <a:lstStyle/>
          <a:p>
            <a:pPr marL="316738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1020"/>
            <a:ext cx="5384800" cy="353758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10" dirty="0">
                <a:latin typeface="Carlito"/>
                <a:cs typeface="Carlito"/>
              </a:rPr>
              <a:t>Introduction</a:t>
            </a:r>
            <a:endParaRPr sz="3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Causes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10" dirty="0">
                <a:latin typeface="Carlito"/>
                <a:cs typeface="Carlito"/>
              </a:rPr>
              <a:t> aggression/Violence</a:t>
            </a:r>
            <a:endParaRPr sz="3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Physical</a:t>
            </a:r>
            <a:r>
              <a:rPr sz="3200" spc="-14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restraint</a:t>
            </a:r>
            <a:endParaRPr sz="3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Mechanical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restraint</a:t>
            </a:r>
            <a:endParaRPr sz="3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Chemical</a:t>
            </a:r>
            <a:r>
              <a:rPr sz="3200" spc="-12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restraint</a:t>
            </a:r>
            <a:endParaRPr sz="3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10" dirty="0">
                <a:latin typeface="Carlito"/>
                <a:cs typeface="Carlito"/>
              </a:rPr>
              <a:t>Seclusion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946"/>
            <a:ext cx="7903209" cy="363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The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noise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commotion </a:t>
            </a:r>
            <a:r>
              <a:rPr sz="3200" dirty="0">
                <a:latin typeface="Carlito"/>
                <a:cs typeface="Carlito"/>
              </a:rPr>
              <a:t>outside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is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getting </a:t>
            </a:r>
            <a:r>
              <a:rPr sz="3200" dirty="0">
                <a:latin typeface="Carlito"/>
                <a:cs typeface="Carlito"/>
              </a:rPr>
              <a:t>louder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spc="-40" dirty="0">
                <a:latin typeface="Carlito"/>
                <a:cs typeface="Carlito"/>
              </a:rPr>
              <a:t>louder.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Other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patients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are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joining </a:t>
            </a:r>
            <a:r>
              <a:rPr sz="3200" dirty="0">
                <a:latin typeface="Carlito"/>
                <a:cs typeface="Carlito"/>
              </a:rPr>
              <a:t>in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it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is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now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hard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for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you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continue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work </a:t>
            </a:r>
            <a:r>
              <a:rPr sz="3200" dirty="0">
                <a:latin typeface="Carlito"/>
                <a:cs typeface="Carlito"/>
              </a:rPr>
              <a:t>as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noise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is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too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much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hear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what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your </a:t>
            </a:r>
            <a:r>
              <a:rPr sz="3200" dirty="0">
                <a:latin typeface="Carlito"/>
                <a:cs typeface="Carlito"/>
              </a:rPr>
              <a:t>patients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in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consultation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room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are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saying.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470"/>
              </a:spcBef>
              <a:buFont typeface="Arial"/>
              <a:buChar char="•"/>
            </a:pPr>
            <a:endParaRPr sz="3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How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would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you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manage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this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situation?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083" rIns="0" bIns="0" rtlCol="0">
            <a:spAutoFit/>
          </a:bodyPr>
          <a:lstStyle/>
          <a:p>
            <a:pPr marL="3270885">
              <a:lnSpc>
                <a:spcPct val="100000"/>
              </a:lnSpc>
              <a:spcBef>
                <a:spcPts val="105"/>
              </a:spcBef>
            </a:pPr>
            <a:r>
              <a:rPr dirty="0"/>
              <a:t>Case</a:t>
            </a:r>
            <a:r>
              <a:rPr spc="-70" dirty="0"/>
              <a:t> </a:t>
            </a:r>
            <a:r>
              <a:rPr spc="-50" dirty="0"/>
              <a:t>2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6547" y="1600200"/>
            <a:ext cx="6465591" cy="451034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27175"/>
            <a:ext cx="7957820" cy="4232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324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</a:tabLst>
            </a:pPr>
            <a:r>
              <a:rPr sz="3000" dirty="0">
                <a:latin typeface="Carlito"/>
                <a:cs typeface="Carlito"/>
              </a:rPr>
              <a:t>Collins</a:t>
            </a:r>
            <a:r>
              <a:rPr sz="3000" spc="-5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is</a:t>
            </a:r>
            <a:r>
              <a:rPr sz="3000" spc="-6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a</a:t>
            </a:r>
            <a:r>
              <a:rPr sz="3000" spc="-6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25</a:t>
            </a:r>
            <a:r>
              <a:rPr sz="3000" spc="-5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year</a:t>
            </a:r>
            <a:r>
              <a:rPr sz="3000" spc="-5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old</a:t>
            </a:r>
            <a:r>
              <a:rPr sz="3000" spc="-6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university</a:t>
            </a:r>
            <a:r>
              <a:rPr sz="3000" spc="-6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student.</a:t>
            </a:r>
            <a:r>
              <a:rPr sz="3000" spc="-6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He</a:t>
            </a:r>
            <a:r>
              <a:rPr sz="3000" spc="-55" dirty="0">
                <a:latin typeface="Carlito"/>
                <a:cs typeface="Carlito"/>
              </a:rPr>
              <a:t> </a:t>
            </a:r>
            <a:r>
              <a:rPr sz="3000" spc="-25" dirty="0">
                <a:latin typeface="Carlito"/>
                <a:cs typeface="Carlito"/>
              </a:rPr>
              <a:t>is</a:t>
            </a:r>
            <a:endParaRPr sz="3000">
              <a:latin typeface="Carlito"/>
              <a:cs typeface="Carlito"/>
            </a:endParaRPr>
          </a:p>
          <a:p>
            <a:pPr marL="355600" marR="68580">
              <a:lnSpc>
                <a:spcPct val="80000"/>
              </a:lnSpc>
              <a:spcBef>
                <a:spcPts val="359"/>
              </a:spcBef>
            </a:pPr>
            <a:r>
              <a:rPr sz="3000" dirty="0">
                <a:latin typeface="Carlito"/>
                <a:cs typeface="Carlito"/>
              </a:rPr>
              <a:t>the</a:t>
            </a:r>
            <a:r>
              <a:rPr sz="3000" spc="-5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president</a:t>
            </a:r>
            <a:r>
              <a:rPr sz="3000" spc="-5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of</a:t>
            </a:r>
            <a:r>
              <a:rPr sz="3000" spc="-4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the</a:t>
            </a:r>
            <a:r>
              <a:rPr sz="3000" spc="-4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sport’s</a:t>
            </a:r>
            <a:r>
              <a:rPr sz="3000" spc="-5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club.</a:t>
            </a:r>
            <a:r>
              <a:rPr sz="3000" spc="-4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He</a:t>
            </a:r>
            <a:r>
              <a:rPr sz="3000" spc="-4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is</a:t>
            </a:r>
            <a:r>
              <a:rPr sz="3000" spc="-5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reported </a:t>
            </a:r>
            <a:r>
              <a:rPr sz="3000" dirty="0">
                <a:latin typeface="Carlito"/>
                <a:cs typeface="Carlito"/>
              </a:rPr>
              <a:t>to</a:t>
            </a:r>
            <a:r>
              <a:rPr sz="3000" spc="-7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have</a:t>
            </a:r>
            <a:r>
              <a:rPr sz="3000" spc="-5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been</a:t>
            </a:r>
            <a:r>
              <a:rPr sz="3000" spc="-5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well</a:t>
            </a:r>
            <a:r>
              <a:rPr sz="3000" spc="-6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until</a:t>
            </a:r>
            <a:r>
              <a:rPr sz="3000" spc="-5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a</a:t>
            </a:r>
            <a:r>
              <a:rPr sz="3000" spc="-5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few</a:t>
            </a:r>
            <a:r>
              <a:rPr sz="3000" spc="-5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hours</a:t>
            </a:r>
            <a:r>
              <a:rPr sz="3000" spc="-3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ago</a:t>
            </a:r>
            <a:r>
              <a:rPr sz="3000" spc="-5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when</a:t>
            </a:r>
            <a:r>
              <a:rPr sz="3000" spc="-50" dirty="0">
                <a:latin typeface="Carlito"/>
                <a:cs typeface="Carlito"/>
              </a:rPr>
              <a:t> </a:t>
            </a:r>
            <a:r>
              <a:rPr sz="3000" spc="-25" dirty="0">
                <a:latin typeface="Carlito"/>
                <a:cs typeface="Carlito"/>
              </a:rPr>
              <a:t>his </a:t>
            </a:r>
            <a:r>
              <a:rPr sz="3000" dirty="0">
                <a:latin typeface="Carlito"/>
                <a:cs typeface="Carlito"/>
              </a:rPr>
              <a:t>classmates</a:t>
            </a:r>
            <a:r>
              <a:rPr sz="3000" spc="-7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noticed</a:t>
            </a:r>
            <a:r>
              <a:rPr sz="3000" spc="-5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that</a:t>
            </a:r>
            <a:r>
              <a:rPr sz="3000" spc="-6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he</a:t>
            </a:r>
            <a:r>
              <a:rPr sz="3000" spc="-6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was</a:t>
            </a:r>
            <a:r>
              <a:rPr sz="3000" spc="-4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taking</a:t>
            </a:r>
            <a:r>
              <a:rPr sz="3000" spc="-55" dirty="0">
                <a:latin typeface="Carlito"/>
                <a:cs typeface="Carlito"/>
              </a:rPr>
              <a:t> </a:t>
            </a:r>
            <a:r>
              <a:rPr sz="3000" spc="-25" dirty="0">
                <a:latin typeface="Carlito"/>
                <a:cs typeface="Carlito"/>
              </a:rPr>
              <a:t>the </a:t>
            </a:r>
            <a:r>
              <a:rPr sz="3000" dirty="0">
                <a:latin typeface="Carlito"/>
                <a:cs typeface="Carlito"/>
              </a:rPr>
              <a:t>friendly</a:t>
            </a:r>
            <a:r>
              <a:rPr sz="3000" spc="-3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match</a:t>
            </a:r>
            <a:r>
              <a:rPr sz="3000" spc="-5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between</a:t>
            </a:r>
            <a:r>
              <a:rPr sz="3000" spc="-7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his</a:t>
            </a:r>
            <a:r>
              <a:rPr sz="3000" spc="-4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class</a:t>
            </a:r>
            <a:r>
              <a:rPr sz="3000" spc="-4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and</a:t>
            </a:r>
            <a:r>
              <a:rPr sz="3000" spc="-5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other</a:t>
            </a:r>
            <a:r>
              <a:rPr sz="3000" spc="-4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class </a:t>
            </a:r>
            <a:r>
              <a:rPr sz="3000" dirty="0">
                <a:latin typeface="Carlito"/>
                <a:cs typeface="Carlito"/>
              </a:rPr>
              <a:t>from</a:t>
            </a:r>
            <a:r>
              <a:rPr sz="3000" spc="-4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the</a:t>
            </a:r>
            <a:r>
              <a:rPr sz="3000" spc="-4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agriculture</a:t>
            </a:r>
            <a:r>
              <a:rPr sz="3000" spc="-5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faculty</a:t>
            </a:r>
            <a:r>
              <a:rPr sz="3000" spc="-4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a</a:t>
            </a:r>
            <a:r>
              <a:rPr sz="3000" spc="-5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little</a:t>
            </a:r>
            <a:r>
              <a:rPr sz="3000" spc="-4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too</a:t>
            </a:r>
            <a:r>
              <a:rPr sz="3000" spc="-4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serious.</a:t>
            </a:r>
            <a:endParaRPr sz="3000">
              <a:latin typeface="Carlito"/>
              <a:cs typeface="Carlito"/>
            </a:endParaRPr>
          </a:p>
          <a:p>
            <a:pPr marL="355600" marR="5080" indent="-342900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Carlito"/>
                <a:cs typeface="Carlito"/>
              </a:rPr>
              <a:t>He</a:t>
            </a:r>
            <a:r>
              <a:rPr sz="3000" spc="-5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woke</a:t>
            </a:r>
            <a:r>
              <a:rPr sz="3000" spc="-5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up</a:t>
            </a:r>
            <a:r>
              <a:rPr sz="3000" spc="-4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early</a:t>
            </a:r>
            <a:r>
              <a:rPr sz="3000" spc="-5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in</a:t>
            </a:r>
            <a:r>
              <a:rPr sz="3000" spc="-4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the</a:t>
            </a:r>
            <a:r>
              <a:rPr sz="3000" spc="-5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morning</a:t>
            </a:r>
            <a:r>
              <a:rPr sz="3000" spc="-3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and</a:t>
            </a:r>
            <a:r>
              <a:rPr sz="3000" spc="-5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went</a:t>
            </a:r>
            <a:r>
              <a:rPr sz="3000" spc="-5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to</a:t>
            </a:r>
            <a:r>
              <a:rPr sz="3000" spc="-45" dirty="0">
                <a:latin typeface="Carlito"/>
                <a:cs typeface="Carlito"/>
              </a:rPr>
              <a:t> </a:t>
            </a:r>
            <a:r>
              <a:rPr sz="3000" spc="-25" dirty="0">
                <a:latin typeface="Carlito"/>
                <a:cs typeface="Carlito"/>
              </a:rPr>
              <a:t>the </a:t>
            </a:r>
            <a:r>
              <a:rPr sz="3000" dirty="0">
                <a:latin typeface="Carlito"/>
                <a:cs typeface="Carlito"/>
              </a:rPr>
              <a:t>field</a:t>
            </a:r>
            <a:r>
              <a:rPr sz="3000" spc="-6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to</a:t>
            </a:r>
            <a:r>
              <a:rPr sz="3000" spc="-6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do</a:t>
            </a:r>
            <a:r>
              <a:rPr sz="3000" spc="-5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drills</a:t>
            </a:r>
            <a:r>
              <a:rPr sz="3000" spc="-3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in</a:t>
            </a:r>
            <a:r>
              <a:rPr sz="3000" spc="-6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preparation</a:t>
            </a:r>
            <a:r>
              <a:rPr sz="3000" spc="-4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for</a:t>
            </a:r>
            <a:r>
              <a:rPr sz="3000" spc="-5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the</a:t>
            </a:r>
            <a:r>
              <a:rPr sz="3000" spc="-5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match.</a:t>
            </a:r>
            <a:r>
              <a:rPr sz="3000" spc="-55" dirty="0">
                <a:latin typeface="Carlito"/>
                <a:cs typeface="Carlito"/>
              </a:rPr>
              <a:t> </a:t>
            </a:r>
            <a:r>
              <a:rPr sz="3000" spc="-25" dirty="0">
                <a:latin typeface="Carlito"/>
                <a:cs typeface="Carlito"/>
              </a:rPr>
              <a:t>He </a:t>
            </a:r>
            <a:r>
              <a:rPr sz="3000" dirty="0">
                <a:latin typeface="Carlito"/>
                <a:cs typeface="Carlito"/>
              </a:rPr>
              <a:t>tried</a:t>
            </a:r>
            <a:r>
              <a:rPr sz="3000" spc="-3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to</a:t>
            </a:r>
            <a:r>
              <a:rPr sz="3000" spc="-4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get</a:t>
            </a:r>
            <a:r>
              <a:rPr sz="3000" spc="-4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the</a:t>
            </a:r>
            <a:r>
              <a:rPr sz="3000" spc="-3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other</a:t>
            </a:r>
            <a:r>
              <a:rPr sz="3000" spc="-3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teammates</a:t>
            </a:r>
            <a:r>
              <a:rPr sz="3000" spc="-5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to</a:t>
            </a:r>
            <a:r>
              <a:rPr sz="3000" spc="-4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join</a:t>
            </a:r>
            <a:r>
              <a:rPr sz="3000" spc="-3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him</a:t>
            </a:r>
            <a:r>
              <a:rPr sz="3000" spc="-20" dirty="0">
                <a:latin typeface="Carlito"/>
                <a:cs typeface="Carlito"/>
              </a:rPr>
              <a:t> </a:t>
            </a:r>
            <a:r>
              <a:rPr sz="3000" spc="-25" dirty="0">
                <a:latin typeface="Carlito"/>
                <a:cs typeface="Carlito"/>
              </a:rPr>
              <a:t>but </a:t>
            </a:r>
            <a:r>
              <a:rPr sz="3000" dirty="0">
                <a:latin typeface="Carlito"/>
                <a:cs typeface="Carlito"/>
              </a:rPr>
              <a:t>was</a:t>
            </a:r>
            <a:r>
              <a:rPr sz="3000" spc="-5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unsuccessful</a:t>
            </a:r>
            <a:r>
              <a:rPr sz="3000" spc="-6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as</a:t>
            </a:r>
            <a:r>
              <a:rPr sz="3000" spc="-4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they</a:t>
            </a:r>
            <a:r>
              <a:rPr sz="3000" spc="-4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insisted</a:t>
            </a:r>
            <a:r>
              <a:rPr sz="3000" spc="-5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that</a:t>
            </a:r>
            <a:r>
              <a:rPr sz="3000" spc="-6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they</a:t>
            </a:r>
            <a:r>
              <a:rPr sz="3000" spc="-4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could </a:t>
            </a:r>
            <a:r>
              <a:rPr sz="3000" dirty="0">
                <a:latin typeface="Carlito"/>
                <a:cs typeface="Carlito"/>
              </a:rPr>
              <a:t>not</a:t>
            </a:r>
            <a:r>
              <a:rPr sz="3000" spc="-3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miss</a:t>
            </a:r>
            <a:r>
              <a:rPr sz="3000" spc="-3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lectures.</a:t>
            </a:r>
            <a:endParaRPr sz="3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59178"/>
            <a:ext cx="7798434" cy="412369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29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When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match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started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in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evening,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he </a:t>
            </a:r>
            <a:r>
              <a:rPr sz="3200" dirty="0">
                <a:latin typeface="Carlito"/>
                <a:cs typeface="Carlito"/>
              </a:rPr>
              <a:t>was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soon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kicked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off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game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with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red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card </a:t>
            </a:r>
            <a:r>
              <a:rPr sz="3200" dirty="0">
                <a:latin typeface="Carlito"/>
                <a:cs typeface="Carlito"/>
              </a:rPr>
              <a:t>for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being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too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rough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on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others.</a:t>
            </a:r>
            <a:endParaRPr sz="3200">
              <a:latin typeface="Carlito"/>
              <a:cs typeface="Carlito"/>
            </a:endParaRPr>
          </a:p>
          <a:p>
            <a:pPr marL="355600" marR="151765" indent="-342900">
              <a:lnSpc>
                <a:spcPct val="90000"/>
              </a:lnSpc>
              <a:spcBef>
                <a:spcPts val="71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30" dirty="0">
                <a:latin typeface="Carlito"/>
                <a:cs typeface="Carlito"/>
              </a:rPr>
              <a:t>Unfortunately,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his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team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lost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match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and </a:t>
            </a:r>
            <a:r>
              <a:rPr sz="3200" dirty="0">
                <a:latin typeface="Carlito"/>
                <a:cs typeface="Carlito"/>
              </a:rPr>
              <a:t>this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is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when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situation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took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turn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for</a:t>
            </a:r>
            <a:r>
              <a:rPr sz="3200" spc="-11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the </a:t>
            </a:r>
            <a:r>
              <a:rPr sz="3200" dirty="0">
                <a:latin typeface="Carlito"/>
                <a:cs typeface="Carlito"/>
              </a:rPr>
              <a:t>worse.</a:t>
            </a:r>
            <a:r>
              <a:rPr sz="3200" spc="-11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Collins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grabbed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stick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started </a:t>
            </a:r>
            <a:r>
              <a:rPr sz="3200" dirty="0">
                <a:latin typeface="Carlito"/>
                <a:cs typeface="Carlito"/>
              </a:rPr>
              <a:t>beating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agriculture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students.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Eventually, </a:t>
            </a:r>
            <a:r>
              <a:rPr sz="3200" dirty="0">
                <a:latin typeface="Carlito"/>
                <a:cs typeface="Carlito"/>
              </a:rPr>
              <a:t>he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also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started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beating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medical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students </a:t>
            </a:r>
            <a:r>
              <a:rPr sz="3200" dirty="0">
                <a:latin typeface="Carlito"/>
                <a:cs typeface="Carlito"/>
              </a:rPr>
              <a:t>accusing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them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betraying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their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own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class.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946"/>
            <a:ext cx="7996555" cy="363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His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classmates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got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hold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him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have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tied </a:t>
            </a:r>
            <a:r>
              <a:rPr sz="3200" dirty="0">
                <a:latin typeface="Carlito"/>
                <a:cs typeface="Carlito"/>
              </a:rPr>
              <a:t>him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with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ropes.</a:t>
            </a:r>
            <a:endParaRPr sz="3200">
              <a:latin typeface="Carlito"/>
              <a:cs typeface="Carlito"/>
            </a:endParaRPr>
          </a:p>
          <a:p>
            <a:pPr marL="355600" marR="41275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When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they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bring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him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you,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he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is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shouting, </a:t>
            </a:r>
            <a:r>
              <a:rPr sz="3200" dirty="0">
                <a:latin typeface="Carlito"/>
                <a:cs typeface="Carlito"/>
              </a:rPr>
              <a:t>screaming,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threatening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violence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and </a:t>
            </a:r>
            <a:r>
              <a:rPr sz="3200" spc="-10" dirty="0">
                <a:latin typeface="Carlito"/>
                <a:cs typeface="Carlito"/>
              </a:rPr>
              <a:t>attempting </a:t>
            </a:r>
            <a:r>
              <a:rPr sz="3200" dirty="0">
                <a:latin typeface="Carlito"/>
                <a:cs typeface="Carlito"/>
              </a:rPr>
              <a:t>to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break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out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restraints.</a:t>
            </a:r>
            <a:endParaRPr sz="3200">
              <a:latin typeface="Carlito"/>
              <a:cs typeface="Carlito"/>
            </a:endParaRPr>
          </a:p>
          <a:p>
            <a:pPr marL="355600" marR="38227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He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is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very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muscular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your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man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weights 90kgs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410665"/>
            <a:ext cx="2907030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1.How</a:t>
            </a:r>
            <a:r>
              <a:rPr sz="3200" spc="-85" dirty="0"/>
              <a:t> </a:t>
            </a:r>
            <a:r>
              <a:rPr sz="3200" dirty="0"/>
              <a:t>would</a:t>
            </a:r>
            <a:r>
              <a:rPr sz="3200" spc="-90" dirty="0"/>
              <a:t> </a:t>
            </a:r>
            <a:r>
              <a:rPr sz="3200" spc="-25" dirty="0"/>
              <a:t>you </a:t>
            </a:r>
            <a:r>
              <a:rPr sz="3200" spc="-10" dirty="0"/>
              <a:t>manage?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3362325"/>
            <a:ext cx="2927350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0" dirty="0">
                <a:latin typeface="Carlito"/>
                <a:cs typeface="Carlito"/>
              </a:rPr>
              <a:t>2.Would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you</a:t>
            </a:r>
            <a:r>
              <a:rPr sz="3200" spc="-105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use </a:t>
            </a:r>
            <a:r>
              <a:rPr sz="3200" dirty="0">
                <a:latin typeface="Carlito"/>
                <a:cs typeface="Carlito"/>
              </a:rPr>
              <a:t>medication?</a:t>
            </a:r>
            <a:r>
              <a:rPr sz="3200" spc="-17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Give </a:t>
            </a:r>
            <a:r>
              <a:rPr sz="3200" dirty="0">
                <a:latin typeface="Carlito"/>
                <a:cs typeface="Carlito"/>
              </a:rPr>
              <a:t>details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the </a:t>
            </a:r>
            <a:r>
              <a:rPr sz="3200" dirty="0">
                <a:latin typeface="Carlito"/>
                <a:cs typeface="Carlito"/>
              </a:rPr>
              <a:t>drugs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dosage</a:t>
            </a:r>
            <a:endParaRPr sz="320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87240" y="1417319"/>
            <a:ext cx="4099560" cy="286400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083" rIns="0" bIns="0" rtlCol="0">
            <a:spAutoFit/>
          </a:bodyPr>
          <a:lstStyle/>
          <a:p>
            <a:pPr marL="26460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Comments?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63015"/>
            <a:ext cx="5815965" cy="470852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i.m.</a:t>
            </a:r>
            <a:r>
              <a:rPr sz="3200" spc="-11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Chlorpromazine</a:t>
            </a:r>
            <a:r>
              <a:rPr sz="3200" spc="-114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200mgs</a:t>
            </a:r>
            <a:r>
              <a:rPr sz="3200" spc="-11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stat</a:t>
            </a:r>
            <a:endParaRPr sz="3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20" dirty="0">
                <a:latin typeface="Carlito"/>
                <a:cs typeface="Carlito"/>
              </a:rPr>
              <a:t>Plus</a:t>
            </a:r>
            <a:endParaRPr sz="3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85" dirty="0">
                <a:latin typeface="Carlito"/>
                <a:cs typeface="Carlito"/>
              </a:rPr>
              <a:t>i.v.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Diazepam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10mgs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slow</a:t>
            </a:r>
            <a:r>
              <a:rPr sz="3200" spc="-10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bolus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475"/>
              </a:spcBef>
              <a:buFont typeface="Arial"/>
              <a:buChar char="•"/>
            </a:pPr>
            <a:endParaRPr sz="3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3200" spc="-25" dirty="0">
                <a:latin typeface="Carlito"/>
                <a:cs typeface="Carlito"/>
              </a:rPr>
              <a:t>Or</a:t>
            </a:r>
            <a:endParaRPr sz="3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i.m.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Haloperidol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10mgs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stat</a:t>
            </a:r>
            <a:endParaRPr sz="3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20" dirty="0">
                <a:latin typeface="Carlito"/>
                <a:cs typeface="Carlito"/>
              </a:rPr>
              <a:t>Plus</a:t>
            </a:r>
            <a:endParaRPr sz="3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85" dirty="0">
                <a:latin typeface="Carlito"/>
                <a:cs typeface="Carlito"/>
              </a:rPr>
              <a:t>i.v.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Lorazepam</a:t>
            </a:r>
            <a:r>
              <a:rPr sz="3200" spc="-10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2mgs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stat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4773" y="461899"/>
            <a:ext cx="28517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946"/>
            <a:ext cx="7722870" cy="3733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94297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Majority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psychiatric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patients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are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not </a:t>
            </a:r>
            <a:r>
              <a:rPr sz="3200" dirty="0">
                <a:latin typeface="Carlito"/>
                <a:cs typeface="Carlito"/>
              </a:rPr>
              <a:t>aggressive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are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not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violent</a:t>
            </a:r>
            <a:endParaRPr sz="32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However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in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some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situations,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one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encounters </a:t>
            </a:r>
            <a:r>
              <a:rPr sz="3200" dirty="0">
                <a:latin typeface="Carlito"/>
                <a:cs typeface="Carlito"/>
              </a:rPr>
              <a:t>such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patient</a:t>
            </a:r>
            <a:endParaRPr sz="3200">
              <a:latin typeface="Carlito"/>
              <a:cs typeface="Carlito"/>
            </a:endParaRPr>
          </a:p>
          <a:p>
            <a:pPr marL="355600" marR="584835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It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is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important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be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able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know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how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to </a:t>
            </a:r>
            <a:r>
              <a:rPr sz="3200" dirty="0">
                <a:latin typeface="Carlito"/>
                <a:cs typeface="Carlito"/>
              </a:rPr>
              <a:t>handle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such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patient</a:t>
            </a:r>
            <a:endParaRPr sz="3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May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also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be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encountered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on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other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wards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21510" marR="5080" indent="-1524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Psychiatric</a:t>
            </a:r>
            <a:r>
              <a:rPr sz="4000" spc="-100" dirty="0"/>
              <a:t> </a:t>
            </a:r>
            <a:r>
              <a:rPr sz="4000" dirty="0"/>
              <a:t>causes</a:t>
            </a:r>
            <a:r>
              <a:rPr sz="4000" spc="-85" dirty="0"/>
              <a:t> </a:t>
            </a:r>
            <a:r>
              <a:rPr sz="4000" spc="-25" dirty="0"/>
              <a:t>of </a:t>
            </a:r>
            <a:r>
              <a:rPr sz="4000" spc="-10" dirty="0"/>
              <a:t>aggression/Violence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11020"/>
            <a:ext cx="7251065" cy="402526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Substance</a:t>
            </a:r>
            <a:r>
              <a:rPr sz="3200" spc="-16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intoxication</a:t>
            </a:r>
            <a:endParaRPr sz="3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Substance</a:t>
            </a:r>
            <a:r>
              <a:rPr sz="3200" spc="-16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withdrawal</a:t>
            </a:r>
            <a:endParaRPr sz="3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Chronic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mental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illness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eg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(schizophrenia)</a:t>
            </a:r>
            <a:endParaRPr sz="3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Acute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organic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states</a:t>
            </a:r>
            <a:r>
              <a:rPr sz="3200" spc="-12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eg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delirium</a:t>
            </a:r>
            <a:endParaRPr sz="3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Acutely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ill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(mania,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paranoia)</a:t>
            </a:r>
            <a:endParaRPr sz="32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Exhibiting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borderline,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antisocial,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paranoid </a:t>
            </a:r>
            <a:r>
              <a:rPr sz="3200" dirty="0">
                <a:latin typeface="Carlito"/>
                <a:cs typeface="Carlito"/>
              </a:rPr>
              <a:t>personality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disorders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Physical</a:t>
            </a:r>
            <a:r>
              <a:rPr sz="4000" spc="-120" dirty="0"/>
              <a:t> </a:t>
            </a:r>
            <a:r>
              <a:rPr sz="4000" dirty="0"/>
              <a:t>causes</a:t>
            </a:r>
            <a:r>
              <a:rPr sz="4000" spc="-105" dirty="0"/>
              <a:t> </a:t>
            </a:r>
            <a:r>
              <a:rPr sz="4000" dirty="0"/>
              <a:t>of</a:t>
            </a:r>
            <a:r>
              <a:rPr sz="4000" spc="-95" dirty="0"/>
              <a:t> </a:t>
            </a:r>
            <a:r>
              <a:rPr sz="4000" spc="-10" dirty="0"/>
              <a:t>aggression/</a:t>
            </a:r>
            <a:r>
              <a:rPr sz="4000" spc="-110" dirty="0"/>
              <a:t> </a:t>
            </a:r>
            <a:r>
              <a:rPr sz="4000" spc="-10" dirty="0"/>
              <a:t>violence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11020"/>
            <a:ext cx="4871085" cy="353758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10" dirty="0">
                <a:latin typeface="Carlito"/>
                <a:cs typeface="Carlito"/>
              </a:rPr>
              <a:t>Postictal</a:t>
            </a:r>
            <a:r>
              <a:rPr sz="3200" spc="-114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confusion</a:t>
            </a:r>
            <a:endParaRPr sz="3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35" dirty="0">
                <a:latin typeface="Carlito"/>
                <a:cs typeface="Carlito"/>
              </a:rPr>
              <a:t>Temporal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Lobe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Epilepsy</a:t>
            </a:r>
            <a:endParaRPr sz="3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Liver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failure</a:t>
            </a:r>
            <a:endParaRPr sz="3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10" dirty="0">
                <a:latin typeface="Carlito"/>
                <a:cs typeface="Carlito"/>
              </a:rPr>
              <a:t>Meningitis</a:t>
            </a:r>
            <a:endParaRPr sz="3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10" dirty="0">
                <a:latin typeface="Carlito"/>
                <a:cs typeface="Carlito"/>
              </a:rPr>
              <a:t>Hypogylcaemia</a:t>
            </a:r>
            <a:endParaRPr sz="3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Delirium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from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other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causes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083" rIns="0" bIns="0" rtlCol="0">
            <a:spAutoFit/>
          </a:bodyPr>
          <a:lstStyle/>
          <a:p>
            <a:pPr marL="1170305">
              <a:lnSpc>
                <a:spcPct val="100000"/>
              </a:lnSpc>
              <a:spcBef>
                <a:spcPts val="105"/>
              </a:spcBef>
            </a:pPr>
            <a:r>
              <a:rPr dirty="0"/>
              <a:t>Can</a:t>
            </a:r>
            <a:r>
              <a:rPr spc="-85" dirty="0"/>
              <a:t> </a:t>
            </a:r>
            <a:r>
              <a:rPr dirty="0"/>
              <a:t>we</a:t>
            </a:r>
            <a:r>
              <a:rPr spc="-80" dirty="0"/>
              <a:t> </a:t>
            </a:r>
            <a:r>
              <a:rPr dirty="0"/>
              <a:t>predict</a:t>
            </a:r>
            <a:r>
              <a:rPr spc="-80" dirty="0"/>
              <a:t> </a:t>
            </a:r>
            <a:r>
              <a:rPr spc="-10" dirty="0"/>
              <a:t>violence?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771" y="1600200"/>
            <a:ext cx="6909241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083" rIns="0" bIns="0" rtlCol="0">
            <a:spAutoFit/>
          </a:bodyPr>
          <a:lstStyle/>
          <a:p>
            <a:pPr marL="242062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Warning</a:t>
            </a:r>
            <a:r>
              <a:rPr spc="-195" dirty="0"/>
              <a:t> </a:t>
            </a:r>
            <a:r>
              <a:rPr spc="-10" dirty="0"/>
              <a:t>signs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1020"/>
            <a:ext cx="7293609" cy="43180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Clenching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fists/jaws</a:t>
            </a:r>
            <a:endParaRPr sz="3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Pacing</a:t>
            </a:r>
            <a:r>
              <a:rPr sz="3200" spc="-10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or</a:t>
            </a:r>
            <a:r>
              <a:rPr sz="3200" spc="-11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showing</a:t>
            </a:r>
            <a:r>
              <a:rPr sz="3200" spc="-10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impatient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behaviour</a:t>
            </a:r>
            <a:endParaRPr sz="3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Sitting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at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edge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chair</a:t>
            </a:r>
            <a:endParaRPr sz="3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Slamming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30" dirty="0">
                <a:latin typeface="Carlito"/>
                <a:cs typeface="Carlito"/>
              </a:rPr>
              <a:t>door,</a:t>
            </a:r>
            <a:r>
              <a:rPr sz="3200" spc="-10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banging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furniture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or</a:t>
            </a:r>
            <a:r>
              <a:rPr sz="3200" spc="-10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walls</a:t>
            </a:r>
            <a:endParaRPr sz="3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Hitting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palm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hand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with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fist</a:t>
            </a:r>
            <a:endParaRPr sz="3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Very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jump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easy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startle</a:t>
            </a:r>
            <a:endParaRPr sz="3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Loud,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threatening</a:t>
            </a:r>
            <a:endParaRPr sz="3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Suddenly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calm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083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105"/>
              </a:spcBef>
            </a:pPr>
            <a:r>
              <a:rPr dirty="0"/>
              <a:t>How</a:t>
            </a:r>
            <a:r>
              <a:rPr spc="-110" dirty="0"/>
              <a:t> </a:t>
            </a:r>
            <a:r>
              <a:rPr dirty="0"/>
              <a:t>to</a:t>
            </a:r>
            <a:r>
              <a:rPr spc="-85" dirty="0"/>
              <a:t> </a:t>
            </a:r>
            <a:r>
              <a:rPr dirty="0"/>
              <a:t>avoid</a:t>
            </a:r>
            <a:r>
              <a:rPr spc="-95" dirty="0"/>
              <a:t> </a:t>
            </a:r>
            <a:r>
              <a:rPr spc="-10" dirty="0"/>
              <a:t>aggression/violence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1020"/>
            <a:ext cx="6203315" cy="43180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Professional</a:t>
            </a:r>
            <a:r>
              <a:rPr sz="3200" spc="-13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conduct</a:t>
            </a:r>
            <a:endParaRPr sz="3200">
              <a:latin typeface="Carlito"/>
              <a:cs typeface="Carlito"/>
            </a:endParaRPr>
          </a:p>
          <a:p>
            <a:pPr marL="12700" marR="765175" indent="342265">
              <a:lnSpc>
                <a:spcPct val="110000"/>
              </a:lnSpc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Warm</a:t>
            </a:r>
            <a:r>
              <a:rPr sz="3200" spc="-1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therapeutic</a:t>
            </a:r>
            <a:r>
              <a:rPr sz="3200" spc="-14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relationship </a:t>
            </a:r>
            <a:r>
              <a:rPr sz="32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Physical</a:t>
            </a:r>
            <a:r>
              <a:rPr sz="3200" u="sng" spc="-1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32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structure</a:t>
            </a:r>
            <a:r>
              <a:rPr sz="3200" u="sng" spc="-10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32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of</a:t>
            </a:r>
            <a:r>
              <a:rPr sz="3200" u="sng" spc="-10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units</a:t>
            </a:r>
            <a:endParaRPr sz="3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Design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rooms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with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multiple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exits</a:t>
            </a:r>
            <a:endParaRPr sz="3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Doors</a:t>
            </a:r>
            <a:r>
              <a:rPr sz="3200" spc="-10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with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observation</a:t>
            </a:r>
            <a:r>
              <a:rPr sz="3200" spc="-10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panel</a:t>
            </a:r>
            <a:endParaRPr sz="3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Presence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other</a:t>
            </a:r>
            <a:r>
              <a:rPr sz="3200" spc="-10" dirty="0">
                <a:latin typeface="Carlito"/>
                <a:cs typeface="Carlito"/>
              </a:rPr>
              <a:t> staff</a:t>
            </a:r>
            <a:endParaRPr sz="3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10" dirty="0">
                <a:latin typeface="Carlito"/>
                <a:cs typeface="Carlito"/>
              </a:rPr>
              <a:t>Camera</a:t>
            </a:r>
            <a:endParaRPr sz="32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rlito"/>
                <a:cs typeface="Carlito"/>
              </a:rPr>
              <a:t>Remove</a:t>
            </a:r>
            <a:r>
              <a:rPr sz="3200" spc="-13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potential</a:t>
            </a:r>
            <a:r>
              <a:rPr sz="3200" spc="-10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weapons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11673" y="934339"/>
            <a:ext cx="3075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rlito"/>
                <a:cs typeface="Carlito"/>
              </a:rPr>
              <a:t>VERBAL</a:t>
            </a:r>
            <a:r>
              <a:rPr sz="2400" b="1" spc="-60" dirty="0">
                <a:latin typeface="Carlito"/>
                <a:cs typeface="Carlito"/>
              </a:rPr>
              <a:t> </a:t>
            </a:r>
            <a:r>
              <a:rPr sz="2400" b="1" spc="-20" dirty="0">
                <a:latin typeface="Carlito"/>
                <a:cs typeface="Carlito"/>
              </a:rPr>
              <a:t>DE-</a:t>
            </a:r>
            <a:r>
              <a:rPr sz="2400" b="1" spc="-10" dirty="0">
                <a:latin typeface="Carlito"/>
                <a:cs typeface="Carlito"/>
              </a:rPr>
              <a:t>ESCALATION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12542" y="3002661"/>
            <a:ext cx="235712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rlito"/>
                <a:cs typeface="Carlito"/>
              </a:rPr>
              <a:t>CHEMICAL</a:t>
            </a:r>
            <a:r>
              <a:rPr sz="2000" b="1" spc="-40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RESTRAINT (TRANQUILISATION)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0160" y="3004565"/>
            <a:ext cx="2703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rlito"/>
                <a:cs typeface="Carlito"/>
              </a:rPr>
              <a:t>PHYSICAL</a:t>
            </a:r>
            <a:r>
              <a:rPr sz="2400" b="1" spc="-60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RESTRAINT</a:t>
            </a:r>
            <a:endParaRPr sz="240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868" y="4695444"/>
            <a:ext cx="1976627" cy="148285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00371" y="5012435"/>
            <a:ext cx="2508504" cy="1673352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228597" y="2217673"/>
            <a:ext cx="457200" cy="2244725"/>
            <a:chOff x="1228597" y="2217673"/>
            <a:chExt cx="457200" cy="2244725"/>
          </a:xfrm>
        </p:grpSpPr>
        <p:sp>
          <p:nvSpPr>
            <p:cNvPr id="8" name="object 8"/>
            <p:cNvSpPr/>
            <p:nvPr/>
          </p:nvSpPr>
          <p:spPr>
            <a:xfrm>
              <a:off x="1241297" y="2230373"/>
              <a:ext cx="431800" cy="2219325"/>
            </a:xfrm>
            <a:custGeom>
              <a:avLst/>
              <a:gdLst/>
              <a:ahLst/>
              <a:cxnLst/>
              <a:rect l="l" t="t" r="r" b="b"/>
              <a:pathLst>
                <a:path w="431800" h="2219325">
                  <a:moveTo>
                    <a:pt x="323469" y="0"/>
                  </a:moveTo>
                  <a:lnTo>
                    <a:pt x="107823" y="0"/>
                  </a:lnTo>
                  <a:lnTo>
                    <a:pt x="107823" y="2003298"/>
                  </a:lnTo>
                  <a:lnTo>
                    <a:pt x="0" y="2003298"/>
                  </a:lnTo>
                  <a:lnTo>
                    <a:pt x="215646" y="2218944"/>
                  </a:lnTo>
                  <a:lnTo>
                    <a:pt x="431291" y="2003298"/>
                  </a:lnTo>
                  <a:lnTo>
                    <a:pt x="323469" y="2003298"/>
                  </a:lnTo>
                  <a:lnTo>
                    <a:pt x="32346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41297" y="2230373"/>
              <a:ext cx="431800" cy="2219325"/>
            </a:xfrm>
            <a:custGeom>
              <a:avLst/>
              <a:gdLst/>
              <a:ahLst/>
              <a:cxnLst/>
              <a:rect l="l" t="t" r="r" b="b"/>
              <a:pathLst>
                <a:path w="431800" h="2219325">
                  <a:moveTo>
                    <a:pt x="0" y="2003298"/>
                  </a:moveTo>
                  <a:lnTo>
                    <a:pt x="107823" y="2003298"/>
                  </a:lnTo>
                  <a:lnTo>
                    <a:pt x="107823" y="0"/>
                  </a:lnTo>
                  <a:lnTo>
                    <a:pt x="323469" y="0"/>
                  </a:lnTo>
                  <a:lnTo>
                    <a:pt x="323469" y="2003298"/>
                  </a:lnTo>
                  <a:lnTo>
                    <a:pt x="431291" y="2003298"/>
                  </a:lnTo>
                  <a:lnTo>
                    <a:pt x="215646" y="2218944"/>
                  </a:lnTo>
                  <a:lnTo>
                    <a:pt x="0" y="2003298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903473" y="1054861"/>
            <a:ext cx="1864995" cy="255904"/>
            <a:chOff x="2903473" y="1054861"/>
            <a:chExt cx="1864995" cy="255904"/>
          </a:xfrm>
        </p:grpSpPr>
        <p:sp>
          <p:nvSpPr>
            <p:cNvPr id="11" name="object 11"/>
            <p:cNvSpPr/>
            <p:nvPr/>
          </p:nvSpPr>
          <p:spPr>
            <a:xfrm>
              <a:off x="2916173" y="1067561"/>
              <a:ext cx="1839595" cy="230504"/>
            </a:xfrm>
            <a:custGeom>
              <a:avLst/>
              <a:gdLst/>
              <a:ahLst/>
              <a:cxnLst/>
              <a:rect l="l" t="t" r="r" b="b"/>
              <a:pathLst>
                <a:path w="1839595" h="230505">
                  <a:moveTo>
                    <a:pt x="1724405" y="0"/>
                  </a:moveTo>
                  <a:lnTo>
                    <a:pt x="1724405" y="57530"/>
                  </a:lnTo>
                  <a:lnTo>
                    <a:pt x="0" y="57530"/>
                  </a:lnTo>
                  <a:lnTo>
                    <a:pt x="0" y="172592"/>
                  </a:lnTo>
                  <a:lnTo>
                    <a:pt x="1724405" y="172592"/>
                  </a:lnTo>
                  <a:lnTo>
                    <a:pt x="1724405" y="230124"/>
                  </a:lnTo>
                  <a:lnTo>
                    <a:pt x="1839467" y="115062"/>
                  </a:lnTo>
                  <a:lnTo>
                    <a:pt x="172440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16173" y="1067561"/>
              <a:ext cx="1839595" cy="230504"/>
            </a:xfrm>
            <a:custGeom>
              <a:avLst/>
              <a:gdLst/>
              <a:ahLst/>
              <a:cxnLst/>
              <a:rect l="l" t="t" r="r" b="b"/>
              <a:pathLst>
                <a:path w="1839595" h="230505">
                  <a:moveTo>
                    <a:pt x="0" y="57530"/>
                  </a:moveTo>
                  <a:lnTo>
                    <a:pt x="1724405" y="57530"/>
                  </a:lnTo>
                  <a:lnTo>
                    <a:pt x="1724405" y="0"/>
                  </a:lnTo>
                  <a:lnTo>
                    <a:pt x="1839467" y="115062"/>
                  </a:lnTo>
                  <a:lnTo>
                    <a:pt x="1724405" y="230124"/>
                  </a:lnTo>
                  <a:lnTo>
                    <a:pt x="1724405" y="172592"/>
                  </a:lnTo>
                  <a:lnTo>
                    <a:pt x="0" y="172592"/>
                  </a:lnTo>
                  <a:lnTo>
                    <a:pt x="0" y="5753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4260977" y="1356867"/>
            <a:ext cx="1348105" cy="1496060"/>
          </a:xfrm>
          <a:custGeom>
            <a:avLst/>
            <a:gdLst/>
            <a:ahLst/>
            <a:cxnLst/>
            <a:rect l="l" t="t" r="r" b="b"/>
            <a:pathLst>
              <a:path w="1348104" h="1496060">
                <a:moveTo>
                  <a:pt x="96518" y="1143162"/>
                </a:moveTo>
                <a:lnTo>
                  <a:pt x="83010" y="1148714"/>
                </a:lnTo>
                <a:lnTo>
                  <a:pt x="72574" y="1158934"/>
                </a:lnTo>
                <a:lnTo>
                  <a:pt x="66675" y="1172845"/>
                </a:lnTo>
                <a:lnTo>
                  <a:pt x="0" y="1496060"/>
                </a:lnTo>
                <a:lnTo>
                  <a:pt x="95878" y="1465199"/>
                </a:lnTo>
                <a:lnTo>
                  <a:pt x="78867" y="1465199"/>
                </a:lnTo>
                <a:lnTo>
                  <a:pt x="22098" y="1414272"/>
                </a:lnTo>
                <a:lnTo>
                  <a:pt x="116306" y="1309298"/>
                </a:lnTo>
                <a:lnTo>
                  <a:pt x="141224" y="1188212"/>
                </a:lnTo>
                <a:lnTo>
                  <a:pt x="141211" y="1172845"/>
                </a:lnTo>
                <a:lnTo>
                  <a:pt x="135763" y="1159589"/>
                </a:lnTo>
                <a:lnTo>
                  <a:pt x="125543" y="1149153"/>
                </a:lnTo>
                <a:lnTo>
                  <a:pt x="111633" y="1143254"/>
                </a:lnTo>
                <a:lnTo>
                  <a:pt x="96518" y="1143162"/>
                </a:lnTo>
                <a:close/>
              </a:path>
              <a:path w="1348104" h="1496060">
                <a:moveTo>
                  <a:pt x="116306" y="1309298"/>
                </a:moveTo>
                <a:lnTo>
                  <a:pt x="22098" y="1414272"/>
                </a:lnTo>
                <a:lnTo>
                  <a:pt x="78867" y="1465199"/>
                </a:lnTo>
                <a:lnTo>
                  <a:pt x="94820" y="1447419"/>
                </a:lnTo>
                <a:lnTo>
                  <a:pt x="87884" y="1447419"/>
                </a:lnTo>
                <a:lnTo>
                  <a:pt x="38862" y="1403477"/>
                </a:lnTo>
                <a:lnTo>
                  <a:pt x="101043" y="1383471"/>
                </a:lnTo>
                <a:lnTo>
                  <a:pt x="116306" y="1309298"/>
                </a:lnTo>
                <a:close/>
              </a:path>
              <a:path w="1348104" h="1496060">
                <a:moveTo>
                  <a:pt x="305758" y="1320744"/>
                </a:moveTo>
                <a:lnTo>
                  <a:pt x="290702" y="1322451"/>
                </a:lnTo>
                <a:lnTo>
                  <a:pt x="172961" y="1360332"/>
                </a:lnTo>
                <a:lnTo>
                  <a:pt x="78867" y="1465199"/>
                </a:lnTo>
                <a:lnTo>
                  <a:pt x="95878" y="1465199"/>
                </a:lnTo>
                <a:lnTo>
                  <a:pt x="314071" y="1394968"/>
                </a:lnTo>
                <a:lnTo>
                  <a:pt x="327296" y="1387556"/>
                </a:lnTo>
                <a:lnTo>
                  <a:pt x="336343" y="1376060"/>
                </a:lnTo>
                <a:lnTo>
                  <a:pt x="340413" y="1362017"/>
                </a:lnTo>
                <a:lnTo>
                  <a:pt x="338709" y="1346962"/>
                </a:lnTo>
                <a:lnTo>
                  <a:pt x="331297" y="1333809"/>
                </a:lnTo>
                <a:lnTo>
                  <a:pt x="319801" y="1324800"/>
                </a:lnTo>
                <a:lnTo>
                  <a:pt x="305758" y="1320744"/>
                </a:lnTo>
                <a:close/>
              </a:path>
              <a:path w="1348104" h="1496060">
                <a:moveTo>
                  <a:pt x="101043" y="1383471"/>
                </a:moveTo>
                <a:lnTo>
                  <a:pt x="38862" y="1403477"/>
                </a:lnTo>
                <a:lnTo>
                  <a:pt x="87884" y="1447419"/>
                </a:lnTo>
                <a:lnTo>
                  <a:pt x="101043" y="1383471"/>
                </a:lnTo>
                <a:close/>
              </a:path>
              <a:path w="1348104" h="1496060">
                <a:moveTo>
                  <a:pt x="172961" y="1360332"/>
                </a:moveTo>
                <a:lnTo>
                  <a:pt x="101043" y="1383471"/>
                </a:lnTo>
                <a:lnTo>
                  <a:pt x="87884" y="1447419"/>
                </a:lnTo>
                <a:lnTo>
                  <a:pt x="94820" y="1447419"/>
                </a:lnTo>
                <a:lnTo>
                  <a:pt x="172961" y="1360332"/>
                </a:lnTo>
                <a:close/>
              </a:path>
              <a:path w="1348104" h="1496060">
                <a:moveTo>
                  <a:pt x="1291336" y="0"/>
                </a:moveTo>
                <a:lnTo>
                  <a:pt x="116306" y="1309298"/>
                </a:lnTo>
                <a:lnTo>
                  <a:pt x="101043" y="1383471"/>
                </a:lnTo>
                <a:lnTo>
                  <a:pt x="172961" y="1360332"/>
                </a:lnTo>
                <a:lnTo>
                  <a:pt x="1347977" y="50800"/>
                </a:lnTo>
                <a:lnTo>
                  <a:pt x="129133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26352" y="1364233"/>
            <a:ext cx="909319" cy="1626235"/>
          </a:xfrm>
          <a:custGeom>
            <a:avLst/>
            <a:gdLst/>
            <a:ahLst/>
            <a:cxnLst/>
            <a:rect l="l" t="t" r="r" b="b"/>
            <a:pathLst>
              <a:path w="909320" h="1626235">
                <a:moveTo>
                  <a:pt x="641887" y="1383639"/>
                </a:moveTo>
                <a:lnTo>
                  <a:pt x="627300" y="1384252"/>
                </a:lnTo>
                <a:lnTo>
                  <a:pt x="614023" y="1390318"/>
                </a:lnTo>
                <a:lnTo>
                  <a:pt x="603757" y="1401444"/>
                </a:lnTo>
                <a:lnTo>
                  <a:pt x="598543" y="1415639"/>
                </a:lnTo>
                <a:lnTo>
                  <a:pt x="599185" y="1430226"/>
                </a:lnTo>
                <a:lnTo>
                  <a:pt x="605258" y="1443503"/>
                </a:lnTo>
                <a:lnTo>
                  <a:pt x="616330" y="1453768"/>
                </a:lnTo>
                <a:lnTo>
                  <a:pt x="897763" y="1626107"/>
                </a:lnTo>
                <a:lnTo>
                  <a:pt x="899444" y="1577593"/>
                </a:lnTo>
                <a:lnTo>
                  <a:pt x="828294" y="1577593"/>
                </a:lnTo>
                <a:lnTo>
                  <a:pt x="761605" y="1453480"/>
                </a:lnTo>
                <a:lnTo>
                  <a:pt x="656081" y="1388871"/>
                </a:lnTo>
                <a:lnTo>
                  <a:pt x="641887" y="1383639"/>
                </a:lnTo>
                <a:close/>
              </a:path>
              <a:path w="909320" h="1626235">
                <a:moveTo>
                  <a:pt x="761605" y="1453480"/>
                </a:moveTo>
                <a:lnTo>
                  <a:pt x="828294" y="1577593"/>
                </a:lnTo>
                <a:lnTo>
                  <a:pt x="864487" y="1558163"/>
                </a:lnTo>
                <a:lnTo>
                  <a:pt x="823849" y="1558163"/>
                </a:lnTo>
                <a:lnTo>
                  <a:pt x="826134" y="1492989"/>
                </a:lnTo>
                <a:lnTo>
                  <a:pt x="761605" y="1453480"/>
                </a:lnTo>
                <a:close/>
              </a:path>
              <a:path w="909320" h="1626235">
                <a:moveTo>
                  <a:pt x="872490" y="1256918"/>
                </a:moveTo>
                <a:lnTo>
                  <a:pt x="836628" y="1279011"/>
                </a:lnTo>
                <a:lnTo>
                  <a:pt x="828783" y="1417423"/>
                </a:lnTo>
                <a:lnTo>
                  <a:pt x="895476" y="1541526"/>
                </a:lnTo>
                <a:lnTo>
                  <a:pt x="828294" y="1577593"/>
                </a:lnTo>
                <a:lnTo>
                  <a:pt x="899444" y="1577593"/>
                </a:lnTo>
                <a:lnTo>
                  <a:pt x="909193" y="1296415"/>
                </a:lnTo>
                <a:lnTo>
                  <a:pt x="906744" y="1281457"/>
                </a:lnTo>
                <a:lnTo>
                  <a:pt x="899033" y="1269047"/>
                </a:lnTo>
                <a:lnTo>
                  <a:pt x="887225" y="1260447"/>
                </a:lnTo>
                <a:lnTo>
                  <a:pt x="872490" y="1256918"/>
                </a:lnTo>
                <a:close/>
              </a:path>
              <a:path w="909320" h="1626235">
                <a:moveTo>
                  <a:pt x="826134" y="1492989"/>
                </a:moveTo>
                <a:lnTo>
                  <a:pt x="823849" y="1558163"/>
                </a:lnTo>
                <a:lnTo>
                  <a:pt x="881761" y="1527048"/>
                </a:lnTo>
                <a:lnTo>
                  <a:pt x="826134" y="1492989"/>
                </a:lnTo>
                <a:close/>
              </a:path>
              <a:path w="909320" h="1626235">
                <a:moveTo>
                  <a:pt x="828783" y="1417423"/>
                </a:moveTo>
                <a:lnTo>
                  <a:pt x="826134" y="1492989"/>
                </a:lnTo>
                <a:lnTo>
                  <a:pt x="881761" y="1527048"/>
                </a:lnTo>
                <a:lnTo>
                  <a:pt x="823849" y="1558163"/>
                </a:lnTo>
                <a:lnTo>
                  <a:pt x="864487" y="1558163"/>
                </a:lnTo>
                <a:lnTo>
                  <a:pt x="895476" y="1541526"/>
                </a:lnTo>
                <a:lnTo>
                  <a:pt x="828783" y="1417423"/>
                </a:lnTo>
                <a:close/>
              </a:path>
              <a:path w="909320" h="1626235">
                <a:moveTo>
                  <a:pt x="67055" y="0"/>
                </a:moveTo>
                <a:lnTo>
                  <a:pt x="0" y="36067"/>
                </a:lnTo>
                <a:lnTo>
                  <a:pt x="761605" y="1453480"/>
                </a:lnTo>
                <a:lnTo>
                  <a:pt x="826134" y="1492989"/>
                </a:lnTo>
                <a:lnTo>
                  <a:pt x="828783" y="1417423"/>
                </a:lnTo>
                <a:lnTo>
                  <a:pt x="67055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56990" y="3676650"/>
            <a:ext cx="659765" cy="1191260"/>
          </a:xfrm>
          <a:custGeom>
            <a:avLst/>
            <a:gdLst/>
            <a:ahLst/>
            <a:cxnLst/>
            <a:rect l="l" t="t" r="r" b="b"/>
            <a:pathLst>
              <a:path w="659764" h="1191260">
                <a:moveTo>
                  <a:pt x="390985" y="944917"/>
                </a:moveTo>
                <a:lnTo>
                  <a:pt x="376364" y="945340"/>
                </a:lnTo>
                <a:lnTo>
                  <a:pt x="362981" y="951216"/>
                </a:lnTo>
                <a:lnTo>
                  <a:pt x="352551" y="962151"/>
                </a:lnTo>
                <a:lnTo>
                  <a:pt x="347128" y="976278"/>
                </a:lnTo>
                <a:lnTo>
                  <a:pt x="347551" y="990869"/>
                </a:lnTo>
                <a:lnTo>
                  <a:pt x="353427" y="1004246"/>
                </a:lnTo>
                <a:lnTo>
                  <a:pt x="364363" y="1014730"/>
                </a:lnTo>
                <a:lnTo>
                  <a:pt x="643255" y="1191006"/>
                </a:lnTo>
                <a:lnTo>
                  <a:pt x="645698" y="1141476"/>
                </a:lnTo>
                <a:lnTo>
                  <a:pt x="574675" y="1141476"/>
                </a:lnTo>
                <a:lnTo>
                  <a:pt x="509740" y="1016457"/>
                </a:lnTo>
                <a:lnTo>
                  <a:pt x="405130" y="950341"/>
                </a:lnTo>
                <a:lnTo>
                  <a:pt x="390985" y="944917"/>
                </a:lnTo>
                <a:close/>
              </a:path>
              <a:path w="659764" h="1191260">
                <a:moveTo>
                  <a:pt x="509740" y="1016457"/>
                </a:moveTo>
                <a:lnTo>
                  <a:pt x="574675" y="1141476"/>
                </a:lnTo>
                <a:lnTo>
                  <a:pt x="611993" y="1122045"/>
                </a:lnTo>
                <a:lnTo>
                  <a:pt x="570357" y="1122045"/>
                </a:lnTo>
                <a:lnTo>
                  <a:pt x="573553" y="1056789"/>
                </a:lnTo>
                <a:lnTo>
                  <a:pt x="509740" y="1016457"/>
                </a:lnTo>
                <a:close/>
              </a:path>
              <a:path w="659764" h="1191260">
                <a:moveTo>
                  <a:pt x="623315" y="821563"/>
                </a:moveTo>
                <a:lnTo>
                  <a:pt x="587025" y="842994"/>
                </a:lnTo>
                <a:lnTo>
                  <a:pt x="577257" y="981201"/>
                </a:lnTo>
                <a:lnTo>
                  <a:pt x="642238" y="1106297"/>
                </a:lnTo>
                <a:lnTo>
                  <a:pt x="574675" y="1141476"/>
                </a:lnTo>
                <a:lnTo>
                  <a:pt x="645698" y="1141476"/>
                </a:lnTo>
                <a:lnTo>
                  <a:pt x="659511" y="861441"/>
                </a:lnTo>
                <a:lnTo>
                  <a:pt x="657230" y="846458"/>
                </a:lnTo>
                <a:lnTo>
                  <a:pt x="649652" y="833977"/>
                </a:lnTo>
                <a:lnTo>
                  <a:pt x="637954" y="825257"/>
                </a:lnTo>
                <a:lnTo>
                  <a:pt x="623315" y="821563"/>
                </a:lnTo>
                <a:close/>
              </a:path>
              <a:path w="659764" h="1191260">
                <a:moveTo>
                  <a:pt x="573553" y="1056789"/>
                </a:moveTo>
                <a:lnTo>
                  <a:pt x="570357" y="1122045"/>
                </a:lnTo>
                <a:lnTo>
                  <a:pt x="628776" y="1091692"/>
                </a:lnTo>
                <a:lnTo>
                  <a:pt x="573553" y="1056789"/>
                </a:lnTo>
                <a:close/>
              </a:path>
              <a:path w="659764" h="1191260">
                <a:moveTo>
                  <a:pt x="577257" y="981201"/>
                </a:moveTo>
                <a:lnTo>
                  <a:pt x="573553" y="1056789"/>
                </a:lnTo>
                <a:lnTo>
                  <a:pt x="628776" y="1091692"/>
                </a:lnTo>
                <a:lnTo>
                  <a:pt x="570357" y="1122045"/>
                </a:lnTo>
                <a:lnTo>
                  <a:pt x="611993" y="1122045"/>
                </a:lnTo>
                <a:lnTo>
                  <a:pt x="642238" y="1106297"/>
                </a:lnTo>
                <a:lnTo>
                  <a:pt x="577257" y="981201"/>
                </a:lnTo>
                <a:close/>
              </a:path>
              <a:path w="659764" h="1191260">
                <a:moveTo>
                  <a:pt x="67563" y="0"/>
                </a:moveTo>
                <a:lnTo>
                  <a:pt x="0" y="35051"/>
                </a:lnTo>
                <a:lnTo>
                  <a:pt x="509740" y="1016457"/>
                </a:lnTo>
                <a:lnTo>
                  <a:pt x="573553" y="1056789"/>
                </a:lnTo>
                <a:lnTo>
                  <a:pt x="577257" y="981201"/>
                </a:lnTo>
                <a:lnTo>
                  <a:pt x="6756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51548" y="3490595"/>
            <a:ext cx="1109980" cy="1377315"/>
          </a:xfrm>
          <a:custGeom>
            <a:avLst/>
            <a:gdLst/>
            <a:ahLst/>
            <a:cxnLst/>
            <a:rect l="l" t="t" r="r" b="b"/>
            <a:pathLst>
              <a:path w="1109979" h="1377314">
                <a:moveTo>
                  <a:pt x="91058" y="1018158"/>
                </a:moveTo>
                <a:lnTo>
                  <a:pt x="52982" y="1036054"/>
                </a:lnTo>
                <a:lnTo>
                  <a:pt x="0" y="1376806"/>
                </a:lnTo>
                <a:lnTo>
                  <a:pt x="91200" y="1341500"/>
                </a:lnTo>
                <a:lnTo>
                  <a:pt x="76961" y="1341500"/>
                </a:lnTo>
                <a:lnTo>
                  <a:pt x="17399" y="1293875"/>
                </a:lnTo>
                <a:lnTo>
                  <a:pt x="105333" y="1183722"/>
                </a:lnTo>
                <a:lnTo>
                  <a:pt x="123317" y="1061338"/>
                </a:lnTo>
                <a:lnTo>
                  <a:pt x="122491" y="1046233"/>
                </a:lnTo>
                <a:lnTo>
                  <a:pt x="116141" y="1033081"/>
                </a:lnTo>
                <a:lnTo>
                  <a:pt x="105314" y="1023262"/>
                </a:lnTo>
                <a:lnTo>
                  <a:pt x="91058" y="1018158"/>
                </a:lnTo>
                <a:close/>
              </a:path>
              <a:path w="1109979" h="1377314">
                <a:moveTo>
                  <a:pt x="105333" y="1183722"/>
                </a:moveTo>
                <a:lnTo>
                  <a:pt x="17399" y="1293875"/>
                </a:lnTo>
                <a:lnTo>
                  <a:pt x="76961" y="1341500"/>
                </a:lnTo>
                <a:lnTo>
                  <a:pt x="91559" y="1323212"/>
                </a:lnTo>
                <a:lnTo>
                  <a:pt x="84835" y="1323212"/>
                </a:lnTo>
                <a:lnTo>
                  <a:pt x="33400" y="1282191"/>
                </a:lnTo>
                <a:lnTo>
                  <a:pt x="94327" y="1258623"/>
                </a:lnTo>
                <a:lnTo>
                  <a:pt x="105333" y="1183722"/>
                </a:lnTo>
                <a:close/>
              </a:path>
              <a:path w="1109979" h="1377314">
                <a:moveTo>
                  <a:pt x="295167" y="1184116"/>
                </a:moveTo>
                <a:lnTo>
                  <a:pt x="280289" y="1186687"/>
                </a:lnTo>
                <a:lnTo>
                  <a:pt x="164909" y="1231320"/>
                </a:lnTo>
                <a:lnTo>
                  <a:pt x="76961" y="1341500"/>
                </a:lnTo>
                <a:lnTo>
                  <a:pt x="91200" y="1341500"/>
                </a:lnTo>
                <a:lnTo>
                  <a:pt x="307721" y="1257680"/>
                </a:lnTo>
                <a:lnTo>
                  <a:pt x="320510" y="1249588"/>
                </a:lnTo>
                <a:lnTo>
                  <a:pt x="328882" y="1237614"/>
                </a:lnTo>
                <a:lnTo>
                  <a:pt x="332134" y="1223355"/>
                </a:lnTo>
                <a:lnTo>
                  <a:pt x="329565" y="1208404"/>
                </a:lnTo>
                <a:lnTo>
                  <a:pt x="321401" y="1195689"/>
                </a:lnTo>
                <a:lnTo>
                  <a:pt x="309403" y="1187354"/>
                </a:lnTo>
                <a:lnTo>
                  <a:pt x="295167" y="1184116"/>
                </a:lnTo>
                <a:close/>
              </a:path>
              <a:path w="1109979" h="1377314">
                <a:moveTo>
                  <a:pt x="94327" y="1258623"/>
                </a:moveTo>
                <a:lnTo>
                  <a:pt x="33400" y="1282191"/>
                </a:lnTo>
                <a:lnTo>
                  <a:pt x="84835" y="1323212"/>
                </a:lnTo>
                <a:lnTo>
                  <a:pt x="94327" y="1258623"/>
                </a:lnTo>
                <a:close/>
              </a:path>
              <a:path w="1109979" h="1377314">
                <a:moveTo>
                  <a:pt x="164909" y="1231320"/>
                </a:moveTo>
                <a:lnTo>
                  <a:pt x="94327" y="1258623"/>
                </a:lnTo>
                <a:lnTo>
                  <a:pt x="84835" y="1323212"/>
                </a:lnTo>
                <a:lnTo>
                  <a:pt x="91559" y="1323212"/>
                </a:lnTo>
                <a:lnTo>
                  <a:pt x="164909" y="1231320"/>
                </a:lnTo>
                <a:close/>
              </a:path>
              <a:path w="1109979" h="1377314">
                <a:moveTo>
                  <a:pt x="1050290" y="0"/>
                </a:moveTo>
                <a:lnTo>
                  <a:pt x="105333" y="1183722"/>
                </a:lnTo>
                <a:lnTo>
                  <a:pt x="94327" y="1258623"/>
                </a:lnTo>
                <a:lnTo>
                  <a:pt x="164909" y="1231320"/>
                </a:lnTo>
                <a:lnTo>
                  <a:pt x="1109852" y="47497"/>
                </a:lnTo>
                <a:lnTo>
                  <a:pt x="105029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923</Words>
  <Application>Microsoft Office PowerPoint</Application>
  <PresentationFormat>On-screen Show (4:3)</PresentationFormat>
  <Paragraphs>128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Carlito</vt:lpstr>
      <vt:lpstr>Office Theme</vt:lpstr>
      <vt:lpstr>THE AGGRESSIVE/ VIOLENT PATIENT</vt:lpstr>
      <vt:lpstr>Outline</vt:lpstr>
      <vt:lpstr>Introduction</vt:lpstr>
      <vt:lpstr>Psychiatric causes of aggression/Violence</vt:lpstr>
      <vt:lpstr>Physical causes of aggression/ violence</vt:lpstr>
      <vt:lpstr>Can we predict violence?</vt:lpstr>
      <vt:lpstr>Warning signs</vt:lpstr>
      <vt:lpstr>How to avoid aggression/violence</vt:lpstr>
      <vt:lpstr>VERBAL DE-ESCALATION</vt:lpstr>
      <vt:lpstr>Verbal De-escalation</vt:lpstr>
      <vt:lpstr>Verbal de-escalation</vt:lpstr>
      <vt:lpstr>Physical restraint</vt:lpstr>
      <vt:lpstr>Mechanical restraint</vt:lpstr>
      <vt:lpstr>Chemical restraint</vt:lpstr>
      <vt:lpstr>RAPID TRANQULISATION</vt:lpstr>
      <vt:lpstr>PowerPoint Presentation</vt:lpstr>
      <vt:lpstr>PowerPoint Presentation</vt:lpstr>
      <vt:lpstr>Case 1</vt:lpstr>
      <vt:lpstr>PowerPoint Presentation</vt:lpstr>
      <vt:lpstr>PowerPoint Presentation</vt:lpstr>
      <vt:lpstr>Case 2</vt:lpstr>
      <vt:lpstr>PowerPoint Presentation</vt:lpstr>
      <vt:lpstr>PowerPoint Presentation</vt:lpstr>
      <vt:lpstr>PowerPoint Presentation</vt:lpstr>
      <vt:lpstr>1.How would you manage?</vt:lpstr>
      <vt:lpstr>Comments?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Aggressive/ Violent patient</dc:title>
  <dc:creator>Mpamizo</dc:creator>
  <cp:lastModifiedBy>OPIO JOEL</cp:lastModifiedBy>
  <cp:revision>1</cp:revision>
  <dcterms:created xsi:type="dcterms:W3CDTF">2024-03-13T16:37:31Z</dcterms:created>
  <dcterms:modified xsi:type="dcterms:W3CDTF">2024-03-13T18:45:56Z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2023-12-03T00:00:00Z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2024-03-13T00:00:00Z</vt:filetime>
  </property>
  <property fmtid="{D5CDD505-2E9C-101B-9397-08002B2CF9AE}" pid="5" name="Producer">
    <vt:lpwstr>3-Heights(TM) PDF Security Shell 4.8.25.2 (http://www.pdf-tools.com)</vt:lpwstr>
  </property>
</Properties>
</file>