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89" r:id="rId2"/>
    <p:sldMasterId id="2147483792" r:id="rId3"/>
    <p:sldMasterId id="2147483795" r:id="rId4"/>
  </p:sldMasterIdLst>
  <p:notesMasterIdLst>
    <p:notesMasterId r:id="rId48"/>
  </p:notesMasterIdLst>
  <p:sldIdLst>
    <p:sldId id="256" r:id="rId5"/>
    <p:sldId id="326" r:id="rId6"/>
    <p:sldId id="327" r:id="rId7"/>
    <p:sldId id="328" r:id="rId8"/>
    <p:sldId id="329" r:id="rId9"/>
    <p:sldId id="330" r:id="rId10"/>
    <p:sldId id="331" r:id="rId11"/>
    <p:sldId id="424" r:id="rId12"/>
    <p:sldId id="425" r:id="rId13"/>
    <p:sldId id="426" r:id="rId14"/>
    <p:sldId id="427" r:id="rId15"/>
    <p:sldId id="428" r:id="rId16"/>
    <p:sldId id="378" r:id="rId17"/>
    <p:sldId id="379" r:id="rId18"/>
    <p:sldId id="387" r:id="rId19"/>
    <p:sldId id="429" r:id="rId20"/>
    <p:sldId id="430" r:id="rId21"/>
    <p:sldId id="390" r:id="rId22"/>
    <p:sldId id="411" r:id="rId23"/>
    <p:sldId id="431" r:id="rId24"/>
    <p:sldId id="432" r:id="rId25"/>
    <p:sldId id="433" r:id="rId26"/>
    <p:sldId id="434" r:id="rId27"/>
    <p:sldId id="435" r:id="rId28"/>
    <p:sldId id="407" r:id="rId29"/>
    <p:sldId id="436" r:id="rId30"/>
    <p:sldId id="437" r:id="rId31"/>
    <p:sldId id="438" r:id="rId32"/>
    <p:sldId id="439" r:id="rId33"/>
    <p:sldId id="440" r:id="rId34"/>
    <p:sldId id="441" r:id="rId35"/>
    <p:sldId id="338" r:id="rId36"/>
    <p:sldId id="340" r:id="rId37"/>
    <p:sldId id="420" r:id="rId38"/>
    <p:sldId id="421" r:id="rId39"/>
    <p:sldId id="422" r:id="rId40"/>
    <p:sldId id="423" r:id="rId41"/>
    <p:sldId id="416" r:id="rId42"/>
    <p:sldId id="442" r:id="rId43"/>
    <p:sldId id="443" r:id="rId44"/>
    <p:sldId id="444" r:id="rId45"/>
    <p:sldId id="445" r:id="rId46"/>
    <p:sldId id="44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4686" autoAdjust="0"/>
  </p:normalViewPr>
  <p:slideViewPr>
    <p:cSldViewPr>
      <p:cViewPr varScale="1">
        <p:scale>
          <a:sx n="62" d="100"/>
          <a:sy n="62" d="100"/>
        </p:scale>
        <p:origin x="1446" y="54"/>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E51505-FB28-47BF-BF21-2201F27E9AF2}" type="datetimeFigureOut">
              <a:rPr lang="en-US" smtClean="0"/>
              <a:t>06-Feb-18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29F8D-E932-4729-80F4-4D6C0CBC401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Antiretroviral drugs are not a cure for HIV. However, when properly used by both patients and health care providers they are associated with excellent quality of life. They are relatively expensive, require an adequate infrastructure and knowledgeable health care workers. Training of health care personnel in the use of ARVs is critical to safe and effective use of these drugs. Even when all these are in place, ART has its own </a:t>
            </a:r>
          </a:p>
          <a:p>
            <a:r>
              <a:rPr lang="en-US" dirty="0"/>
              <a:t>limitations in several ways; </a:t>
            </a:r>
          </a:p>
          <a:p>
            <a:endParaRPr lang="fr-FR" dirty="0"/>
          </a:p>
        </p:txBody>
      </p:sp>
      <p:sp>
        <p:nvSpPr>
          <p:cNvPr id="4" name="Slide Number Placeholder 3"/>
          <p:cNvSpPr>
            <a:spLocks noGrp="1"/>
          </p:cNvSpPr>
          <p:nvPr>
            <p:ph type="sldNum" sz="quarter" idx="10"/>
          </p:nvPr>
        </p:nvSpPr>
        <p:spPr/>
        <p:txBody>
          <a:bodyPr/>
          <a:lstStyle/>
          <a:p>
            <a:fld id="{87129F8D-E932-4729-80F4-4D6C0CBC401E}" type="slidenum">
              <a:rPr lang="en-US" smtClean="0"/>
              <a:t>6</a:t>
            </a:fld>
            <a:endParaRPr lang="en-US"/>
          </a:p>
        </p:txBody>
      </p:sp>
    </p:spTree>
    <p:extLst>
      <p:ext uri="{BB962C8B-B14F-4D97-AF65-F5344CB8AC3E}">
        <p14:creationId xmlns:p14="http://schemas.microsoft.com/office/powerpoint/2010/main" val="334765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118872" indent="0" eaLnBrk="1" fontAlgn="auto" hangingPunct="1">
              <a:spcBef>
                <a:spcPts val="0"/>
              </a:spcBef>
              <a:spcAft>
                <a:spcPts val="0"/>
              </a:spcAft>
              <a:buClr>
                <a:schemeClr val="accent3"/>
              </a:buClr>
              <a:buFont typeface="Wingdings 2"/>
              <a:buNone/>
              <a:defRPr/>
            </a:pPr>
            <a:r>
              <a:rPr lang="en-US" b="1" dirty="0" smtClean="0"/>
              <a:t>Old </a:t>
            </a:r>
            <a:r>
              <a:rPr lang="en-US" b="1" dirty="0" err="1" smtClean="0"/>
              <a:t>guidlines</a:t>
            </a:r>
            <a:endParaRPr lang="en-US" b="1" dirty="0" smtClean="0"/>
          </a:p>
          <a:p>
            <a:pPr marL="438912" indent="-320040" eaLnBrk="1" fontAlgn="auto" hangingPunct="1">
              <a:spcBef>
                <a:spcPts val="0"/>
              </a:spcBef>
              <a:spcAft>
                <a:spcPts val="0"/>
              </a:spcAft>
              <a:buClr>
                <a:schemeClr val="accent3"/>
              </a:buClr>
              <a:buFont typeface="Wingdings 2"/>
              <a:buChar char=""/>
              <a:defRPr/>
            </a:pPr>
            <a:endParaRPr lang="en-US" dirty="0" smtClean="0"/>
          </a:p>
          <a:p>
            <a:pPr marL="438912" indent="-320040" eaLnBrk="1" fontAlgn="auto" hangingPunct="1">
              <a:spcBef>
                <a:spcPts val="0"/>
              </a:spcBef>
              <a:spcAft>
                <a:spcPts val="0"/>
              </a:spcAft>
              <a:buClr>
                <a:schemeClr val="accent3"/>
              </a:buClr>
              <a:buFont typeface="Wingdings 2"/>
              <a:buChar char=""/>
              <a:defRPr/>
            </a:pPr>
            <a:endParaRPr lang="en-US" dirty="0" smtClean="0"/>
          </a:p>
          <a:p>
            <a:r>
              <a:rPr lang="en-US" sz="1200" dirty="0" smtClean="0"/>
              <a:t>It is recommended to initiate Antiretroviral Therapy in </a:t>
            </a:r>
          </a:p>
          <a:p>
            <a:endParaRPr lang="en-US" sz="1200" dirty="0" smtClean="0"/>
          </a:p>
          <a:p>
            <a:pPr marL="342900" indent="-342900">
              <a:buFont typeface="Wingdings" panose="05000000000000000000" pitchFamily="2" charset="2"/>
              <a:buChar char="Ø"/>
            </a:pPr>
            <a:r>
              <a:rPr lang="en-US" sz="1200" dirty="0" smtClean="0"/>
              <a:t>Adults and Adolescents with  documented HIV infection</a:t>
            </a:r>
          </a:p>
          <a:p>
            <a:r>
              <a:rPr lang="en-US" sz="1200" dirty="0" smtClean="0"/>
              <a:t> </a:t>
            </a:r>
          </a:p>
          <a:p>
            <a:pPr marL="342900" indent="-342900">
              <a:buFont typeface="Wingdings" panose="05000000000000000000" pitchFamily="2" charset="2"/>
              <a:buChar char="Ø"/>
            </a:pPr>
            <a:r>
              <a:rPr lang="en-US" sz="1200" dirty="0" smtClean="0"/>
              <a:t>CD4 cell count of 250 cells/mm3 and below </a:t>
            </a:r>
          </a:p>
          <a:p>
            <a:pPr marL="342900" indent="-342900">
              <a:buFont typeface="Wingdings" panose="05000000000000000000" pitchFamily="2" charset="2"/>
              <a:buChar char="Ø"/>
            </a:pPr>
            <a:endParaRPr lang="en-US" sz="1200" dirty="0" smtClean="0"/>
          </a:p>
          <a:p>
            <a:pPr marL="342900" indent="-342900">
              <a:buFont typeface="Wingdings" panose="05000000000000000000" pitchFamily="2" charset="2"/>
              <a:buChar char="Ø"/>
            </a:pPr>
            <a:r>
              <a:rPr lang="en-US" sz="1200" dirty="0" smtClean="0"/>
              <a:t>CD4 cell count above 250 but below 350 cells/mm 3in those: </a:t>
            </a:r>
          </a:p>
          <a:p>
            <a:endParaRPr lang="en-US" sz="1200" dirty="0" smtClean="0"/>
          </a:p>
          <a:p>
            <a:pPr marL="342900" indent="-342900">
              <a:buFont typeface="Arial" panose="020B0604020202020204" pitchFamily="34" charset="0"/>
              <a:buChar char="•"/>
            </a:pPr>
            <a:r>
              <a:rPr lang="en-US" sz="1200" dirty="0" smtClean="0"/>
              <a:t>¾  Who are co-infected with tuberculosis (TB), or WHO Stage III disease </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smtClean="0"/>
              <a:t>¾  Women who are pregnant </a:t>
            </a:r>
          </a:p>
          <a:p>
            <a:pPr marL="342900" indent="-342900">
              <a:buFont typeface="Arial" panose="020B0604020202020204" pitchFamily="34" charset="0"/>
              <a:buChar char="•"/>
            </a:pPr>
            <a:endParaRPr lang="en-US" sz="1200" dirty="0" smtClean="0"/>
          </a:p>
          <a:p>
            <a:pPr marL="342900" indent="-342900">
              <a:buFont typeface="Wingdings" panose="05000000000000000000" pitchFamily="2" charset="2"/>
              <a:buChar char="Ø"/>
            </a:pPr>
            <a:r>
              <a:rPr lang="en-US" sz="1200" dirty="0" smtClean="0"/>
              <a:t>WHO Stage IV disease irrespective of CD4 cell count</a:t>
            </a:r>
          </a:p>
          <a:p>
            <a:r>
              <a:rPr lang="en-US" sz="1200" dirty="0" smtClean="0"/>
              <a:t> </a:t>
            </a:r>
          </a:p>
          <a:p>
            <a:pPr marL="342900" indent="-342900">
              <a:buFont typeface="Wingdings" panose="05000000000000000000" pitchFamily="2" charset="2"/>
              <a:buChar char="Ø"/>
            </a:pPr>
            <a:r>
              <a:rPr lang="en-US" sz="1200" dirty="0" smtClean="0"/>
              <a:t>WHO stage I or II with CD4 cell counts ≤250/mm3</a:t>
            </a:r>
          </a:p>
          <a:p>
            <a:pPr marL="438912" indent="-320040" eaLnBrk="1" fontAlgn="auto" hangingPunct="1">
              <a:spcBef>
                <a:spcPts val="0"/>
              </a:spcBef>
              <a:spcAft>
                <a:spcPts val="0"/>
              </a:spcAft>
              <a:buClr>
                <a:schemeClr val="accent3"/>
              </a:buClr>
              <a:buFont typeface="Wingdings 2"/>
              <a:buChar char=""/>
              <a:defRPr/>
            </a:pPr>
            <a:endParaRPr lang="en-US" dirty="0" smtClean="0"/>
          </a:p>
          <a:p>
            <a:pPr marL="438912" indent="-320040" eaLnBrk="1" fontAlgn="auto" hangingPunct="1">
              <a:spcBef>
                <a:spcPts val="0"/>
              </a:spcBef>
              <a:spcAft>
                <a:spcPts val="0"/>
              </a:spcAft>
              <a:buClr>
                <a:schemeClr val="accent3"/>
              </a:buClr>
              <a:buFont typeface="Wingdings 2"/>
              <a:buChar char=""/>
              <a:defRPr/>
            </a:pPr>
            <a:endParaRPr lang="en-US" dirty="0" smtClean="0"/>
          </a:p>
          <a:p>
            <a:pPr marL="438912" indent="-320040" eaLnBrk="1" fontAlgn="auto" hangingPunct="1">
              <a:spcBef>
                <a:spcPts val="0"/>
              </a:spcBef>
              <a:spcAft>
                <a:spcPts val="0"/>
              </a:spcAft>
              <a:buClr>
                <a:schemeClr val="accent3"/>
              </a:buClr>
              <a:buFont typeface="Wingdings 2"/>
              <a:buChar char=""/>
              <a:defRPr/>
            </a:pPr>
            <a:endParaRPr lang="en-US" dirty="0" smtClean="0"/>
          </a:p>
          <a:p>
            <a:pPr marL="438912" indent="-320040" eaLnBrk="1" fontAlgn="auto" hangingPunct="1">
              <a:spcBef>
                <a:spcPts val="0"/>
              </a:spcBef>
              <a:spcAft>
                <a:spcPts val="0"/>
              </a:spcAft>
              <a:buClr>
                <a:schemeClr val="accent3"/>
              </a:buClr>
              <a:buFont typeface="Wingdings 2"/>
              <a:buChar char=""/>
              <a:defRPr/>
            </a:pPr>
            <a:r>
              <a:rPr lang="en-US" dirty="0" smtClean="0"/>
              <a:t>Should  </a:t>
            </a:r>
            <a:r>
              <a:rPr lang="en-US" dirty="0"/>
              <a:t>be based on level of immune suppression</a:t>
            </a:r>
          </a:p>
          <a:p>
            <a:pPr marL="438912" indent="-320040" eaLnBrk="1" fontAlgn="auto" hangingPunct="1">
              <a:spcBef>
                <a:spcPts val="0"/>
              </a:spcBef>
              <a:spcAft>
                <a:spcPts val="0"/>
              </a:spcAft>
              <a:buClr>
                <a:schemeClr val="accent3"/>
              </a:buClr>
              <a:buFont typeface="Wingdings 2"/>
              <a:buChar char=""/>
              <a:defRPr/>
            </a:pPr>
            <a:r>
              <a:rPr lang="en-US" dirty="0"/>
              <a:t>Use clinical criteria and/or laboratory monitoring (CD4) </a:t>
            </a:r>
          </a:p>
          <a:p>
            <a:pPr marL="438912" indent="-320040" eaLnBrk="1" fontAlgn="auto" hangingPunct="1">
              <a:spcBef>
                <a:spcPts val="0"/>
              </a:spcBef>
              <a:spcAft>
                <a:spcPts val="0"/>
              </a:spcAft>
              <a:buClr>
                <a:schemeClr val="accent3"/>
              </a:buClr>
              <a:buFont typeface="Wingdings 2"/>
              <a:buChar char=""/>
              <a:defRPr/>
            </a:pPr>
            <a:r>
              <a:rPr lang="en-US" dirty="0"/>
              <a:t>CD4 count &lt;350 cells/mm</a:t>
            </a:r>
            <a:r>
              <a:rPr lang="en-US" baseline="30000" dirty="0"/>
              <a:t>3 </a:t>
            </a:r>
            <a:r>
              <a:rPr lang="en-US" dirty="0"/>
              <a:t> irrespective of clinical symptoms</a:t>
            </a:r>
          </a:p>
          <a:p>
            <a:pPr marL="438912" indent="-320040" eaLnBrk="1" fontAlgn="auto" hangingPunct="1">
              <a:spcBef>
                <a:spcPts val="0"/>
              </a:spcBef>
              <a:spcAft>
                <a:spcPts val="0"/>
              </a:spcAft>
              <a:buClr>
                <a:schemeClr val="accent3"/>
              </a:buClr>
              <a:buFont typeface="Wingdings 2"/>
              <a:buChar char=""/>
              <a:defRPr/>
            </a:pPr>
            <a:r>
              <a:rPr lang="en-US" dirty="0"/>
              <a:t>Stage III and IV irrespective of CD4</a:t>
            </a:r>
          </a:p>
          <a:p>
            <a:pPr marL="438912" indent="-320040" eaLnBrk="1" fontAlgn="auto" hangingPunct="1">
              <a:spcBef>
                <a:spcPts val="0"/>
              </a:spcBef>
              <a:spcAft>
                <a:spcPts val="0"/>
              </a:spcAft>
              <a:buClr>
                <a:schemeClr val="accent3"/>
              </a:buClr>
              <a:buFont typeface="Wingdings 2"/>
              <a:buChar char=""/>
              <a:defRPr/>
            </a:pPr>
            <a:r>
              <a:rPr lang="en-US" dirty="0"/>
              <a:t>Stage I and II if CD4 &lt;350</a:t>
            </a:r>
          </a:p>
          <a:p>
            <a:pPr marL="438912" indent="-320040" eaLnBrk="1" fontAlgn="auto" hangingPunct="1">
              <a:spcBef>
                <a:spcPts val="0"/>
              </a:spcBef>
              <a:spcAft>
                <a:spcPts val="0"/>
              </a:spcAft>
              <a:buClr>
                <a:schemeClr val="accent3"/>
              </a:buClr>
              <a:buFont typeface="Wingdings 2"/>
              <a:buChar char=""/>
              <a:defRPr/>
            </a:pPr>
            <a:r>
              <a:rPr lang="en-US" dirty="0"/>
              <a:t>Others:</a:t>
            </a:r>
          </a:p>
          <a:p>
            <a:pPr marL="731520" lvl="1" indent="-274320" eaLnBrk="1" fontAlgn="auto" hangingPunct="1">
              <a:spcAft>
                <a:spcPts val="0"/>
              </a:spcAft>
              <a:buFont typeface="Wingdings"/>
              <a:buChar char=""/>
              <a:defRPr/>
            </a:pPr>
            <a:r>
              <a:rPr lang="en-US" dirty="0"/>
              <a:t>All HIV patients with active TB irrespective of CD4</a:t>
            </a:r>
          </a:p>
          <a:p>
            <a:pPr marL="731520" lvl="1" indent="-274320" eaLnBrk="1" fontAlgn="auto" hangingPunct="1">
              <a:spcAft>
                <a:spcPts val="0"/>
              </a:spcAft>
              <a:buFont typeface="Wingdings"/>
              <a:buChar char=""/>
              <a:defRPr/>
            </a:pPr>
            <a:r>
              <a:rPr lang="en-US" dirty="0"/>
              <a:t>For all HBV/HIV co-infected individuals requiring treatment for their HBV infection irrespective of CD4 or WHO stage</a:t>
            </a:r>
          </a:p>
          <a:p>
            <a:pPr marL="731520" lvl="1" indent="-274320" eaLnBrk="1" fontAlgn="auto" hangingPunct="1">
              <a:spcAft>
                <a:spcPts val="0"/>
              </a:spcAft>
              <a:buFont typeface="Wingdings"/>
              <a:buChar char=""/>
              <a:defRPr/>
            </a:pPr>
            <a:r>
              <a:rPr lang="en-US" dirty="0"/>
              <a:t>All pregnant women with CD4 &lt;350 irrespective of clinical symptoms </a:t>
            </a:r>
          </a:p>
          <a:p>
            <a:endParaRPr lang="fr-FR" dirty="0"/>
          </a:p>
        </p:txBody>
      </p:sp>
      <p:sp>
        <p:nvSpPr>
          <p:cNvPr id="4" name="Slide Number Placeholder 3"/>
          <p:cNvSpPr>
            <a:spLocks noGrp="1"/>
          </p:cNvSpPr>
          <p:nvPr>
            <p:ph type="sldNum" sz="quarter" idx="10"/>
          </p:nvPr>
        </p:nvSpPr>
        <p:spPr/>
        <p:txBody>
          <a:bodyPr/>
          <a:lstStyle/>
          <a:p>
            <a:fld id="{87129F8D-E932-4729-80F4-4D6C0CBC401E}" type="slidenum">
              <a:rPr lang="en-US" smtClean="0"/>
              <a:t>7</a:t>
            </a:fld>
            <a:endParaRPr lang="en-US"/>
          </a:p>
        </p:txBody>
      </p:sp>
    </p:spTree>
    <p:extLst>
      <p:ext uri="{BB962C8B-B14F-4D97-AF65-F5344CB8AC3E}">
        <p14:creationId xmlns:p14="http://schemas.microsoft.com/office/powerpoint/2010/main" val="2850946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3-NRTI combination containing TDF+ABC+3TC or TDF+ddI+3TC should not be </a:t>
            </a:r>
          </a:p>
          <a:p>
            <a:r>
              <a:rPr lang="en-US" dirty="0"/>
              <a:t>used as triple NRTI regimen at any time </a:t>
            </a:r>
            <a:r>
              <a:rPr lang="en-US" dirty="0" err="1"/>
              <a:t>becauseof</a:t>
            </a:r>
            <a:r>
              <a:rPr lang="en-US" dirty="0"/>
              <a:t> very high </a:t>
            </a:r>
            <a:r>
              <a:rPr lang="en-US" dirty="0" err="1"/>
              <a:t>virological</a:t>
            </a:r>
            <a:r>
              <a:rPr lang="en-US" dirty="0"/>
              <a:t> failure rates.</a:t>
            </a:r>
            <a:endParaRPr lang="fr-FR" dirty="0"/>
          </a:p>
        </p:txBody>
      </p:sp>
      <p:sp>
        <p:nvSpPr>
          <p:cNvPr id="4" name="Slide Number Placeholder 3"/>
          <p:cNvSpPr>
            <a:spLocks noGrp="1"/>
          </p:cNvSpPr>
          <p:nvPr>
            <p:ph type="sldNum" sz="quarter" idx="10"/>
          </p:nvPr>
        </p:nvSpPr>
        <p:spPr/>
        <p:txBody>
          <a:bodyPr/>
          <a:lstStyle/>
          <a:p>
            <a:fld id="{87129F8D-E932-4729-80F4-4D6C0CBC401E}" type="slidenum">
              <a:rPr lang="en-US" smtClean="0"/>
              <a:t>13</a:t>
            </a:fld>
            <a:endParaRPr lang="en-US"/>
          </a:p>
        </p:txBody>
      </p:sp>
    </p:spTree>
    <p:extLst>
      <p:ext uri="{BB962C8B-B14F-4D97-AF65-F5344CB8AC3E}">
        <p14:creationId xmlns:p14="http://schemas.microsoft.com/office/powerpoint/2010/main" val="238212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7129F8D-E932-4729-80F4-4D6C0CBC401E}" type="slidenum">
              <a:rPr lang="en-US" smtClean="0"/>
              <a:t>14</a:t>
            </a:fld>
            <a:endParaRPr lang="en-US"/>
          </a:p>
        </p:txBody>
      </p:sp>
    </p:spTree>
    <p:extLst>
      <p:ext uri="{BB962C8B-B14F-4D97-AF65-F5344CB8AC3E}">
        <p14:creationId xmlns:p14="http://schemas.microsoft.com/office/powerpoint/2010/main" val="3677955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 Recommended First and Second Line Regimens in Adults and A</a:t>
            </a:r>
          </a:p>
          <a:p>
            <a:r>
              <a:rPr lang="en-US" sz="1100" dirty="0" err="1"/>
              <a:t>Dolescents</a:t>
            </a:r>
            <a:endParaRPr lang="en-US" sz="1100" dirty="0"/>
          </a:p>
          <a:p>
            <a:endParaRPr lang="en-US" sz="1100" dirty="0"/>
          </a:p>
          <a:p>
            <a:r>
              <a:rPr lang="en-US" sz="1100" dirty="0"/>
              <a:t>Adapted and modified from World Health Organization. Antiretroviral Therapy for HIV </a:t>
            </a:r>
          </a:p>
          <a:p>
            <a:r>
              <a:rPr lang="en-US" sz="1100" dirty="0"/>
              <a:t>infection in adults and adolescents: Recommendations for a Public Health Approach (2006 revision) </a:t>
            </a:r>
          </a:p>
          <a:p>
            <a:endParaRPr lang="en-US" sz="1100" dirty="0"/>
          </a:p>
          <a:p>
            <a:r>
              <a:rPr lang="en-US" sz="1100" dirty="0"/>
              <a:t>*3TC can be considered to be maintained in 2nd</a:t>
            </a:r>
          </a:p>
          <a:p>
            <a:r>
              <a:rPr lang="en-US" sz="1100" dirty="0"/>
              <a:t>line regimens to reduce the viral fitness</a:t>
            </a:r>
            <a:endParaRPr lang="fr-FR" sz="1100" dirty="0"/>
          </a:p>
        </p:txBody>
      </p:sp>
      <p:sp>
        <p:nvSpPr>
          <p:cNvPr id="4" name="Slide Number Placeholder 3"/>
          <p:cNvSpPr>
            <a:spLocks noGrp="1"/>
          </p:cNvSpPr>
          <p:nvPr>
            <p:ph type="sldNum" sz="quarter" idx="10"/>
          </p:nvPr>
        </p:nvSpPr>
        <p:spPr/>
        <p:txBody>
          <a:bodyPr/>
          <a:lstStyle/>
          <a:p>
            <a:fld id="{87129F8D-E932-4729-80F4-4D6C0CBC401E}" type="slidenum">
              <a:rPr lang="en-US" smtClean="0"/>
              <a:t>15</a:t>
            </a:fld>
            <a:endParaRPr lang="en-US"/>
          </a:p>
        </p:txBody>
      </p:sp>
    </p:spTree>
    <p:extLst>
      <p:ext uri="{BB962C8B-B14F-4D97-AF65-F5344CB8AC3E}">
        <p14:creationId xmlns:p14="http://schemas.microsoft.com/office/powerpoint/2010/main" val="110685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failing ARV regimen that contains nucleoside analogues and a protease inhibitor may still have a beneficial effect on the immune status of the patient, there is reason to continue with it if no other treatment option is available.</a:t>
            </a:r>
            <a:endParaRPr lang="fr-FR" dirty="0"/>
          </a:p>
        </p:txBody>
      </p:sp>
      <p:sp>
        <p:nvSpPr>
          <p:cNvPr id="4" name="Slide Number Placeholder 3"/>
          <p:cNvSpPr>
            <a:spLocks noGrp="1"/>
          </p:cNvSpPr>
          <p:nvPr>
            <p:ph type="sldNum" sz="quarter" idx="10"/>
          </p:nvPr>
        </p:nvSpPr>
        <p:spPr/>
        <p:txBody>
          <a:bodyPr/>
          <a:lstStyle/>
          <a:p>
            <a:fld id="{87129F8D-E932-4729-80F4-4D6C0CBC401E}" type="slidenum">
              <a:rPr lang="en-US" smtClean="0"/>
              <a:t>18</a:t>
            </a:fld>
            <a:endParaRPr lang="en-US"/>
          </a:p>
        </p:txBody>
      </p:sp>
    </p:spTree>
    <p:extLst>
      <p:ext uri="{BB962C8B-B14F-4D97-AF65-F5344CB8AC3E}">
        <p14:creationId xmlns:p14="http://schemas.microsoft.com/office/powerpoint/2010/main" val="264060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7129F8D-E932-4729-80F4-4D6C0CBC401E}" type="slidenum">
              <a:rPr lang="en-US" smtClean="0"/>
              <a:t>25</a:t>
            </a:fld>
            <a:endParaRPr lang="en-US"/>
          </a:p>
        </p:txBody>
      </p:sp>
    </p:spTree>
    <p:extLst>
      <p:ext uri="{BB962C8B-B14F-4D97-AF65-F5344CB8AC3E}">
        <p14:creationId xmlns:p14="http://schemas.microsoft.com/office/powerpoint/2010/main" val="364045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Drug specific indications for changing regimens </a:t>
            </a:r>
            <a:endParaRPr lang="fr-FR" dirty="0"/>
          </a:p>
        </p:txBody>
      </p:sp>
      <p:sp>
        <p:nvSpPr>
          <p:cNvPr id="4" name="Slide Number Placeholder 3"/>
          <p:cNvSpPr>
            <a:spLocks noGrp="1"/>
          </p:cNvSpPr>
          <p:nvPr>
            <p:ph type="sldNum" sz="quarter" idx="10"/>
          </p:nvPr>
        </p:nvSpPr>
        <p:spPr/>
        <p:txBody>
          <a:bodyPr/>
          <a:lstStyle/>
          <a:p>
            <a:fld id="{87129F8D-E932-4729-80F4-4D6C0CBC401E}" type="slidenum">
              <a:rPr lang="en-US" smtClean="0"/>
              <a:t>33</a:t>
            </a:fld>
            <a:endParaRPr lang="en-US"/>
          </a:p>
        </p:txBody>
      </p:sp>
    </p:spTree>
    <p:extLst>
      <p:ext uri="{BB962C8B-B14F-4D97-AF65-F5344CB8AC3E}">
        <p14:creationId xmlns:p14="http://schemas.microsoft.com/office/powerpoint/2010/main" val="39018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reeform 4"/>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6" name="Right Triangle 5"/>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7" name="Straight Connector 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8" name="Right Triangle 7"/>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0" name="Group 4"/>
          <p:cNvGrpSpPr/>
          <p:nvPr/>
        </p:nvGrpSpPr>
        <p:grpSpPr>
          <a:xfrm>
            <a:off x="-3765" y="4953000"/>
            <a:ext cx="9147765" cy="1912088"/>
            <a:chOff x="-3765" y="4832896"/>
            <a:chExt cx="9147765" cy="2032192"/>
          </a:xfrm>
          <a:solidFill>
            <a:srgbClr val="FCFDF1"/>
          </a:solidFill>
        </p:grpSpPr>
        <p:sp>
          <p:nvSpPr>
            <p:cNvPr id="11" name="Freeform 10"/>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dbl"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2" name="Freeform 11"/>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dbl"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3" name="Freeform 12"/>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grpFill/>
            <a:ln w="12700" cap="rnd" cmpd="dbl" algn="ctr">
              <a:solidFill>
                <a:schemeClr val="tx1"/>
              </a:solid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4" name="Straight Connector 13"/>
            <p:cNvCxnSpPr/>
            <p:nvPr/>
          </p:nvCxnSpPr>
          <p:spPr>
            <a:xfrm>
              <a:off x="-3765" y="4880373"/>
              <a:ext cx="9147765" cy="839943"/>
            </a:xfrm>
            <a:prstGeom prst="line">
              <a:avLst/>
            </a:prstGeom>
            <a:grpFill/>
            <a:ln w="12065" cap="flat" cmpd="dbl"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5" name="Date Placeholder 29"/>
          <p:cNvSpPr>
            <a:spLocks noGrp="1"/>
          </p:cNvSpPr>
          <p:nvPr>
            <p:ph type="dt" sz="half" idx="10"/>
          </p:nvPr>
        </p:nvSpPr>
        <p:spPr>
          <a:xfrm>
            <a:off x="6727825" y="6408738"/>
            <a:ext cx="1919288" cy="365125"/>
          </a:xfrm>
        </p:spPr>
        <p:txBody>
          <a:bodyPr/>
          <a:lstStyle>
            <a:lvl1pPr>
              <a:defRPr>
                <a:solidFill>
                  <a:srgbClr val="FFFFFF"/>
                </a:solidFill>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fld id="{C1F1B4D5-649D-432D-A161-606CDC6429B9}" type="datetimeFigureOut">
              <a:rPr kumimoji="0" lang="en-US" sz="1000" b="0" i="0" u="none" strike="noStrike" kern="1200" cap="none" spc="0" normalizeH="0" baseline="0" noProof="0">
                <a:ln>
                  <a:noFill/>
                </a:ln>
                <a:solidFill>
                  <a:srgbClr val="FFFFFF"/>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6" name="Footer Placeholder 18"/>
          <p:cNvSpPr>
            <a:spLocks noGrp="1"/>
          </p:cNvSpPr>
          <p:nvPr>
            <p:ph type="ftr" sz="quarter" idx="11"/>
          </p:nvPr>
        </p:nvSpPr>
        <p:spPr>
          <a:xfrm>
            <a:off x="4379913" y="6408738"/>
            <a:ext cx="2351087" cy="365125"/>
          </a:xfrm>
          <a:prstGeom prst="rect">
            <a:avLst/>
          </a:prstGeom>
        </p:spPr>
        <p:txBody>
          <a:bodyPr/>
          <a:lstStyle>
            <a:lvl1pPr>
              <a:defRPr sz="1000" b="0">
                <a:solidFill>
                  <a:schemeClr val="accent1">
                    <a:tint val="20000"/>
                  </a:schemeClr>
                </a:solidFill>
                <a:effectLst/>
                <a:latin typeface="Arial" pitchFamily="34" charset="0"/>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srgbClr val="2DA2BF">
                  <a:tint val="20000"/>
                </a:srgbClr>
              </a:solidFill>
              <a:effectLst/>
              <a:uLnTx/>
              <a:uFillTx/>
              <a:latin typeface="Arial" pitchFamily="34" charset="0"/>
              <a:ea typeface="+mn-ea"/>
              <a:cs typeface="+mn-cs"/>
            </a:endParaRPr>
          </a:p>
        </p:txBody>
      </p:sp>
      <p:sp>
        <p:nvSpPr>
          <p:cNvPr id="18" name="Slide Number Placeholder 26"/>
          <p:cNvSpPr>
            <a:spLocks noGrp="1"/>
          </p:cNvSpPr>
          <p:nvPr>
            <p:ph type="sldNum" sz="quarter" idx="12"/>
          </p:nvPr>
        </p:nvSpPr>
        <p:spPr>
          <a:xfrm>
            <a:off x="8647113" y="6408738"/>
            <a:ext cx="366712" cy="365125"/>
          </a:xfrm>
        </p:spPr>
        <p:txBody>
          <a:bodyPr/>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D79CAF-AA21-4F6A-84C5-2BDCED08E6A9}" type="slidenum">
              <a:rPr kumimoji="0" lang="en-US" altLang="fr-FR" sz="1000"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57170776"/>
      </p:ext>
    </p:extLst>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91677-DE07-496F-903D-A2778E7205BB}" type="datetime1">
              <a:rPr lang="en-US" smtClean="0"/>
              <a:t>06-Feb-18</a:t>
            </a:fld>
            <a:endParaRPr lang="en-US"/>
          </a:p>
        </p:txBody>
      </p:sp>
      <p:sp>
        <p:nvSpPr>
          <p:cNvPr id="6" name="Footer Placeholder 5"/>
          <p:cNvSpPr>
            <a:spLocks noGrp="1"/>
          </p:cNvSpPr>
          <p:nvPr>
            <p:ph type="ftr" sz="quarter" idx="11"/>
          </p:nvPr>
        </p:nvSpPr>
        <p:spPr/>
        <p:txBody>
          <a:bodyPr/>
          <a:lstStyle/>
          <a:p>
            <a:r>
              <a:rPr lang="en-US"/>
              <a:t>Pharmacy Department mulago NRH</a:t>
            </a:r>
          </a:p>
        </p:txBody>
      </p:sp>
      <p:sp>
        <p:nvSpPr>
          <p:cNvPr id="7" name="Slide Number Placeholder 6"/>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394201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64904-6EAC-430A-911E-93A9382186A5}" type="datetime1">
              <a:rPr lang="en-US" smtClean="0"/>
              <a:t>06-Feb-18</a:t>
            </a:fld>
            <a:endParaRPr lang="en-US"/>
          </a:p>
        </p:txBody>
      </p:sp>
      <p:sp>
        <p:nvSpPr>
          <p:cNvPr id="8" name="Footer Placeholder 7"/>
          <p:cNvSpPr>
            <a:spLocks noGrp="1"/>
          </p:cNvSpPr>
          <p:nvPr>
            <p:ph type="ftr" sz="quarter" idx="11"/>
          </p:nvPr>
        </p:nvSpPr>
        <p:spPr/>
        <p:txBody>
          <a:bodyPr/>
          <a:lstStyle/>
          <a:p>
            <a:r>
              <a:rPr lang="en-US"/>
              <a:t>Pharmacy Department mulago NRH</a:t>
            </a:r>
          </a:p>
        </p:txBody>
      </p:sp>
      <p:sp>
        <p:nvSpPr>
          <p:cNvPr id="9" name="Slide Number Placeholder 8"/>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2314514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8ABFD6-844C-4E25-805D-14D5F3015F55}" type="datetime1">
              <a:rPr lang="en-US" smtClean="0"/>
              <a:t>06-Feb-18</a:t>
            </a:fld>
            <a:endParaRPr lang="en-US"/>
          </a:p>
        </p:txBody>
      </p:sp>
      <p:sp>
        <p:nvSpPr>
          <p:cNvPr id="4" name="Footer Placeholder 3"/>
          <p:cNvSpPr>
            <a:spLocks noGrp="1"/>
          </p:cNvSpPr>
          <p:nvPr>
            <p:ph type="ftr" sz="quarter" idx="11"/>
          </p:nvPr>
        </p:nvSpPr>
        <p:spPr/>
        <p:txBody>
          <a:bodyPr/>
          <a:lstStyle/>
          <a:p>
            <a:r>
              <a:rPr lang="en-US"/>
              <a:t>Pharmacy Department mulago NRH</a:t>
            </a:r>
          </a:p>
        </p:txBody>
      </p:sp>
      <p:sp>
        <p:nvSpPr>
          <p:cNvPr id="5" name="Slide Number Placeholder 4"/>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2538485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FC776-8A13-4D5B-B72E-97B0D480D638}" type="datetime1">
              <a:rPr lang="en-US" smtClean="0"/>
              <a:t>06-Feb-18</a:t>
            </a:fld>
            <a:endParaRPr lang="en-US"/>
          </a:p>
        </p:txBody>
      </p:sp>
      <p:sp>
        <p:nvSpPr>
          <p:cNvPr id="3" name="Footer Placeholder 2"/>
          <p:cNvSpPr>
            <a:spLocks noGrp="1"/>
          </p:cNvSpPr>
          <p:nvPr>
            <p:ph type="ftr" sz="quarter" idx="11"/>
          </p:nvPr>
        </p:nvSpPr>
        <p:spPr/>
        <p:txBody>
          <a:bodyPr/>
          <a:lstStyle/>
          <a:p>
            <a:r>
              <a:rPr lang="en-US"/>
              <a:t>Pharmacy Department mulago NRH</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743276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D2F2A0-B994-4F4A-A22F-DF9C5516470E}" type="datetime1">
              <a:rPr lang="en-US" smtClean="0"/>
              <a:t>06-Feb-18</a:t>
            </a:fld>
            <a:endParaRPr lang="en-US"/>
          </a:p>
        </p:txBody>
      </p:sp>
      <p:sp>
        <p:nvSpPr>
          <p:cNvPr id="6" name="Footer Placeholder 5"/>
          <p:cNvSpPr>
            <a:spLocks noGrp="1"/>
          </p:cNvSpPr>
          <p:nvPr>
            <p:ph type="ftr" sz="quarter" idx="11"/>
          </p:nvPr>
        </p:nvSpPr>
        <p:spPr/>
        <p:txBody>
          <a:bodyPr/>
          <a:lstStyle/>
          <a:p>
            <a:r>
              <a:rPr lang="en-US"/>
              <a:t>Pharmacy Department mulago NRH</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32126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768B0D-E174-41A1-B0FB-A1151345774A}" type="datetime1">
              <a:rPr lang="en-US" smtClean="0"/>
              <a:t>06-Feb-18</a:t>
            </a:fld>
            <a:endParaRPr lang="en-US"/>
          </a:p>
        </p:txBody>
      </p:sp>
      <p:sp>
        <p:nvSpPr>
          <p:cNvPr id="6" name="Footer Placeholder 5"/>
          <p:cNvSpPr>
            <a:spLocks noGrp="1"/>
          </p:cNvSpPr>
          <p:nvPr>
            <p:ph type="ftr" sz="quarter" idx="11"/>
          </p:nvPr>
        </p:nvSpPr>
        <p:spPr/>
        <p:txBody>
          <a:bodyPr/>
          <a:lstStyle/>
          <a:p>
            <a:r>
              <a:rPr lang="en-US"/>
              <a:t>Pharmacy Department mulago NRH</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3027850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6" name="Footer Placeholder 5"/>
          <p:cNvSpPr>
            <a:spLocks noGrp="1"/>
          </p:cNvSpPr>
          <p:nvPr>
            <p:ph type="ftr" sz="quarter" idx="11"/>
          </p:nvPr>
        </p:nvSpPr>
        <p:spPr/>
        <p:txBody>
          <a:bodyPr/>
          <a:lstStyle/>
          <a:p>
            <a:endParaRPr lang="fr-F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07377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endParaRPr lang="fr-FR"/>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75043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sz="9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lvl1pPr>
              <a:defRPr sz="900"/>
            </a:lvl1pPr>
          </a:lstStyle>
          <a:p>
            <a:endParaRPr lang="fr-FR"/>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83393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endParaRPr lang="fr-FR"/>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9562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10200"/>
          </a:xfrm>
        </p:spPr>
        <p:txBody>
          <a:bodyPr/>
          <a:lstStyle>
            <a:lvl1pPr>
              <a:buClr>
                <a:schemeClr val="accent1">
                  <a:lumMod val="75000"/>
                </a:schemeClr>
              </a:buClr>
              <a:buSzPct val="79000"/>
              <a:defRPr sz="3200">
                <a:solidFill>
                  <a:srgbClr val="0070C0"/>
                </a:solidFill>
                <a:effectLst>
                  <a:outerShdw blurRad="38100" dist="38100" dir="2700000" algn="tl">
                    <a:srgbClr val="000000">
                      <a:alpha val="43137"/>
                    </a:srgbClr>
                  </a:outerShdw>
                </a:effectLst>
                <a:latin typeface="Trebuchet MS" pitchFamily="34" charset="0"/>
              </a:defRPr>
            </a:lvl1pPr>
            <a:lvl2pPr>
              <a:buClr>
                <a:srgbClr val="C00000"/>
              </a:buClr>
              <a:buSzPct val="81000"/>
              <a:buFont typeface="Wingdings" pitchFamily="2" charset="2"/>
              <a:buChar char="q"/>
              <a:defRPr sz="2800">
                <a:solidFill>
                  <a:srgbClr val="08A058"/>
                </a:solidFill>
                <a:effectLst/>
                <a:latin typeface="Trebuchet MS" pitchFamily="34" charset="0"/>
              </a:defRPr>
            </a:lvl2pPr>
            <a:lvl3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3pPr>
            <a:lvl4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4pPr>
            <a:lvl5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
            <a:ext cx="8229600" cy="609600"/>
          </a:xfrm>
        </p:spPr>
        <p:txBody>
          <a:bodyPr rtlCol="0"/>
          <a:lstStyle>
            <a:lvl1pPr algn="ctr">
              <a:defRPr sz="3600">
                <a:solidFill>
                  <a:srgbClr val="FF0000"/>
                </a:solidFill>
                <a:latin typeface="Albertus" pitchFamily="34" charset="0"/>
              </a:defRPr>
            </a:lvl1pPr>
            <a:extLst/>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2BE9AE5-E8E4-4316-84B0-377F8461924B}" type="datetimeFigureOut">
              <a:rPr kumimoji="0" lang="en-US" sz="1000" b="0" i="0" u="none" strike="noStrike" kern="1200" cap="none" spc="0" normalizeH="0" baseline="0" noProof="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B4F34F6-A444-47FF-A793-676E3889AD8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1281376"/>
      </p:ext>
    </p:extLst>
  </p:cSld>
  <p:clrMapOvr>
    <a:masterClrMapping/>
  </p:clrMapOvr>
  <p:transition>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21563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18508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EA7F-9847-4430-9746-071257DBC8B2}" type="datetime1">
              <a:rPr lang="en-US" smtClean="0"/>
              <a:t>06-Feb-18</a:t>
            </a:fld>
            <a:endParaRPr lang="en-US"/>
          </a:p>
        </p:txBody>
      </p:sp>
      <p:sp>
        <p:nvSpPr>
          <p:cNvPr id="5" name="Footer Placeholder 4"/>
          <p:cNvSpPr>
            <a:spLocks noGrp="1"/>
          </p:cNvSpPr>
          <p:nvPr>
            <p:ph type="ftr" sz="quarter" idx="11"/>
          </p:nvPr>
        </p:nvSpPr>
        <p:spPr/>
        <p:txBody>
          <a:bodyPr/>
          <a:lstStyle>
            <a:lvl1pPr>
              <a:defRPr sz="900"/>
            </a:lvl1pPr>
          </a:lstStyle>
          <a:p>
            <a:r>
              <a:rPr lang="en-US"/>
              <a:t>Pharmacy Department mulago NRH</a:t>
            </a:r>
          </a:p>
        </p:txBody>
      </p:sp>
      <p:sp>
        <p:nvSpPr>
          <p:cNvPr id="6" name="Slide Number Placeholder 5"/>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3759722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2C0C-D2BD-4F5F-B017-12A98C3C111B}" type="datetime1">
              <a:rPr lang="en-US" smtClean="0"/>
              <a:t>06-Feb-18</a:t>
            </a:fld>
            <a:endParaRPr lang="en-US"/>
          </a:p>
        </p:txBody>
      </p:sp>
      <p:sp>
        <p:nvSpPr>
          <p:cNvPr id="5" name="Footer Placeholder 4"/>
          <p:cNvSpPr>
            <a:spLocks noGrp="1"/>
          </p:cNvSpPr>
          <p:nvPr>
            <p:ph type="ftr" sz="quarter" idx="11"/>
          </p:nvPr>
        </p:nvSpPr>
        <p:spPr/>
        <p:txBody>
          <a:bodyPr/>
          <a:lstStyle/>
          <a:p>
            <a:r>
              <a:rPr lang="en-US"/>
              <a:t>Pharmacy Department mulago NRH</a:t>
            </a:r>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59548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reeform 4"/>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6" name="Right Triangle 5"/>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7" name="Straight Connector 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8" name="Right Triangle 7"/>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0" name="Group 4"/>
          <p:cNvGrpSpPr/>
          <p:nvPr/>
        </p:nvGrpSpPr>
        <p:grpSpPr>
          <a:xfrm>
            <a:off x="-3765" y="4953000"/>
            <a:ext cx="9147765" cy="1912088"/>
            <a:chOff x="-3765" y="4832896"/>
            <a:chExt cx="9147765" cy="2032192"/>
          </a:xfrm>
          <a:solidFill>
            <a:srgbClr val="FCFDF1"/>
          </a:solidFill>
        </p:grpSpPr>
        <p:sp>
          <p:nvSpPr>
            <p:cNvPr id="11" name="Freeform 10"/>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dbl"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2" name="Freeform 11"/>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dbl"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3" name="Freeform 12"/>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grpFill/>
            <a:ln w="12700" cap="rnd" cmpd="dbl" algn="ctr">
              <a:solidFill>
                <a:schemeClr val="tx1"/>
              </a:solid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4" name="Straight Connector 13"/>
            <p:cNvCxnSpPr/>
            <p:nvPr/>
          </p:nvCxnSpPr>
          <p:spPr>
            <a:xfrm>
              <a:off x="-3765" y="4880373"/>
              <a:ext cx="9147765" cy="839943"/>
            </a:xfrm>
            <a:prstGeom prst="line">
              <a:avLst/>
            </a:prstGeom>
            <a:grpFill/>
            <a:ln w="12065" cap="flat" cmpd="dbl"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5" name="Date Placeholder 29"/>
          <p:cNvSpPr>
            <a:spLocks noGrp="1"/>
          </p:cNvSpPr>
          <p:nvPr>
            <p:ph type="dt" sz="half" idx="10"/>
          </p:nvPr>
        </p:nvSpPr>
        <p:spPr>
          <a:xfrm>
            <a:off x="6727825" y="6408738"/>
            <a:ext cx="1919288" cy="365125"/>
          </a:xfrm>
        </p:spPr>
        <p:txBody>
          <a:bodyPr/>
          <a:lstStyle>
            <a:lvl1pPr>
              <a:defRPr>
                <a:solidFill>
                  <a:srgbClr val="FFFFFF"/>
                </a:solidFill>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fld id="{D250E3EC-B3F8-4E16-B4B4-14E0469F7565}" type="datetimeFigureOut">
              <a:rPr kumimoji="0" lang="en-US" sz="1000" b="0" i="0" u="none" strike="noStrike" kern="1200" cap="none" spc="0" normalizeH="0" baseline="0" noProof="0">
                <a:ln>
                  <a:noFill/>
                </a:ln>
                <a:solidFill>
                  <a:srgbClr val="FFFFFF"/>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6" name="Footer Placeholder 18"/>
          <p:cNvSpPr>
            <a:spLocks noGrp="1"/>
          </p:cNvSpPr>
          <p:nvPr>
            <p:ph type="ftr" sz="quarter" idx="11"/>
          </p:nvPr>
        </p:nvSpPr>
        <p:spPr>
          <a:xfrm>
            <a:off x="4379913" y="6408738"/>
            <a:ext cx="2351087" cy="365125"/>
          </a:xfrm>
          <a:prstGeom prst="rect">
            <a:avLst/>
          </a:prstGeom>
        </p:spPr>
        <p:txBody>
          <a:bodyPr/>
          <a:lstStyle>
            <a:lvl1pPr>
              <a:defRPr sz="1000" b="0">
                <a:solidFill>
                  <a:schemeClr val="accent1">
                    <a:tint val="20000"/>
                  </a:schemeClr>
                </a:solidFill>
                <a:effectLst/>
                <a:latin typeface="Arial" pitchFamily="34" charset="0"/>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srgbClr val="2DA2BF">
                  <a:tint val="20000"/>
                </a:srgbClr>
              </a:solidFill>
              <a:effectLst/>
              <a:uLnTx/>
              <a:uFillTx/>
              <a:latin typeface="Arial" pitchFamily="34" charset="0"/>
              <a:ea typeface="+mn-ea"/>
              <a:cs typeface="+mn-cs"/>
            </a:endParaRPr>
          </a:p>
        </p:txBody>
      </p:sp>
      <p:sp>
        <p:nvSpPr>
          <p:cNvPr id="18" name="Slide Number Placeholder 26"/>
          <p:cNvSpPr>
            <a:spLocks noGrp="1"/>
          </p:cNvSpPr>
          <p:nvPr>
            <p:ph type="sldNum" sz="quarter" idx="12"/>
          </p:nvPr>
        </p:nvSpPr>
        <p:spPr>
          <a:xfrm>
            <a:off x="8647113" y="6408738"/>
            <a:ext cx="366712" cy="365125"/>
          </a:xfrm>
        </p:spPr>
        <p:txBody>
          <a:bodyPr/>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7DFC48-7602-4165-993F-82C597DC35FE}" type="slidenum">
              <a:rPr kumimoji="0" lang="en-US" altLang="fr-FR" sz="1000"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47360955"/>
      </p:ext>
    </p:extLst>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10200"/>
          </a:xfrm>
        </p:spPr>
        <p:txBody>
          <a:bodyPr/>
          <a:lstStyle>
            <a:lvl1pPr>
              <a:buClr>
                <a:schemeClr val="accent1">
                  <a:lumMod val="75000"/>
                </a:schemeClr>
              </a:buClr>
              <a:buSzPct val="79000"/>
              <a:defRPr sz="3200">
                <a:solidFill>
                  <a:srgbClr val="0070C0"/>
                </a:solidFill>
                <a:effectLst>
                  <a:outerShdw blurRad="38100" dist="38100" dir="2700000" algn="tl">
                    <a:srgbClr val="000000">
                      <a:alpha val="43137"/>
                    </a:srgbClr>
                  </a:outerShdw>
                </a:effectLst>
                <a:latin typeface="Trebuchet MS" pitchFamily="34" charset="0"/>
              </a:defRPr>
            </a:lvl1pPr>
            <a:lvl2pPr>
              <a:buClr>
                <a:srgbClr val="C00000"/>
              </a:buClr>
              <a:buSzPct val="81000"/>
              <a:buFont typeface="Wingdings" pitchFamily="2" charset="2"/>
              <a:buChar char="q"/>
              <a:defRPr sz="2800">
                <a:solidFill>
                  <a:srgbClr val="08A058"/>
                </a:solidFill>
                <a:effectLst/>
                <a:latin typeface="Trebuchet MS" pitchFamily="34" charset="0"/>
              </a:defRPr>
            </a:lvl2pPr>
            <a:lvl3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3pPr>
            <a:lvl4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4pPr>
            <a:lvl5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
            <a:ext cx="8229600" cy="609600"/>
          </a:xfrm>
        </p:spPr>
        <p:txBody>
          <a:bodyPr rtlCol="0"/>
          <a:lstStyle>
            <a:lvl1pPr algn="ctr">
              <a:defRPr sz="3600">
                <a:solidFill>
                  <a:srgbClr val="FF0000"/>
                </a:solidFill>
                <a:latin typeface="Albertus" pitchFamily="34" charset="0"/>
              </a:defRPr>
            </a:lvl1pPr>
            <a:extLst/>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EBA81E2-7361-4EA4-8203-D02C665DAFA5}" type="datetimeFigureOut">
              <a:rPr kumimoji="0" lang="en-US" sz="1000" b="0" i="0" u="none" strike="noStrike" kern="1200" cap="none" spc="0" normalizeH="0" baseline="0" noProof="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D75C5AA-804A-4D20-9E1C-4BAF5C478577}"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42068747"/>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reeform 4"/>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6" name="Right Triangle 5"/>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7" name="Straight Connector 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8" name="Right Triangle 7"/>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0" name="Group 4"/>
          <p:cNvGrpSpPr/>
          <p:nvPr/>
        </p:nvGrpSpPr>
        <p:grpSpPr>
          <a:xfrm>
            <a:off x="-3765" y="4953000"/>
            <a:ext cx="9147765" cy="1912088"/>
            <a:chOff x="-3765" y="4832896"/>
            <a:chExt cx="9147765" cy="2032192"/>
          </a:xfrm>
          <a:solidFill>
            <a:srgbClr val="FCFDF1"/>
          </a:solidFill>
        </p:grpSpPr>
        <p:sp>
          <p:nvSpPr>
            <p:cNvPr id="11" name="Freeform 10"/>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dbl"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2" name="Freeform 11"/>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dbl"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3" name="Freeform 12"/>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grpFill/>
            <a:ln w="12700" cap="rnd" cmpd="dbl" algn="ctr">
              <a:solidFill>
                <a:schemeClr val="tx1"/>
              </a:solid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4" name="Straight Connector 13"/>
            <p:cNvCxnSpPr/>
            <p:nvPr/>
          </p:nvCxnSpPr>
          <p:spPr>
            <a:xfrm>
              <a:off x="-3765" y="4880373"/>
              <a:ext cx="9147765" cy="839943"/>
            </a:xfrm>
            <a:prstGeom prst="line">
              <a:avLst/>
            </a:prstGeom>
            <a:grpFill/>
            <a:ln w="12065" cap="flat" cmpd="dbl"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5" name="Date Placeholder 29"/>
          <p:cNvSpPr>
            <a:spLocks noGrp="1"/>
          </p:cNvSpPr>
          <p:nvPr>
            <p:ph type="dt" sz="half" idx="10"/>
          </p:nvPr>
        </p:nvSpPr>
        <p:spPr>
          <a:xfrm>
            <a:off x="6727825" y="6408738"/>
            <a:ext cx="1919288" cy="365125"/>
          </a:xfrm>
        </p:spPr>
        <p:txBody>
          <a:bodyPr/>
          <a:lstStyle>
            <a:lvl1pPr>
              <a:defRPr>
                <a:solidFill>
                  <a:srgbClr val="FFFFFF"/>
                </a:solidFill>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fld id="{D250E3EC-B3F8-4E16-B4B4-14E0469F7565}" type="datetimeFigureOut">
              <a:rPr kumimoji="0" lang="en-US" sz="1000" b="0" i="0" u="none" strike="noStrike" kern="1200" cap="none" spc="0" normalizeH="0" baseline="0" noProof="0">
                <a:ln>
                  <a:noFill/>
                </a:ln>
                <a:solidFill>
                  <a:srgbClr val="FFFFFF"/>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6" name="Footer Placeholder 18"/>
          <p:cNvSpPr>
            <a:spLocks noGrp="1"/>
          </p:cNvSpPr>
          <p:nvPr>
            <p:ph type="ftr" sz="quarter" idx="11"/>
          </p:nvPr>
        </p:nvSpPr>
        <p:spPr>
          <a:xfrm>
            <a:off x="4379913" y="6408738"/>
            <a:ext cx="2351087" cy="365125"/>
          </a:xfrm>
          <a:prstGeom prst="rect">
            <a:avLst/>
          </a:prstGeom>
        </p:spPr>
        <p:txBody>
          <a:bodyPr/>
          <a:lstStyle>
            <a:lvl1pPr>
              <a:defRPr sz="1000" b="0">
                <a:solidFill>
                  <a:schemeClr val="accent1">
                    <a:tint val="20000"/>
                  </a:schemeClr>
                </a:solidFill>
                <a:effectLst/>
                <a:latin typeface="Arial" pitchFamily="34" charset="0"/>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srgbClr val="2DA2BF">
                  <a:tint val="20000"/>
                </a:srgbClr>
              </a:solidFill>
              <a:effectLst/>
              <a:uLnTx/>
              <a:uFillTx/>
              <a:latin typeface="Arial" pitchFamily="34" charset="0"/>
              <a:ea typeface="+mn-ea"/>
              <a:cs typeface="+mn-cs"/>
            </a:endParaRPr>
          </a:p>
        </p:txBody>
      </p:sp>
      <p:sp>
        <p:nvSpPr>
          <p:cNvPr id="18" name="Slide Number Placeholder 26"/>
          <p:cNvSpPr>
            <a:spLocks noGrp="1"/>
          </p:cNvSpPr>
          <p:nvPr>
            <p:ph type="sldNum" sz="quarter" idx="12"/>
          </p:nvPr>
        </p:nvSpPr>
        <p:spPr>
          <a:xfrm>
            <a:off x="8647113" y="6408738"/>
            <a:ext cx="366712" cy="365125"/>
          </a:xfrm>
        </p:spPr>
        <p:txBody>
          <a:bodyPr/>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7DFC48-7602-4165-993F-82C597DC35FE}" type="slidenum">
              <a:rPr kumimoji="0" lang="en-US" altLang="fr-FR" sz="1000"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47466662"/>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10200"/>
          </a:xfrm>
        </p:spPr>
        <p:txBody>
          <a:bodyPr/>
          <a:lstStyle>
            <a:lvl1pPr>
              <a:buClr>
                <a:schemeClr val="accent1">
                  <a:lumMod val="75000"/>
                </a:schemeClr>
              </a:buClr>
              <a:buSzPct val="79000"/>
              <a:defRPr sz="3200">
                <a:solidFill>
                  <a:srgbClr val="0070C0"/>
                </a:solidFill>
                <a:effectLst>
                  <a:outerShdw blurRad="38100" dist="38100" dir="2700000" algn="tl">
                    <a:srgbClr val="000000">
                      <a:alpha val="43137"/>
                    </a:srgbClr>
                  </a:outerShdw>
                </a:effectLst>
                <a:latin typeface="Trebuchet MS" pitchFamily="34" charset="0"/>
              </a:defRPr>
            </a:lvl1pPr>
            <a:lvl2pPr>
              <a:buClr>
                <a:srgbClr val="C00000"/>
              </a:buClr>
              <a:buSzPct val="81000"/>
              <a:buFont typeface="Wingdings" pitchFamily="2" charset="2"/>
              <a:buChar char="q"/>
              <a:defRPr sz="2800">
                <a:solidFill>
                  <a:srgbClr val="08A058"/>
                </a:solidFill>
                <a:effectLst/>
                <a:latin typeface="Trebuchet MS" pitchFamily="34" charset="0"/>
              </a:defRPr>
            </a:lvl2pPr>
            <a:lvl3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3pPr>
            <a:lvl4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4pPr>
            <a:lvl5pPr>
              <a:buClr>
                <a:schemeClr val="tx1">
                  <a:lumMod val="85000"/>
                  <a:lumOff val="15000"/>
                </a:schemeClr>
              </a:buClr>
              <a:buSzPct val="127000"/>
              <a:buFont typeface="Wingdings" pitchFamily="2" charset="2"/>
              <a:buChar char="§"/>
              <a:defRPr>
                <a:solidFill>
                  <a:srgbClr val="08A058"/>
                </a:solidFill>
                <a:effectLst/>
                <a:latin typeface="Trebuchet MS"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
            <a:ext cx="8229600" cy="609600"/>
          </a:xfrm>
        </p:spPr>
        <p:txBody>
          <a:bodyPr rtlCol="0"/>
          <a:lstStyle>
            <a:lvl1pPr algn="ctr">
              <a:defRPr sz="3600">
                <a:solidFill>
                  <a:srgbClr val="FF0000"/>
                </a:solidFill>
                <a:latin typeface="Albertus" pitchFamily="34" charset="0"/>
              </a:defRPr>
            </a:lvl1pPr>
            <a:extLst/>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EBA81E2-7361-4EA4-8203-D02C665DAFA5}" type="datetimeFigureOut">
              <a:rPr kumimoji="0" lang="en-US" sz="1000" b="0" i="0" u="none" strike="noStrike" kern="1200" cap="none" spc="0" normalizeH="0" baseline="0" noProof="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D75C5AA-804A-4D20-9E1C-4BAF5C478577}"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4032733"/>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BE9BC629-B216-425A-8F2F-8EC7AE4EA571}" type="datetime1">
              <a:rPr lang="en-US" smtClean="0"/>
              <a:t>06-Feb-18</a:t>
            </a:fld>
            <a:endParaRPr lang="en-US"/>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r>
              <a:rPr lang="en-US"/>
              <a:t>Pharmacy Department mulago NRH</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A70A3D8C-4E2E-49E6-9C4D-94E0FF62397D}" type="slidenum">
              <a:rPr lang="en-US" smtClean="0"/>
              <a:t>‹#›</a:t>
            </a:fld>
            <a:endParaRPr lang="en-US"/>
          </a:p>
        </p:txBody>
      </p:sp>
    </p:spTree>
    <p:extLst>
      <p:ext uri="{BB962C8B-B14F-4D97-AF65-F5344CB8AC3E}">
        <p14:creationId xmlns:p14="http://schemas.microsoft.com/office/powerpoint/2010/main" val="227292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43F93-823F-4757-B5EF-CFD9A3969E7C}" type="datetime1">
              <a:rPr lang="en-US" smtClean="0"/>
              <a:t>06-Feb-18</a:t>
            </a:fld>
            <a:endParaRPr lang="en-US"/>
          </a:p>
        </p:txBody>
      </p:sp>
      <p:sp>
        <p:nvSpPr>
          <p:cNvPr id="5" name="Footer Placeholder 4"/>
          <p:cNvSpPr>
            <a:spLocks noGrp="1"/>
          </p:cNvSpPr>
          <p:nvPr>
            <p:ph type="ftr" sz="quarter" idx="11"/>
          </p:nvPr>
        </p:nvSpPr>
        <p:spPr/>
        <p:txBody>
          <a:bodyPr/>
          <a:lstStyle>
            <a:lvl1pPr>
              <a:defRPr sz="900"/>
            </a:lvl1pPr>
          </a:lstStyle>
          <a:p>
            <a:r>
              <a:rPr lang="en-US"/>
              <a:t>Pharmacy Department mulago NRH</a:t>
            </a:r>
          </a:p>
        </p:txBody>
      </p:sp>
      <p:sp>
        <p:nvSpPr>
          <p:cNvPr id="6" name="Slide Number Placeholder 5"/>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247797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CD8ED7-C0BE-4B6E-A3A5-1A3A86C2AE08}" type="datetime1">
              <a:rPr lang="en-US" smtClean="0"/>
              <a:t>06-Feb-18</a:t>
            </a:fld>
            <a:endParaRPr lang="en-US"/>
          </a:p>
        </p:txBody>
      </p:sp>
      <p:sp>
        <p:nvSpPr>
          <p:cNvPr id="5" name="Footer Placeholder 4"/>
          <p:cNvSpPr>
            <a:spLocks noGrp="1"/>
          </p:cNvSpPr>
          <p:nvPr>
            <p:ph type="ftr" sz="quarter" idx="11"/>
          </p:nvPr>
        </p:nvSpPr>
        <p:spPr/>
        <p:txBody>
          <a:bodyPr/>
          <a:lstStyle/>
          <a:p>
            <a:r>
              <a:rPr lang="en-US"/>
              <a:t>Pharmacy Department mulago NRH</a:t>
            </a:r>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0A3D8C-4E2E-49E6-9C4D-94E0FF62397D}" type="slidenum">
              <a:rPr lang="en-US" smtClean="0"/>
              <a:t>‹#›</a:t>
            </a:fld>
            <a:endParaRPr lang="en-US"/>
          </a:p>
        </p:txBody>
      </p:sp>
    </p:spTree>
    <p:extLst>
      <p:ext uri="{BB962C8B-B14F-4D97-AF65-F5344CB8AC3E}">
        <p14:creationId xmlns:p14="http://schemas.microsoft.com/office/powerpoint/2010/main" val="24383578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3.jpe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152400"/>
            <a:ext cx="8229600" cy="609600"/>
          </a:xfrm>
          <a:prstGeom prst="rect">
            <a:avLst/>
          </a:prstGeom>
        </p:spPr>
        <p:txBody>
          <a:bodyPr vert="horz" wrap="square" lIns="91440" tIns="45720" rIns="91440" bIns="45720" numCol="1" anchor="ctr" anchorCtr="0" compatLnSpc="1">
            <a:prstTxWarp prst="textNoShape">
              <a:avLst/>
            </a:prstTxWarp>
            <a:noAutofit/>
          </a:bodyPr>
          <a:lstStyle/>
          <a:p>
            <a:pPr lvl="0"/>
            <a:r>
              <a:rPr lang="en-US"/>
              <a:t>Click to edit Master title style</a:t>
            </a:r>
          </a:p>
        </p:txBody>
      </p:sp>
      <p:sp>
        <p:nvSpPr>
          <p:cNvPr id="5123" name="Text Placeholder 29"/>
          <p:cNvSpPr>
            <a:spLocks noGrp="1"/>
          </p:cNvSpPr>
          <p:nvPr>
            <p:ph type="body" idx="1"/>
          </p:nvPr>
        </p:nvSpPr>
        <p:spPr bwMode="auto">
          <a:xfrm>
            <a:off x="304800" y="9906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6" name="Date Placeholder 3"/>
          <p:cNvSpPr>
            <a:spLocks noGrp="1"/>
          </p:cNvSpPr>
          <p:nvPr>
            <p:ph type="dt" sz="half" idx="2"/>
          </p:nvPr>
        </p:nvSpPr>
        <p:spPr>
          <a:xfrm>
            <a:off x="76200" y="6492875"/>
            <a:ext cx="1920875" cy="365125"/>
          </a:xfrm>
          <a:prstGeom prst="rect">
            <a:avLst/>
          </a:prstGeom>
        </p:spPr>
        <p:txBody>
          <a:bodyPr vert="horz" anchor="b"/>
          <a:lstStyle>
            <a:lvl1pPr>
              <a:defRPr sz="1000">
                <a:latin typeface="Arial" charset="0"/>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19" name="Slide Number Placeholder 5"/>
          <p:cNvSpPr>
            <a:spLocks noGrp="1"/>
          </p:cNvSpPr>
          <p:nvPr>
            <p:ph type="sldNum" sz="quarter" idx="4"/>
          </p:nvPr>
        </p:nvSpPr>
        <p:spPr>
          <a:xfrm>
            <a:off x="8001000" y="6492875"/>
            <a:ext cx="365125"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41007233"/>
      </p:ext>
    </p:extLst>
  </p:cSld>
  <p:clrMap bg1="lt1" tx1="dk1" bg2="lt2" tx2="dk2" accent1="accent1" accent2="accent2" accent3="accent3" accent4="accent4" accent5="accent5" accent6="accent6" hlink="hlink" folHlink="folHlink"/>
  <p:sldLayoutIdLst>
    <p:sldLayoutId id="2147483673" r:id="rId1"/>
    <p:sldLayoutId id="2147483674" r:id="rId2"/>
  </p:sldLayoutIdLst>
  <p:transition>
    <p:wedge/>
  </p:transition>
  <p:txStyles>
    <p:titleStyle>
      <a:lvl1pPr algn="ctr" rtl="0" eaLnBrk="0" fontAlgn="base" hangingPunct="0">
        <a:spcBef>
          <a:spcPct val="0"/>
        </a:spcBef>
        <a:spcAft>
          <a:spcPct val="0"/>
        </a:spcAft>
        <a:defRPr sz="3600" b="1" kern="1200">
          <a:solidFill>
            <a:schemeClr val="accent2"/>
          </a:solidFill>
          <a:effectLst>
            <a:outerShdw blurRad="31750" dist="25400" dir="5400000" algn="tl" rotWithShape="0">
              <a:srgbClr val="000000">
                <a:alpha val="25000"/>
              </a:srgbClr>
            </a:outerShdw>
          </a:effectLst>
          <a:latin typeface="Arial" pitchFamily="34" charset="0"/>
          <a:ea typeface="+mj-ea"/>
          <a:cs typeface="+mj-cs"/>
        </a:defRPr>
      </a:lvl1pPr>
      <a:lvl2pPr algn="ctr" rtl="0" eaLnBrk="0" fontAlgn="base" hangingPunct="0">
        <a:spcBef>
          <a:spcPct val="0"/>
        </a:spcBef>
        <a:spcAft>
          <a:spcPct val="0"/>
        </a:spcAft>
        <a:defRPr sz="3600" b="1">
          <a:solidFill>
            <a:schemeClr val="accent2"/>
          </a:solidFill>
          <a:latin typeface="Arial" pitchFamily="34" charset="0"/>
        </a:defRPr>
      </a:lvl2pPr>
      <a:lvl3pPr algn="ctr" rtl="0" eaLnBrk="0" fontAlgn="base" hangingPunct="0">
        <a:spcBef>
          <a:spcPct val="0"/>
        </a:spcBef>
        <a:spcAft>
          <a:spcPct val="0"/>
        </a:spcAft>
        <a:defRPr sz="3600" b="1">
          <a:solidFill>
            <a:schemeClr val="accent2"/>
          </a:solidFill>
          <a:latin typeface="Arial" pitchFamily="34" charset="0"/>
        </a:defRPr>
      </a:lvl3pPr>
      <a:lvl4pPr algn="ctr" rtl="0" eaLnBrk="0" fontAlgn="base" hangingPunct="0">
        <a:spcBef>
          <a:spcPct val="0"/>
        </a:spcBef>
        <a:spcAft>
          <a:spcPct val="0"/>
        </a:spcAft>
        <a:defRPr sz="3600" b="1">
          <a:solidFill>
            <a:schemeClr val="accent2"/>
          </a:solidFill>
          <a:latin typeface="Arial" pitchFamily="34" charset="0"/>
        </a:defRPr>
      </a:lvl4pPr>
      <a:lvl5pPr algn="ctr" rtl="0" eaLnBrk="0" fontAlgn="base" hangingPunct="0">
        <a:spcBef>
          <a:spcPct val="0"/>
        </a:spcBef>
        <a:spcAft>
          <a:spcPct val="0"/>
        </a:spcAft>
        <a:defRPr sz="3600" b="1">
          <a:solidFill>
            <a:schemeClr val="accent2"/>
          </a:solidFill>
          <a:latin typeface="Arial"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3200" b="1" kern="1200">
          <a:solidFill>
            <a:srgbClr val="0070C0"/>
          </a:solidFill>
          <a:latin typeface="Trebuchet MS" pitchFamily="34" charset="0"/>
          <a:ea typeface="+mn-ea"/>
          <a:cs typeface="+mn-cs"/>
        </a:defRPr>
      </a:lvl1pPr>
      <a:lvl2pPr marL="620713" indent="-228600" algn="l" rtl="0" eaLnBrk="0" fontAlgn="base" hangingPunct="0">
        <a:spcBef>
          <a:spcPts val="325"/>
        </a:spcBef>
        <a:spcAft>
          <a:spcPct val="0"/>
        </a:spcAft>
        <a:buClr>
          <a:schemeClr val="accent1"/>
        </a:buClr>
        <a:buFont typeface="Wingdings" panose="05000000000000000000" pitchFamily="2" charset="2"/>
        <a:buChar char="q"/>
        <a:defRPr sz="2800" b="1" kern="1200">
          <a:solidFill>
            <a:srgbClr val="08A058"/>
          </a:solidFill>
          <a:latin typeface="Trebuchet MS" pitchFamily="34"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rgbClr val="7030A0"/>
          </a:solidFill>
          <a:latin typeface="Trebuchet MS" pitchFamily="34" charset="0"/>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rgbClr val="7030A0"/>
          </a:solidFill>
          <a:latin typeface="Trebuchet MS" pitchFamily="34" charset="0"/>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rgbClr val="7030A0"/>
          </a:solidFill>
          <a:latin typeface="Trebuchet MS"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152400"/>
            <a:ext cx="8229600" cy="609600"/>
          </a:xfrm>
          <a:prstGeom prst="rect">
            <a:avLst/>
          </a:prstGeom>
        </p:spPr>
        <p:txBody>
          <a:bodyPr vert="horz" wrap="square" lIns="91440" tIns="45720" rIns="91440" bIns="45720" numCol="1" anchor="ctr" anchorCtr="0" compatLnSpc="1">
            <a:prstTxWarp prst="textNoShape">
              <a:avLst/>
            </a:prstTxWarp>
            <a:noAutofit/>
          </a:bodyPr>
          <a:lstStyle/>
          <a:p>
            <a:pPr lvl="0"/>
            <a:r>
              <a:rPr lang="en-US"/>
              <a:t>Click to edit Master title style</a:t>
            </a:r>
          </a:p>
        </p:txBody>
      </p:sp>
      <p:sp>
        <p:nvSpPr>
          <p:cNvPr id="5123" name="Text Placeholder 29"/>
          <p:cNvSpPr>
            <a:spLocks noGrp="1"/>
          </p:cNvSpPr>
          <p:nvPr>
            <p:ph type="body" idx="1"/>
          </p:nvPr>
        </p:nvSpPr>
        <p:spPr bwMode="auto">
          <a:xfrm>
            <a:off x="304800" y="9906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6" name="Date Placeholder 3"/>
          <p:cNvSpPr>
            <a:spLocks noGrp="1"/>
          </p:cNvSpPr>
          <p:nvPr>
            <p:ph type="dt" sz="half" idx="2"/>
          </p:nvPr>
        </p:nvSpPr>
        <p:spPr>
          <a:xfrm>
            <a:off x="76200" y="6492875"/>
            <a:ext cx="1920875" cy="365125"/>
          </a:xfrm>
          <a:prstGeom prst="rect">
            <a:avLst/>
          </a:prstGeom>
        </p:spPr>
        <p:txBody>
          <a:bodyPr vert="horz" anchor="b"/>
          <a:lstStyle>
            <a:lvl1pPr>
              <a:defRPr sz="1000">
                <a:latin typeface="Arial" charset="0"/>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fld id="{1C3053AB-3A00-4B3A-8811-97D6B32F4DFB}" type="datetimeFigureOut">
              <a:rPr kumimoji="0" lang="en-US" sz="1000" b="0" i="0" u="none" strike="noStrike" kern="1200" cap="none" spc="0" normalizeH="0" baseline="0" noProof="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19" name="Slide Number Placeholder 5"/>
          <p:cNvSpPr>
            <a:spLocks noGrp="1"/>
          </p:cNvSpPr>
          <p:nvPr>
            <p:ph type="sldNum" sz="quarter" idx="4"/>
          </p:nvPr>
        </p:nvSpPr>
        <p:spPr>
          <a:xfrm>
            <a:off x="8001000" y="6492875"/>
            <a:ext cx="365125"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9A731B-CE16-4C18-8F74-F36FA517F269}"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06408125"/>
      </p:ext>
    </p:extLst>
  </p:cSld>
  <p:clrMap bg1="lt1" tx1="dk1" bg2="lt2" tx2="dk2" accent1="accent1" accent2="accent2" accent3="accent3" accent4="accent4" accent5="accent5" accent6="accent6" hlink="hlink" folHlink="folHlink"/>
  <p:sldLayoutIdLst>
    <p:sldLayoutId id="2147483790" r:id="rId1"/>
    <p:sldLayoutId id="2147483791" r:id="rId2"/>
  </p:sldLayoutIdLst>
  <p:transition>
    <p:wedge/>
  </p:transition>
  <p:txStyles>
    <p:titleStyle>
      <a:lvl1pPr algn="ctr" rtl="0" eaLnBrk="0" fontAlgn="base" hangingPunct="0">
        <a:spcBef>
          <a:spcPct val="0"/>
        </a:spcBef>
        <a:spcAft>
          <a:spcPct val="0"/>
        </a:spcAft>
        <a:defRPr sz="3600" b="1" kern="1200">
          <a:solidFill>
            <a:schemeClr val="accent2"/>
          </a:solidFill>
          <a:effectLst>
            <a:outerShdw blurRad="31750" dist="25400" dir="5400000" algn="tl" rotWithShape="0">
              <a:srgbClr val="000000">
                <a:alpha val="25000"/>
              </a:srgbClr>
            </a:outerShdw>
          </a:effectLst>
          <a:latin typeface="Arial" pitchFamily="34" charset="0"/>
          <a:ea typeface="+mj-ea"/>
          <a:cs typeface="+mj-cs"/>
        </a:defRPr>
      </a:lvl1pPr>
      <a:lvl2pPr algn="ctr" rtl="0" eaLnBrk="0" fontAlgn="base" hangingPunct="0">
        <a:spcBef>
          <a:spcPct val="0"/>
        </a:spcBef>
        <a:spcAft>
          <a:spcPct val="0"/>
        </a:spcAft>
        <a:defRPr sz="3600" b="1">
          <a:solidFill>
            <a:schemeClr val="accent2"/>
          </a:solidFill>
          <a:latin typeface="Arial" pitchFamily="34" charset="0"/>
        </a:defRPr>
      </a:lvl2pPr>
      <a:lvl3pPr algn="ctr" rtl="0" eaLnBrk="0" fontAlgn="base" hangingPunct="0">
        <a:spcBef>
          <a:spcPct val="0"/>
        </a:spcBef>
        <a:spcAft>
          <a:spcPct val="0"/>
        </a:spcAft>
        <a:defRPr sz="3600" b="1">
          <a:solidFill>
            <a:schemeClr val="accent2"/>
          </a:solidFill>
          <a:latin typeface="Arial" pitchFamily="34" charset="0"/>
        </a:defRPr>
      </a:lvl3pPr>
      <a:lvl4pPr algn="ctr" rtl="0" eaLnBrk="0" fontAlgn="base" hangingPunct="0">
        <a:spcBef>
          <a:spcPct val="0"/>
        </a:spcBef>
        <a:spcAft>
          <a:spcPct val="0"/>
        </a:spcAft>
        <a:defRPr sz="3600" b="1">
          <a:solidFill>
            <a:schemeClr val="accent2"/>
          </a:solidFill>
          <a:latin typeface="Arial" pitchFamily="34" charset="0"/>
        </a:defRPr>
      </a:lvl4pPr>
      <a:lvl5pPr algn="ctr" rtl="0" eaLnBrk="0" fontAlgn="base" hangingPunct="0">
        <a:spcBef>
          <a:spcPct val="0"/>
        </a:spcBef>
        <a:spcAft>
          <a:spcPct val="0"/>
        </a:spcAft>
        <a:defRPr sz="3600" b="1">
          <a:solidFill>
            <a:schemeClr val="accent2"/>
          </a:solidFill>
          <a:latin typeface="Arial"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3200" b="1" kern="1200">
          <a:solidFill>
            <a:srgbClr val="0070C0"/>
          </a:solidFill>
          <a:latin typeface="Trebuchet MS" pitchFamily="34" charset="0"/>
          <a:ea typeface="+mn-ea"/>
          <a:cs typeface="+mn-cs"/>
        </a:defRPr>
      </a:lvl1pPr>
      <a:lvl2pPr marL="620713" indent="-228600" algn="l" rtl="0" eaLnBrk="0" fontAlgn="base" hangingPunct="0">
        <a:spcBef>
          <a:spcPts val="325"/>
        </a:spcBef>
        <a:spcAft>
          <a:spcPct val="0"/>
        </a:spcAft>
        <a:buClr>
          <a:schemeClr val="accent1"/>
        </a:buClr>
        <a:buFont typeface="Wingdings" panose="05000000000000000000" pitchFamily="2" charset="2"/>
        <a:buChar char="q"/>
        <a:defRPr sz="2800" b="1" kern="1200">
          <a:solidFill>
            <a:srgbClr val="08A058"/>
          </a:solidFill>
          <a:latin typeface="Trebuchet MS" pitchFamily="34"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rgbClr val="7030A0"/>
          </a:solidFill>
          <a:latin typeface="Trebuchet MS" pitchFamily="34" charset="0"/>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rgbClr val="7030A0"/>
          </a:solidFill>
          <a:latin typeface="Trebuchet MS" pitchFamily="34" charset="0"/>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rgbClr val="7030A0"/>
          </a:solidFill>
          <a:latin typeface="Trebuchet MS"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152400"/>
            <a:ext cx="8229600" cy="609600"/>
          </a:xfrm>
          <a:prstGeom prst="rect">
            <a:avLst/>
          </a:prstGeom>
        </p:spPr>
        <p:txBody>
          <a:bodyPr vert="horz" wrap="square" lIns="91440" tIns="45720" rIns="91440" bIns="45720" numCol="1" anchor="ctr" anchorCtr="0" compatLnSpc="1">
            <a:prstTxWarp prst="textNoShape">
              <a:avLst/>
            </a:prstTxWarp>
            <a:noAutofit/>
          </a:bodyPr>
          <a:lstStyle/>
          <a:p>
            <a:pPr lvl="0"/>
            <a:r>
              <a:rPr lang="en-US"/>
              <a:t>Click to edit Master title style</a:t>
            </a:r>
          </a:p>
        </p:txBody>
      </p:sp>
      <p:sp>
        <p:nvSpPr>
          <p:cNvPr id="5123" name="Text Placeholder 29"/>
          <p:cNvSpPr>
            <a:spLocks noGrp="1"/>
          </p:cNvSpPr>
          <p:nvPr>
            <p:ph type="body" idx="1"/>
          </p:nvPr>
        </p:nvSpPr>
        <p:spPr bwMode="auto">
          <a:xfrm>
            <a:off x="304800" y="9906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6" name="Date Placeholder 3"/>
          <p:cNvSpPr>
            <a:spLocks noGrp="1"/>
          </p:cNvSpPr>
          <p:nvPr>
            <p:ph type="dt" sz="half" idx="2"/>
          </p:nvPr>
        </p:nvSpPr>
        <p:spPr>
          <a:xfrm>
            <a:off x="76200" y="6492875"/>
            <a:ext cx="1920875" cy="365125"/>
          </a:xfrm>
          <a:prstGeom prst="rect">
            <a:avLst/>
          </a:prstGeom>
        </p:spPr>
        <p:txBody>
          <a:bodyPr vert="horz" anchor="b"/>
          <a:lstStyle>
            <a:lvl1pPr>
              <a:defRPr sz="1000">
                <a:latin typeface="Arial" charset="0"/>
              </a:defRPr>
            </a:lvl1pPr>
            <a:extLst/>
          </a:lstStyle>
          <a:p>
            <a:pPr marL="0" marR="0" lvl="0" indent="0" algn="l" defTabSz="914400" rtl="0" eaLnBrk="1" fontAlgn="base" latinLnBrk="0" hangingPunct="1">
              <a:lnSpc>
                <a:spcPct val="100000"/>
              </a:lnSpc>
              <a:spcBef>
                <a:spcPct val="0"/>
              </a:spcBef>
              <a:spcAft>
                <a:spcPct val="0"/>
              </a:spcAft>
              <a:buClrTx/>
              <a:buSzTx/>
              <a:buFontTx/>
              <a:buNone/>
              <a:tabLst/>
              <a:defRPr/>
            </a:pPr>
            <a:fld id="{1C3053AB-3A00-4B3A-8811-97D6B32F4DFB}" type="datetimeFigureOut">
              <a:rPr kumimoji="0" lang="en-US" sz="1000" b="0" i="0" u="none" strike="noStrike" kern="1200" cap="none" spc="0" normalizeH="0" baseline="0" noProof="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19" name="Slide Number Placeholder 5"/>
          <p:cNvSpPr>
            <a:spLocks noGrp="1"/>
          </p:cNvSpPr>
          <p:nvPr>
            <p:ph type="sldNum" sz="quarter" idx="4"/>
          </p:nvPr>
        </p:nvSpPr>
        <p:spPr>
          <a:xfrm>
            <a:off x="8001000" y="6492875"/>
            <a:ext cx="365125"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9A731B-CE16-4C18-8F74-F36FA517F269}"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12680244"/>
      </p:ext>
    </p:extLst>
  </p:cSld>
  <p:clrMap bg1="lt1" tx1="dk1" bg2="lt2" tx2="dk2" accent1="accent1" accent2="accent2" accent3="accent3" accent4="accent4" accent5="accent5" accent6="accent6" hlink="hlink" folHlink="folHlink"/>
  <p:sldLayoutIdLst>
    <p:sldLayoutId id="2147483793" r:id="rId1"/>
    <p:sldLayoutId id="2147483794" r:id="rId2"/>
  </p:sldLayoutIdLst>
  <p:transition>
    <p:wedge/>
  </p:transition>
  <p:txStyles>
    <p:titleStyle>
      <a:lvl1pPr algn="ctr" rtl="0" eaLnBrk="0" fontAlgn="base" hangingPunct="0">
        <a:spcBef>
          <a:spcPct val="0"/>
        </a:spcBef>
        <a:spcAft>
          <a:spcPct val="0"/>
        </a:spcAft>
        <a:defRPr sz="3600" b="1" kern="1200">
          <a:solidFill>
            <a:schemeClr val="accent2"/>
          </a:solidFill>
          <a:effectLst>
            <a:outerShdw blurRad="31750" dist="25400" dir="5400000" algn="tl" rotWithShape="0">
              <a:srgbClr val="000000">
                <a:alpha val="25000"/>
              </a:srgbClr>
            </a:outerShdw>
          </a:effectLst>
          <a:latin typeface="Arial" pitchFamily="34" charset="0"/>
          <a:ea typeface="+mj-ea"/>
          <a:cs typeface="+mj-cs"/>
        </a:defRPr>
      </a:lvl1pPr>
      <a:lvl2pPr algn="ctr" rtl="0" eaLnBrk="0" fontAlgn="base" hangingPunct="0">
        <a:spcBef>
          <a:spcPct val="0"/>
        </a:spcBef>
        <a:spcAft>
          <a:spcPct val="0"/>
        </a:spcAft>
        <a:defRPr sz="3600" b="1">
          <a:solidFill>
            <a:schemeClr val="accent2"/>
          </a:solidFill>
          <a:latin typeface="Arial" pitchFamily="34" charset="0"/>
        </a:defRPr>
      </a:lvl2pPr>
      <a:lvl3pPr algn="ctr" rtl="0" eaLnBrk="0" fontAlgn="base" hangingPunct="0">
        <a:spcBef>
          <a:spcPct val="0"/>
        </a:spcBef>
        <a:spcAft>
          <a:spcPct val="0"/>
        </a:spcAft>
        <a:defRPr sz="3600" b="1">
          <a:solidFill>
            <a:schemeClr val="accent2"/>
          </a:solidFill>
          <a:latin typeface="Arial" pitchFamily="34" charset="0"/>
        </a:defRPr>
      </a:lvl3pPr>
      <a:lvl4pPr algn="ctr" rtl="0" eaLnBrk="0" fontAlgn="base" hangingPunct="0">
        <a:spcBef>
          <a:spcPct val="0"/>
        </a:spcBef>
        <a:spcAft>
          <a:spcPct val="0"/>
        </a:spcAft>
        <a:defRPr sz="3600" b="1">
          <a:solidFill>
            <a:schemeClr val="accent2"/>
          </a:solidFill>
          <a:latin typeface="Arial" pitchFamily="34" charset="0"/>
        </a:defRPr>
      </a:lvl4pPr>
      <a:lvl5pPr algn="ctr" rtl="0" eaLnBrk="0" fontAlgn="base" hangingPunct="0">
        <a:spcBef>
          <a:spcPct val="0"/>
        </a:spcBef>
        <a:spcAft>
          <a:spcPct val="0"/>
        </a:spcAft>
        <a:defRPr sz="3600" b="1">
          <a:solidFill>
            <a:schemeClr val="accent2"/>
          </a:solidFill>
          <a:latin typeface="Arial"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3200" b="1" kern="1200">
          <a:solidFill>
            <a:srgbClr val="0070C0"/>
          </a:solidFill>
          <a:latin typeface="Trebuchet MS" pitchFamily="34" charset="0"/>
          <a:ea typeface="+mn-ea"/>
          <a:cs typeface="+mn-cs"/>
        </a:defRPr>
      </a:lvl1pPr>
      <a:lvl2pPr marL="620713" indent="-228600" algn="l" rtl="0" eaLnBrk="0" fontAlgn="base" hangingPunct="0">
        <a:spcBef>
          <a:spcPts val="325"/>
        </a:spcBef>
        <a:spcAft>
          <a:spcPct val="0"/>
        </a:spcAft>
        <a:buClr>
          <a:schemeClr val="accent1"/>
        </a:buClr>
        <a:buFont typeface="Wingdings" panose="05000000000000000000" pitchFamily="2" charset="2"/>
        <a:buChar char="q"/>
        <a:defRPr sz="2800" b="1" kern="1200">
          <a:solidFill>
            <a:srgbClr val="08A058"/>
          </a:solidFill>
          <a:latin typeface="Trebuchet MS" pitchFamily="34"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rgbClr val="7030A0"/>
          </a:solidFill>
          <a:latin typeface="Trebuchet MS" pitchFamily="34" charset="0"/>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rgbClr val="7030A0"/>
          </a:solidFill>
          <a:latin typeface="Trebuchet MS" pitchFamily="34" charset="0"/>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rgbClr val="7030A0"/>
          </a:solidFill>
          <a:latin typeface="Trebuchet MS"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r>
              <a:rPr lang="en-US" sz="900" dirty="0"/>
              <a:t>
              </a:t>
            </a:r>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BA17A20-442A-43CD-AAD8-D2D406B72FF7}" type="datetimeFigureOut">
              <a:rPr kumimoji="0" 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06-Feb-18</a:t>
            </a:fld>
            <a:endParaRPr kumimoji="0" lang="en-US" sz="1000" b="0" i="0" u="none" strike="noStrike" kern="1200" cap="none" spc="0" normalizeH="0" baseline="0" noProof="0">
              <a:ln>
                <a:noFill/>
              </a:ln>
              <a:solidFill>
                <a:prstClr val="black"/>
              </a:solidFill>
              <a:effectLst/>
              <a:uLnTx/>
              <a:uFillTx/>
              <a:latin typeface="Arial" charset="0"/>
              <a:ea typeface="+mn-ea"/>
              <a:cs typeface="+mn-cs"/>
            </a:endParaRPr>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3EE978A-8A3A-4294-A176-C03E4F5F5E75}" type="slidenum">
              <a:rPr kumimoji="0" lang="en-US" altLang="fr-FR"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fr-FR"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4875949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3.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5000">
              <a:srgbClr val="F4AC93"/>
            </a:gs>
            <a:gs pos="62000">
              <a:srgbClr val="F4AE96"/>
            </a:gs>
            <a:gs pos="61000">
              <a:srgbClr val="00B0F0"/>
            </a:gs>
            <a:gs pos="50000">
              <a:srgbClr val="F9CFC1"/>
            </a:gs>
            <a:gs pos="45000">
              <a:schemeClr val="accent1">
                <a:lumMod val="5000"/>
                <a:lumOff val="95000"/>
              </a:schemeClr>
            </a:gs>
            <a:gs pos="55000">
              <a:schemeClr val="accent1">
                <a:lumMod val="45000"/>
                <a:lumOff val="55000"/>
              </a:schemeClr>
            </a:gs>
            <a:gs pos="51000">
              <a:schemeClr val="accent1">
                <a:lumMod val="45000"/>
                <a:lumOff val="55000"/>
              </a:schemeClr>
            </a:gs>
            <a:gs pos="3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3499" y="1524000"/>
            <a:ext cx="8229600" cy="1923070"/>
          </a:xfrm>
        </p:spPr>
        <p:txBody>
          <a:bodyPr/>
          <a:lstStyle/>
          <a:p>
            <a:r>
              <a:rPr lang="en-US" dirty="0"/>
              <a:t> </a:t>
            </a:r>
          </a:p>
        </p:txBody>
      </p:sp>
      <p:sp>
        <p:nvSpPr>
          <p:cNvPr id="3" name="Subtitle 2"/>
          <p:cNvSpPr>
            <a:spLocks noGrp="1"/>
          </p:cNvSpPr>
          <p:nvPr>
            <p:ph type="subTitle" idx="1"/>
          </p:nvPr>
        </p:nvSpPr>
        <p:spPr>
          <a:xfrm>
            <a:off x="2590800" y="3733800"/>
            <a:ext cx="3581400" cy="381000"/>
          </a:xfrm>
        </p:spPr>
        <p:txBody>
          <a:bodyPr/>
          <a:lstStyle/>
          <a:p>
            <a:r>
              <a:rPr lang="en-US" dirty="0"/>
              <a:t>MANAGEMENT OF HIV/aids</a:t>
            </a:r>
          </a:p>
        </p:txBody>
      </p:sp>
      <p:sp>
        <p:nvSpPr>
          <p:cNvPr id="4" name="Date Placeholder 3"/>
          <p:cNvSpPr>
            <a:spLocks noGrp="1"/>
          </p:cNvSpPr>
          <p:nvPr>
            <p:ph type="dt" sz="half" idx="10"/>
          </p:nvPr>
        </p:nvSpPr>
        <p:spPr>
          <a:xfrm>
            <a:off x="6858000" y="6019800"/>
            <a:ext cx="1667207" cy="166688"/>
          </a:xfrm>
        </p:spPr>
        <p:txBody>
          <a:bodyPr/>
          <a:lstStyle/>
          <a:p>
            <a:r>
              <a:rPr lang="en-US" dirty="0"/>
              <a:t>Dr. </a:t>
            </a:r>
            <a:r>
              <a:rPr lang="en-US" dirty="0" err="1"/>
              <a:t>mansoor</a:t>
            </a:r>
            <a:r>
              <a:rPr lang="en-US" dirty="0"/>
              <a:t> (</a:t>
            </a:r>
            <a:r>
              <a:rPr lang="en-US" dirty="0" err="1"/>
              <a:t>PharmD</a:t>
            </a:r>
            <a:r>
              <a:rPr lang="en-US" dirty="0"/>
              <a:t>)</a:t>
            </a:r>
          </a:p>
        </p:txBody>
      </p:sp>
      <p:sp>
        <p:nvSpPr>
          <p:cNvPr id="6" name="Footer Placeholder 5"/>
          <p:cNvSpPr>
            <a:spLocks noGrp="1"/>
          </p:cNvSpPr>
          <p:nvPr>
            <p:ph type="ftr" sz="quarter" idx="11"/>
          </p:nvPr>
        </p:nvSpPr>
        <p:spPr>
          <a:xfrm>
            <a:off x="533400" y="5943600"/>
            <a:ext cx="3517935" cy="393737"/>
          </a:xfrm>
        </p:spPr>
        <p:txBody>
          <a:bodyPr/>
          <a:lstStyle/>
          <a:p>
            <a:r>
              <a:rPr lang="en-US" dirty="0"/>
              <a:t>Pharmacology Habib medical school</a:t>
            </a:r>
          </a:p>
        </p:txBody>
      </p:sp>
      <p:sp>
        <p:nvSpPr>
          <p:cNvPr id="5" name="Slide Number Placeholder 4"/>
          <p:cNvSpPr>
            <a:spLocks noGrp="1"/>
          </p:cNvSpPr>
          <p:nvPr>
            <p:ph type="sldNum" sz="quarter" idx="12"/>
          </p:nvPr>
        </p:nvSpPr>
        <p:spPr/>
        <p:txBody>
          <a:bodyPr/>
          <a:lstStyle/>
          <a:p>
            <a:fld id="{A70A3D8C-4E2E-49E6-9C4D-94E0FF62397D}" type="slidenum">
              <a:rPr lang="en-US" smtClean="0"/>
              <a:t>1</a:t>
            </a:fld>
            <a:endParaRPr lang="en-US"/>
          </a:p>
        </p:txBody>
      </p:sp>
      <p:sp>
        <p:nvSpPr>
          <p:cNvPr id="7" name="Rectangle 6"/>
          <p:cNvSpPr/>
          <p:nvPr/>
        </p:nvSpPr>
        <p:spPr>
          <a:xfrm>
            <a:off x="838200" y="1752600"/>
            <a:ext cx="7315200" cy="1446550"/>
          </a:xfrm>
          <a:prstGeom prst="rect">
            <a:avLst/>
          </a:prstGeom>
        </p:spPr>
        <p:txBody>
          <a:bodyPr wrap="square">
            <a:spAutoFit/>
          </a:bodyPr>
          <a:lstStyle/>
          <a:p>
            <a:r>
              <a:rPr lang="en-US" altLang="fr-FR" sz="4400" dirty="0"/>
              <a:t>Highly Active Antiretroviral   	Therapy (HAART)</a:t>
            </a:r>
            <a:endParaRPr lang="fr-FR" sz="4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640646"/>
            <a:ext cx="8534399" cy="6183774"/>
          </a:xfrm>
          <a:prstGeom prst="rect">
            <a:avLst/>
          </a:prstGeom>
        </p:spPr>
      </p:pic>
    </p:spTree>
    <p:extLst>
      <p:ext uri="{BB962C8B-B14F-4D97-AF65-F5344CB8AC3E}">
        <p14:creationId xmlns:p14="http://schemas.microsoft.com/office/powerpoint/2010/main" val="2194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52400"/>
            <a:ext cx="8915400" cy="6553200"/>
          </a:xfrm>
          <a:prstGeom prst="rect">
            <a:avLst/>
          </a:prstGeom>
        </p:spPr>
      </p:pic>
    </p:spTree>
    <p:extLst>
      <p:ext uri="{BB962C8B-B14F-4D97-AF65-F5344CB8AC3E}">
        <p14:creationId xmlns:p14="http://schemas.microsoft.com/office/powerpoint/2010/main" val="143731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0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610600" cy="5632311"/>
          </a:xfrm>
          <a:prstGeom prst="rect">
            <a:avLst/>
          </a:prstGeom>
        </p:spPr>
        <p:txBody>
          <a:bodyPr wrap="square">
            <a:spAutoFit/>
          </a:bodyPr>
          <a:lstStyle/>
          <a:p>
            <a:r>
              <a:rPr lang="fr-FR" sz="2400" b="1" dirty="0"/>
              <a:t>Triple NRTI </a:t>
            </a:r>
            <a:r>
              <a:rPr lang="fr-FR" sz="2400" b="1" dirty="0" err="1"/>
              <a:t>Regimens</a:t>
            </a:r>
            <a:r>
              <a:rPr lang="fr-FR" sz="2400" b="1" dirty="0"/>
              <a:t> </a:t>
            </a:r>
          </a:p>
          <a:p>
            <a:endParaRPr lang="fr-FR" sz="2400" b="1" dirty="0"/>
          </a:p>
          <a:p>
            <a:r>
              <a:rPr lang="fr-FR" sz="2400" dirty="0"/>
              <a:t>A triple NRTI </a:t>
            </a:r>
            <a:r>
              <a:rPr lang="fr-FR" sz="2400" dirty="0" err="1"/>
              <a:t>regimen</a:t>
            </a:r>
            <a:r>
              <a:rPr lang="fr-FR" sz="2400" dirty="0"/>
              <a:t> </a:t>
            </a:r>
            <a:r>
              <a:rPr lang="fr-FR" sz="2400" dirty="0" err="1"/>
              <a:t>should</a:t>
            </a:r>
            <a:r>
              <a:rPr lang="fr-FR" sz="2400" dirty="0"/>
              <a:t> </a:t>
            </a:r>
            <a:r>
              <a:rPr lang="fr-FR" sz="2400" dirty="0" err="1"/>
              <a:t>be</a:t>
            </a:r>
            <a:r>
              <a:rPr lang="fr-FR" sz="2400" dirty="0"/>
              <a:t> </a:t>
            </a:r>
            <a:r>
              <a:rPr lang="fr-FR" sz="2400" dirty="0" err="1"/>
              <a:t>considered</a:t>
            </a:r>
            <a:r>
              <a:rPr lang="fr-FR" sz="2400" dirty="0"/>
              <a:t> as an alternative for first-line ART in situations </a:t>
            </a:r>
            <a:r>
              <a:rPr lang="fr-FR" sz="2400" dirty="0" err="1"/>
              <a:t>where</a:t>
            </a:r>
            <a:r>
              <a:rPr lang="fr-FR" sz="2400" dirty="0"/>
              <a:t> NNRTI options </a:t>
            </a:r>
            <a:r>
              <a:rPr lang="fr-FR" sz="2400" dirty="0" err="1"/>
              <a:t>provide</a:t>
            </a:r>
            <a:r>
              <a:rPr lang="fr-FR" sz="2400" dirty="0"/>
              <a:t> </a:t>
            </a:r>
            <a:r>
              <a:rPr lang="fr-FR" sz="2400" dirty="0" err="1"/>
              <a:t>additional</a:t>
            </a:r>
            <a:r>
              <a:rPr lang="fr-FR" sz="2400" dirty="0"/>
              <a:t> complications and to </a:t>
            </a:r>
            <a:r>
              <a:rPr lang="fr-FR" sz="2400" dirty="0" err="1"/>
              <a:t>preserve</a:t>
            </a:r>
            <a:r>
              <a:rPr lang="fr-FR" sz="2400" dirty="0"/>
              <a:t> the PI class for second- line </a:t>
            </a:r>
            <a:r>
              <a:rPr lang="fr-FR" sz="2400" dirty="0" err="1"/>
              <a:t>treatment</a:t>
            </a:r>
            <a:r>
              <a:rPr lang="fr-FR" sz="2400" dirty="0"/>
              <a:t> </a:t>
            </a:r>
            <a:r>
              <a:rPr lang="fr-FR" sz="2400" dirty="0" err="1"/>
              <a:t>e.g</a:t>
            </a:r>
            <a:r>
              <a:rPr lang="fr-FR" sz="2400" dirty="0"/>
              <a:t>.:</a:t>
            </a:r>
          </a:p>
          <a:p>
            <a:r>
              <a:rPr lang="fr-FR" sz="2400" dirty="0"/>
              <a:t> </a:t>
            </a:r>
          </a:p>
          <a:p>
            <a:r>
              <a:rPr lang="fr-FR" sz="2400" dirty="0"/>
              <a:t>•  In </a:t>
            </a:r>
            <a:r>
              <a:rPr lang="fr-FR" sz="2400" dirty="0" err="1"/>
              <a:t>pregnant</a:t>
            </a:r>
            <a:r>
              <a:rPr lang="fr-FR" sz="2400" dirty="0"/>
              <a:t> </a:t>
            </a:r>
            <a:r>
              <a:rPr lang="fr-FR" sz="2400" dirty="0" err="1"/>
              <a:t>women</a:t>
            </a:r>
            <a:r>
              <a:rPr lang="fr-FR" sz="2400" dirty="0"/>
              <a:t> </a:t>
            </a:r>
            <a:r>
              <a:rPr lang="fr-FR" sz="2400" dirty="0" err="1"/>
              <a:t>with</a:t>
            </a:r>
            <a:r>
              <a:rPr lang="fr-FR" sz="2400" dirty="0"/>
              <a:t> CD4 </a:t>
            </a:r>
            <a:r>
              <a:rPr lang="fr-FR" sz="2400" dirty="0" err="1"/>
              <a:t>counts</a:t>
            </a:r>
            <a:r>
              <a:rPr lang="fr-FR" sz="2400" dirty="0"/>
              <a:t> of 250−350 </a:t>
            </a:r>
            <a:r>
              <a:rPr lang="fr-FR" sz="2400" dirty="0" err="1"/>
              <a:t>cells</a:t>
            </a:r>
            <a:r>
              <a:rPr lang="fr-FR" sz="2400" dirty="0"/>
              <a:t>/mm3); </a:t>
            </a:r>
          </a:p>
          <a:p>
            <a:r>
              <a:rPr lang="fr-FR" sz="2400" dirty="0"/>
              <a:t>•  Patients </a:t>
            </a:r>
            <a:r>
              <a:rPr lang="fr-FR" sz="2400" dirty="0" err="1"/>
              <a:t>co-infection</a:t>
            </a:r>
            <a:r>
              <a:rPr lang="fr-FR" sz="2400" dirty="0"/>
              <a:t> </a:t>
            </a:r>
            <a:r>
              <a:rPr lang="fr-FR" sz="2400" dirty="0" err="1"/>
              <a:t>with</a:t>
            </a:r>
            <a:r>
              <a:rPr lang="fr-FR" sz="2400" dirty="0"/>
              <a:t> viral </a:t>
            </a:r>
            <a:r>
              <a:rPr lang="fr-FR" sz="2400" dirty="0" err="1"/>
              <a:t>hepatitis</a:t>
            </a:r>
            <a:r>
              <a:rPr lang="fr-FR" sz="2400" dirty="0"/>
              <a:t> or </a:t>
            </a:r>
            <a:r>
              <a:rPr lang="fr-FR" sz="2400" dirty="0" err="1"/>
              <a:t>tuberculosis</a:t>
            </a:r>
            <a:r>
              <a:rPr lang="fr-FR" sz="2400" dirty="0"/>
              <a:t>; </a:t>
            </a:r>
          </a:p>
          <a:p>
            <a:r>
              <a:rPr lang="fr-FR" sz="2400" dirty="0"/>
              <a:t>•  Patients </a:t>
            </a:r>
            <a:r>
              <a:rPr lang="fr-FR" sz="2400" dirty="0" err="1"/>
              <a:t>with</a:t>
            </a:r>
            <a:r>
              <a:rPr lang="fr-FR" sz="2400" dirty="0"/>
              <a:t> </a:t>
            </a:r>
            <a:r>
              <a:rPr lang="fr-FR" sz="2400" dirty="0" err="1"/>
              <a:t>severe</a:t>
            </a:r>
            <a:r>
              <a:rPr lang="fr-FR" sz="2400" dirty="0"/>
              <a:t> adverse </a:t>
            </a:r>
            <a:r>
              <a:rPr lang="fr-FR" sz="2400" dirty="0" err="1"/>
              <a:t>reactions</a:t>
            </a:r>
            <a:r>
              <a:rPr lang="fr-FR" sz="2400" dirty="0"/>
              <a:t> to NVP or EFV).</a:t>
            </a:r>
          </a:p>
          <a:p>
            <a:r>
              <a:rPr lang="fr-FR" sz="2400" dirty="0"/>
              <a:t> </a:t>
            </a:r>
          </a:p>
          <a:p>
            <a:r>
              <a:rPr lang="fr-FR" sz="2400" b="1" i="1" dirty="0" err="1"/>
              <a:t>Recommended</a:t>
            </a:r>
            <a:r>
              <a:rPr lang="fr-FR" sz="2400" b="1" i="1" dirty="0"/>
              <a:t> triple NRTI </a:t>
            </a:r>
            <a:r>
              <a:rPr lang="fr-FR" sz="2400" b="1" i="1" dirty="0" err="1"/>
              <a:t>combinations</a:t>
            </a:r>
            <a:r>
              <a:rPr lang="fr-FR" sz="2400" b="1" i="1" dirty="0"/>
              <a:t> are: </a:t>
            </a:r>
          </a:p>
          <a:p>
            <a:r>
              <a:rPr lang="fr-FR" sz="2400" dirty="0"/>
              <a:t>•  zidovudine + </a:t>
            </a:r>
            <a:r>
              <a:rPr lang="fr-FR" sz="2400" dirty="0" err="1"/>
              <a:t>lamivudine</a:t>
            </a:r>
            <a:r>
              <a:rPr lang="fr-FR" sz="2400" dirty="0"/>
              <a:t> + </a:t>
            </a:r>
            <a:r>
              <a:rPr lang="fr-FR" sz="2400" dirty="0" err="1"/>
              <a:t>abacavir</a:t>
            </a:r>
            <a:r>
              <a:rPr lang="fr-FR" sz="2400" dirty="0"/>
              <a:t> </a:t>
            </a:r>
          </a:p>
          <a:p>
            <a:r>
              <a:rPr lang="fr-FR" sz="2400" dirty="0"/>
              <a:t>•  and zidovudine + </a:t>
            </a:r>
            <a:r>
              <a:rPr lang="fr-FR" sz="2400" dirty="0" err="1"/>
              <a:t>lamivudine</a:t>
            </a:r>
            <a:r>
              <a:rPr lang="fr-FR" sz="2400" dirty="0"/>
              <a:t> + </a:t>
            </a:r>
            <a:r>
              <a:rPr lang="fr-FR" sz="2400" dirty="0" err="1"/>
              <a:t>tenofovir</a:t>
            </a:r>
            <a:r>
              <a:rPr lang="fr-FR" sz="2400" dirty="0"/>
              <a:t>. </a:t>
            </a:r>
          </a:p>
        </p:txBody>
      </p:sp>
    </p:spTree>
    <p:extLst>
      <p:ext uri="{BB962C8B-B14F-4D97-AF65-F5344CB8AC3E}">
        <p14:creationId xmlns:p14="http://schemas.microsoft.com/office/powerpoint/2010/main" val="412797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32" y="0"/>
            <a:ext cx="9144000" cy="7017306"/>
          </a:xfrm>
          <a:prstGeom prst="rect">
            <a:avLst/>
          </a:prstGeom>
          <a:solidFill>
            <a:schemeClr val="bg1"/>
          </a:solidFill>
        </p:spPr>
        <p:txBody>
          <a:bodyPr wrap="square">
            <a:spAutoFit/>
          </a:bodyPr>
          <a:lstStyle/>
          <a:p>
            <a:r>
              <a:rPr lang="en-US" sz="2400" b="1" dirty="0"/>
              <a:t>Recommended second line of ART regimens in adults and   	                   adolescents</a:t>
            </a:r>
          </a:p>
          <a:p>
            <a:endParaRPr lang="en-US" sz="2400" b="1" dirty="0"/>
          </a:p>
          <a:p>
            <a:pPr marL="438912" indent="-320040">
              <a:buClr>
                <a:schemeClr val="accent3"/>
              </a:buClr>
              <a:buFont typeface="Wingdings 2"/>
              <a:buChar char=""/>
              <a:defRPr/>
            </a:pPr>
            <a:r>
              <a:rPr lang="en-US" sz="2400" dirty="0"/>
              <a:t>Back bone is a boosted PI</a:t>
            </a:r>
          </a:p>
          <a:p>
            <a:pPr marL="438912" indent="-320040">
              <a:buClr>
                <a:schemeClr val="accent3"/>
              </a:buClr>
              <a:buFont typeface="Wingdings 2"/>
              <a:buChar char=""/>
              <a:defRPr/>
            </a:pPr>
            <a:endParaRPr lang="en-US" sz="1200" dirty="0"/>
          </a:p>
          <a:p>
            <a:pPr marL="438912" indent="-320040">
              <a:buClr>
                <a:schemeClr val="accent3"/>
              </a:buClr>
              <a:buFont typeface="Wingdings 2"/>
              <a:buChar char=""/>
              <a:defRPr/>
            </a:pPr>
            <a:r>
              <a:rPr lang="en-US" sz="2400" dirty="0"/>
              <a:t>Plus 2 NRTIs</a:t>
            </a:r>
          </a:p>
          <a:p>
            <a:pPr marL="438912" indent="-320040">
              <a:buClr>
                <a:schemeClr val="accent3"/>
              </a:buClr>
              <a:buFont typeface="Wingdings 2"/>
              <a:buChar char=""/>
              <a:defRPr/>
            </a:pPr>
            <a:endParaRPr lang="en-US" sz="1400" dirty="0"/>
          </a:p>
          <a:p>
            <a:pPr marL="438912" indent="-320040">
              <a:buClr>
                <a:schemeClr val="accent3"/>
              </a:buClr>
              <a:buFont typeface="Wingdings 2"/>
              <a:buChar char=""/>
              <a:defRPr/>
            </a:pPr>
            <a:r>
              <a:rPr lang="en-US" sz="2400" dirty="0"/>
              <a:t>Preferred PIs are ATV/r and LPV/r</a:t>
            </a:r>
          </a:p>
          <a:p>
            <a:pPr marL="438912" indent="-320040">
              <a:buClr>
                <a:schemeClr val="accent3"/>
              </a:buClr>
              <a:buFont typeface="Wingdings 2"/>
              <a:buChar char=""/>
              <a:defRPr/>
            </a:pPr>
            <a:endParaRPr lang="en-US" sz="2000" dirty="0"/>
          </a:p>
          <a:p>
            <a:pPr marL="438912" indent="-320040">
              <a:buClr>
                <a:schemeClr val="accent3"/>
              </a:buClr>
              <a:buFont typeface="Wingdings 2"/>
              <a:buChar char=""/>
              <a:defRPr/>
            </a:pPr>
            <a:r>
              <a:rPr lang="en-US" sz="2400" dirty="0"/>
              <a:t>Simplification is required</a:t>
            </a:r>
          </a:p>
          <a:p>
            <a:pPr marL="438912" indent="-320040">
              <a:buClr>
                <a:schemeClr val="accent3"/>
              </a:buClr>
              <a:buFont typeface="Wingdings 2"/>
              <a:buChar char=""/>
              <a:defRPr/>
            </a:pPr>
            <a:endParaRPr lang="en-US" sz="2400" dirty="0"/>
          </a:p>
          <a:p>
            <a:pPr marL="438912" indent="-320040">
              <a:buClr>
                <a:schemeClr val="accent3"/>
              </a:buClr>
              <a:buFont typeface="Wingdings 2"/>
              <a:buChar char=""/>
              <a:defRPr/>
            </a:pPr>
            <a:r>
              <a:rPr lang="en-US" sz="2400" dirty="0"/>
              <a:t>The entire regimen needs to be changed, so choice depends on first line regimen</a:t>
            </a:r>
          </a:p>
          <a:p>
            <a:pPr marL="438912" indent="-320040">
              <a:buClr>
                <a:schemeClr val="accent3"/>
              </a:buClr>
              <a:buFont typeface="Wingdings 2"/>
              <a:buChar char=""/>
              <a:defRPr/>
            </a:pPr>
            <a:endParaRPr lang="en-US" sz="2000" dirty="0"/>
          </a:p>
          <a:p>
            <a:pPr marL="731520" lvl="1" indent="-274320">
              <a:buFont typeface="Wingdings"/>
              <a:buChar char=""/>
              <a:defRPr/>
            </a:pPr>
            <a:r>
              <a:rPr lang="en-US" sz="2400" dirty="0" err="1"/>
              <a:t>ABC+ddI+LPV</a:t>
            </a:r>
            <a:r>
              <a:rPr lang="en-US" sz="2400" dirty="0"/>
              <a:t>/r or TDF+3TC+LPV/r</a:t>
            </a:r>
          </a:p>
          <a:p>
            <a:pPr marL="996696" lvl="2" indent="-246888">
              <a:buClr>
                <a:schemeClr val="accent3"/>
              </a:buClr>
              <a:buFont typeface="Arial"/>
              <a:buChar char="▪"/>
              <a:defRPr/>
            </a:pPr>
            <a:r>
              <a:rPr lang="en-US" sz="2400" dirty="0"/>
              <a:t>If first line was AZT+3TC+NVP/EFV</a:t>
            </a:r>
          </a:p>
          <a:p>
            <a:pPr marL="996696" lvl="2" indent="-246888">
              <a:buClr>
                <a:schemeClr val="accent3"/>
              </a:buClr>
              <a:buFont typeface="Arial"/>
              <a:buChar char="▪"/>
              <a:defRPr/>
            </a:pPr>
            <a:endParaRPr lang="en-US" sz="2400" dirty="0"/>
          </a:p>
          <a:p>
            <a:pPr marL="731520" lvl="1" indent="-274320">
              <a:buFont typeface="Wingdings"/>
              <a:buChar char=""/>
              <a:defRPr/>
            </a:pPr>
            <a:r>
              <a:rPr lang="en-US" sz="2400" dirty="0" err="1"/>
              <a:t>AZT+ddI+LPV</a:t>
            </a:r>
            <a:r>
              <a:rPr lang="en-US" sz="2400" dirty="0"/>
              <a:t>/r or </a:t>
            </a:r>
            <a:r>
              <a:rPr lang="en-US" sz="2400" dirty="0" err="1"/>
              <a:t>ABC+ddI+LPV</a:t>
            </a:r>
            <a:r>
              <a:rPr lang="en-US" sz="2400" dirty="0"/>
              <a:t>/r or AZT+3TC+LPV/r</a:t>
            </a:r>
          </a:p>
          <a:p>
            <a:pPr marL="996696" lvl="2" indent="-246888">
              <a:buClr>
                <a:schemeClr val="accent3"/>
              </a:buClr>
              <a:buFont typeface="Arial"/>
              <a:buChar char="▪"/>
              <a:defRPr/>
            </a:pPr>
            <a:r>
              <a:rPr lang="en-US" sz="2400" dirty="0"/>
              <a:t>If first line was TDF+3TC+NVP/EFV</a:t>
            </a:r>
          </a:p>
          <a:p>
            <a:endParaRPr lang="en-US" sz="2400" b="1" dirty="0"/>
          </a:p>
        </p:txBody>
      </p:sp>
      <p:sp>
        <p:nvSpPr>
          <p:cNvPr id="9" name="Rectangle 8"/>
          <p:cNvSpPr/>
          <p:nvPr/>
        </p:nvSpPr>
        <p:spPr>
          <a:xfrm>
            <a:off x="228600" y="1828800"/>
            <a:ext cx="8458200" cy="461665"/>
          </a:xfrm>
          <a:prstGeom prst="rect">
            <a:avLst/>
          </a:prstGeom>
        </p:spPr>
        <p:txBody>
          <a:bodyPr wrap="square">
            <a:spAutoFit/>
          </a:bodyPr>
          <a:lstStyle/>
          <a:p>
            <a:pPr marL="438912" indent="-320040">
              <a:buClr>
                <a:schemeClr val="accent3"/>
              </a:buClr>
              <a:buFont typeface="Wingdings 2"/>
              <a:buChar char=""/>
              <a:defRPr/>
            </a:pPr>
            <a:endParaRPr lang="en-US" sz="2400" dirty="0"/>
          </a:p>
        </p:txBody>
      </p:sp>
    </p:spTree>
    <p:extLst>
      <p:ext uri="{BB962C8B-B14F-4D97-AF65-F5344CB8AC3E}">
        <p14:creationId xmlns:p14="http://schemas.microsoft.com/office/powerpoint/2010/main" val="3882900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49601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4800" y="304800"/>
            <a:ext cx="8458200" cy="6324600"/>
          </a:xfrm>
          <a:prstGeom prst="rect">
            <a:avLst/>
          </a:prstGeom>
        </p:spPr>
      </p:pic>
    </p:spTree>
    <p:extLst>
      <p:ext uri="{BB962C8B-B14F-4D97-AF65-F5344CB8AC3E}">
        <p14:creationId xmlns:p14="http://schemas.microsoft.com/office/powerpoint/2010/main" val="2617775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609600"/>
            <a:ext cx="8381999" cy="6007125"/>
          </a:xfrm>
          <a:prstGeom prst="rect">
            <a:avLst/>
          </a:prstGeom>
        </p:spPr>
      </p:pic>
    </p:spTree>
    <p:extLst>
      <p:ext uri="{BB962C8B-B14F-4D97-AF65-F5344CB8AC3E}">
        <p14:creationId xmlns:p14="http://schemas.microsoft.com/office/powerpoint/2010/main" val="237140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6370975"/>
          </a:xfrm>
          <a:prstGeom prst="rect">
            <a:avLst/>
          </a:prstGeom>
        </p:spPr>
        <p:txBody>
          <a:bodyPr wrap="square">
            <a:spAutoFit/>
          </a:bodyPr>
          <a:lstStyle/>
          <a:p>
            <a:r>
              <a:rPr lang="en-US" sz="2400" b="1" dirty="0"/>
              <a:t>What to do after 2</a:t>
            </a:r>
            <a:r>
              <a:rPr lang="en-US" sz="2400" b="1" baseline="30000" dirty="0"/>
              <a:t>nd</a:t>
            </a:r>
            <a:r>
              <a:rPr lang="en-US" sz="2400" b="1" dirty="0"/>
              <a:t> Line Treatment Failure</a:t>
            </a:r>
          </a:p>
          <a:p>
            <a:endParaRPr lang="en-US" sz="2400" dirty="0"/>
          </a:p>
          <a:p>
            <a:pPr marL="342900" indent="-342900">
              <a:buFont typeface="Wingdings" panose="05000000000000000000" pitchFamily="2" charset="2"/>
              <a:buChar char="Ø"/>
            </a:pPr>
            <a:r>
              <a:rPr lang="en-US" sz="2400" dirty="0"/>
              <a:t>Salvage regimens are not readily available on the public free ART program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Decisions to continue a failing 2ndline regimen should be made on a case by case basis and in consultation with experts in ART.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when the patient can afford the costs of salvage therapy,</a:t>
            </a:r>
          </a:p>
          <a:p>
            <a:r>
              <a:rPr lang="en-US" sz="2400" dirty="0"/>
              <a:t>here are options of new : </a:t>
            </a:r>
          </a:p>
          <a:p>
            <a:endParaRPr lang="en-US" sz="2400" dirty="0"/>
          </a:p>
          <a:p>
            <a:pPr marL="342900" indent="-342900">
              <a:buFont typeface="Arial" panose="020B0604020202020204" pitchFamily="34" charset="0"/>
              <a:buChar char="•"/>
            </a:pPr>
            <a:r>
              <a:rPr lang="en-US" sz="2400" b="1" dirty="0"/>
              <a:t>PIs like </a:t>
            </a:r>
            <a:r>
              <a:rPr lang="en-US" sz="2400" b="1" dirty="0" err="1"/>
              <a:t>darunavir</a:t>
            </a:r>
            <a:r>
              <a:rPr lang="en-US" sz="2400" b="1" dirty="0"/>
              <a:t>,</a:t>
            </a:r>
          </a:p>
          <a:p>
            <a:pPr marL="342900" indent="-342900">
              <a:buFont typeface="Arial" panose="020B0604020202020204" pitchFamily="34" charset="0"/>
              <a:buChar char="•"/>
            </a:pPr>
            <a:r>
              <a:rPr lang="en-US" sz="2400" b="1" dirty="0"/>
              <a:t>NNRTIs like </a:t>
            </a:r>
            <a:r>
              <a:rPr lang="en-US" sz="2400" b="1" dirty="0" err="1"/>
              <a:t>etravirine</a:t>
            </a:r>
            <a:r>
              <a:rPr lang="en-US" sz="2400" b="1" dirty="0"/>
              <a:t>, </a:t>
            </a:r>
          </a:p>
          <a:p>
            <a:pPr marL="342900" indent="-342900">
              <a:buFont typeface="Arial" panose="020B0604020202020204" pitchFamily="34" charset="0"/>
              <a:buChar char="•"/>
            </a:pPr>
            <a:r>
              <a:rPr lang="en-US" sz="2400" b="1" dirty="0"/>
              <a:t>Integrase inhibitors like </a:t>
            </a:r>
            <a:r>
              <a:rPr lang="en-US" sz="2400" b="1" dirty="0" err="1"/>
              <a:t>raltegravir</a:t>
            </a:r>
            <a:r>
              <a:rPr lang="en-US" sz="2400" b="1" dirty="0"/>
              <a:t> and </a:t>
            </a:r>
          </a:p>
          <a:p>
            <a:pPr marL="342900" indent="-342900">
              <a:buFont typeface="Arial" panose="020B0604020202020204" pitchFamily="34" charset="0"/>
              <a:buChar char="•"/>
            </a:pPr>
            <a:r>
              <a:rPr lang="en-US" sz="2400" b="1" dirty="0"/>
              <a:t>chemokine receptor (CCR5) blockers like </a:t>
            </a:r>
            <a:r>
              <a:rPr lang="en-US" sz="2400" b="1" dirty="0" err="1"/>
              <a:t>maraviroc</a:t>
            </a:r>
            <a:r>
              <a:rPr lang="en-US" sz="2400" b="1" dirty="0"/>
              <a:t>.</a:t>
            </a:r>
          </a:p>
          <a:p>
            <a:endParaRPr lang="fr-FR" sz="2400" dirty="0"/>
          </a:p>
        </p:txBody>
      </p:sp>
    </p:spTree>
    <p:extLst>
      <p:ext uri="{BB962C8B-B14F-4D97-AF65-F5344CB8AC3E}">
        <p14:creationId xmlns:p14="http://schemas.microsoft.com/office/powerpoint/2010/main" val="105370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7234" y="1219200"/>
            <a:ext cx="7929966" cy="5410200"/>
          </a:xfrm>
          <a:prstGeom prst="rect">
            <a:avLst/>
          </a:prstGeom>
          <a:solidFill>
            <a:schemeClr val="bg1"/>
          </a:solidFill>
        </p:spPr>
        <p:txBody>
          <a:bodyPr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38912" indent="-320040">
              <a:spcBef>
                <a:spcPts val="0"/>
              </a:spcBef>
              <a:buClr>
                <a:schemeClr val="accent3"/>
              </a:buClr>
              <a:buFont typeface="Wingdings 2"/>
              <a:buChar char=""/>
              <a:defRPr/>
            </a:pPr>
            <a:r>
              <a:rPr lang="en-US" sz="2400" dirty="0"/>
              <a:t>Is complicated because of:</a:t>
            </a:r>
          </a:p>
          <a:p>
            <a:pPr marL="731520" lvl="1" indent="-274320">
              <a:buFont typeface="Wingdings"/>
              <a:buChar char=""/>
              <a:defRPr/>
            </a:pPr>
            <a:r>
              <a:rPr lang="en-US" sz="2400" dirty="0"/>
              <a:t>Drug interactions between Rifampicin and NNRTI and </a:t>
            </a:r>
            <a:r>
              <a:rPr lang="en-US" sz="2400" dirty="0" err="1"/>
              <a:t>Pis</a:t>
            </a:r>
            <a:endParaRPr lang="en-US" sz="2400" dirty="0"/>
          </a:p>
          <a:p>
            <a:pPr marL="731520" lvl="1" indent="-274320">
              <a:buFont typeface="Wingdings"/>
              <a:buChar char=""/>
              <a:defRPr/>
            </a:pPr>
            <a:r>
              <a:rPr lang="en-US" sz="2400" dirty="0"/>
              <a:t>IRIS</a:t>
            </a:r>
          </a:p>
          <a:p>
            <a:pPr marL="731520" lvl="1" indent="-274320">
              <a:buFont typeface="Wingdings"/>
              <a:buChar char=""/>
              <a:defRPr/>
            </a:pPr>
            <a:r>
              <a:rPr lang="en-US" sz="2400" dirty="0"/>
              <a:t>Pill burden</a:t>
            </a:r>
          </a:p>
          <a:p>
            <a:pPr marL="731520" lvl="1" indent="-274320">
              <a:buFont typeface="Wingdings"/>
              <a:buChar char=""/>
              <a:defRPr/>
            </a:pPr>
            <a:r>
              <a:rPr lang="en-US" sz="2400" dirty="0"/>
              <a:t>Overlapping toxicities</a:t>
            </a:r>
          </a:p>
          <a:p>
            <a:pPr marL="731520" lvl="1" indent="-274320">
              <a:buFont typeface="Wingdings"/>
              <a:buChar char=""/>
              <a:defRPr/>
            </a:pPr>
            <a:r>
              <a:rPr lang="en-US" sz="2400" dirty="0"/>
              <a:t>Adherence </a:t>
            </a:r>
          </a:p>
        </p:txBody>
      </p:sp>
      <p:sp>
        <p:nvSpPr>
          <p:cNvPr id="3" name="Title 1"/>
          <p:cNvSpPr txBox="1">
            <a:spLocks/>
          </p:cNvSpPr>
          <p:nvPr/>
        </p:nvSpPr>
        <p:spPr>
          <a:xfrm>
            <a:off x="152400" y="304800"/>
            <a:ext cx="7543800" cy="711359"/>
          </a:xfrm>
          <a:prstGeom prst="rect">
            <a:avLst/>
          </a:prstGeom>
        </p:spPr>
        <p:txBody>
          <a:bodyPr>
            <a:normAutofit fontScale="77500" lnSpcReduction="20000"/>
          </a:bodyPr>
          <a:lst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b="1" dirty="0">
                <a:solidFill>
                  <a:schemeClr val="accent1">
                    <a:satMod val="150000"/>
                  </a:schemeClr>
                </a:solidFill>
              </a:rPr>
              <a:t>People co-infected with TB and HIV infections</a:t>
            </a:r>
          </a:p>
        </p:txBody>
      </p:sp>
    </p:spTree>
    <p:extLst>
      <p:ext uri="{BB962C8B-B14F-4D97-AF65-F5344CB8AC3E}">
        <p14:creationId xmlns:p14="http://schemas.microsoft.com/office/powerpoint/2010/main" val="352211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2</a:t>
            </a:fld>
            <a:endParaRPr lang="en-US"/>
          </a:p>
        </p:txBody>
      </p:sp>
      <p:sp>
        <p:nvSpPr>
          <p:cNvPr id="2" name="Rectangle 1"/>
          <p:cNvSpPr/>
          <p:nvPr/>
        </p:nvSpPr>
        <p:spPr>
          <a:xfrm>
            <a:off x="0" y="76200"/>
            <a:ext cx="8915400" cy="6586418"/>
          </a:xfrm>
          <a:prstGeom prst="rect">
            <a:avLst/>
          </a:prstGeom>
          <a:solidFill>
            <a:schemeClr val="bg1"/>
          </a:solidFill>
        </p:spPr>
        <p:txBody>
          <a:bodyPr wrap="square">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HAART may be defined as therapy </a:t>
            </a:r>
            <a:r>
              <a:rPr lang="en-US" sz="2000" b="1" dirty="0"/>
              <a:t>which is potent enough to suppress HIV </a:t>
            </a:r>
            <a:r>
              <a:rPr lang="en-US" sz="2000" b="1" dirty="0" err="1"/>
              <a:t>viraemia</a:t>
            </a:r>
            <a:r>
              <a:rPr lang="en-US" sz="2000" b="1" dirty="0"/>
              <a:t> to undetectable levels (&lt;50 copies/mL),</a:t>
            </a:r>
            <a:r>
              <a:rPr lang="en-US" sz="2000" dirty="0"/>
              <a:t> as measured by the most sensitive assay available, and which is durable in its </a:t>
            </a:r>
            <a:r>
              <a:rPr lang="en-US" sz="2000" dirty="0" err="1"/>
              <a:t>virologic</a:t>
            </a:r>
            <a:r>
              <a:rPr lang="en-US" sz="2000" dirty="0"/>
              <a:t> effect.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HAART conventionally </a:t>
            </a:r>
            <a:r>
              <a:rPr lang="en-US" sz="2000" b="1" dirty="0"/>
              <a:t>includes three or more drugs from at least two classes.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However, as long as there is full and durable suppression of viral load, any regimen should be regarded as HAART.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On the other hand, known </a:t>
            </a:r>
            <a:r>
              <a:rPr lang="en-US" sz="2000" b="1" dirty="0"/>
              <a:t>sub optimal regimens</a:t>
            </a:r>
            <a:r>
              <a:rPr lang="en-US" sz="2000" dirty="0"/>
              <a:t>, e.g. </a:t>
            </a:r>
            <a:r>
              <a:rPr lang="en-US" sz="2000" dirty="0" err="1"/>
              <a:t>monotherpy</a:t>
            </a:r>
            <a:r>
              <a:rPr lang="en-US" sz="2000" dirty="0"/>
              <a:t>, double nucleoside, or certain triple nucleoside combinations </a:t>
            </a:r>
            <a:r>
              <a:rPr lang="en-US" sz="2000" b="1" dirty="0"/>
              <a:t>are not HAART and are contraindicated in HIV disease. </a:t>
            </a:r>
          </a:p>
          <a:p>
            <a:pPr marL="285750" indent="-285750">
              <a:buFont typeface="Arial" panose="020B0604020202020204" pitchFamily="34" charset="0"/>
              <a:buChar char="•"/>
            </a:pPr>
            <a:endParaRPr lang="en-US" sz="2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HAART is the global standard of care in the treatment of HIV infection. Although not a cure for HIV infection, HAART usually results in near-complete suppression of HIV replication.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Treatment has to be lifelong.</a:t>
            </a:r>
          </a:p>
        </p:txBody>
      </p:sp>
    </p:spTree>
    <p:extLst>
      <p:ext uri="{BB962C8B-B14F-4D97-AF65-F5344CB8AC3E}">
        <p14:creationId xmlns:p14="http://schemas.microsoft.com/office/powerpoint/2010/main" val="169374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381000"/>
            <a:ext cx="4170308" cy="370922"/>
          </a:xfrm>
          <a:prstGeom prst="rect">
            <a:avLst/>
          </a:prstGeom>
        </p:spPr>
      </p:pic>
      <p:pic>
        <p:nvPicPr>
          <p:cNvPr id="3" name="Picture 2"/>
          <p:cNvPicPr>
            <a:picLocks noChangeAspect="1"/>
          </p:cNvPicPr>
          <p:nvPr/>
        </p:nvPicPr>
        <p:blipFill>
          <a:blip r:embed="rId3"/>
          <a:stretch>
            <a:fillRect/>
          </a:stretch>
        </p:blipFill>
        <p:spPr>
          <a:xfrm>
            <a:off x="457200" y="879276"/>
            <a:ext cx="8153400" cy="4724400"/>
          </a:xfrm>
          <a:prstGeom prst="rect">
            <a:avLst/>
          </a:prstGeom>
        </p:spPr>
      </p:pic>
      <p:pic>
        <p:nvPicPr>
          <p:cNvPr id="4" name="Picture 3"/>
          <p:cNvPicPr>
            <a:picLocks noChangeAspect="1"/>
          </p:cNvPicPr>
          <p:nvPr/>
        </p:nvPicPr>
        <p:blipFill>
          <a:blip r:embed="rId4"/>
          <a:stretch>
            <a:fillRect/>
          </a:stretch>
        </p:blipFill>
        <p:spPr>
          <a:xfrm>
            <a:off x="304800" y="5546203"/>
            <a:ext cx="8305800" cy="1311797"/>
          </a:xfrm>
          <a:prstGeom prst="rect">
            <a:avLst/>
          </a:prstGeom>
        </p:spPr>
      </p:pic>
    </p:spTree>
    <p:extLst>
      <p:ext uri="{BB962C8B-B14F-4D97-AF65-F5344CB8AC3E}">
        <p14:creationId xmlns:p14="http://schemas.microsoft.com/office/powerpoint/2010/main" val="3545403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1905000"/>
            <a:ext cx="7143919" cy="2813578"/>
          </a:xfrm>
          <a:prstGeom prst="rect">
            <a:avLst/>
          </a:prstGeom>
        </p:spPr>
      </p:pic>
    </p:spTree>
    <p:extLst>
      <p:ext uri="{BB962C8B-B14F-4D97-AF65-F5344CB8AC3E}">
        <p14:creationId xmlns:p14="http://schemas.microsoft.com/office/powerpoint/2010/main" val="845459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457200"/>
            <a:ext cx="8229600" cy="6088547"/>
          </a:xfrm>
          <a:prstGeom prst="rect">
            <a:avLst/>
          </a:prstGeom>
        </p:spPr>
      </p:pic>
    </p:spTree>
    <p:extLst>
      <p:ext uri="{BB962C8B-B14F-4D97-AF65-F5344CB8AC3E}">
        <p14:creationId xmlns:p14="http://schemas.microsoft.com/office/powerpoint/2010/main" val="306234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0"/>
            <a:ext cx="8534400" cy="6567234"/>
          </a:xfrm>
          <a:prstGeom prst="rect">
            <a:avLst/>
          </a:prstGeom>
        </p:spPr>
      </p:pic>
    </p:spTree>
    <p:extLst>
      <p:ext uri="{BB962C8B-B14F-4D97-AF65-F5344CB8AC3E}">
        <p14:creationId xmlns:p14="http://schemas.microsoft.com/office/powerpoint/2010/main" val="3772161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1371600"/>
            <a:ext cx="7353041" cy="4419600"/>
          </a:xfrm>
          <a:prstGeom prst="rect">
            <a:avLst/>
          </a:prstGeom>
        </p:spPr>
      </p:pic>
    </p:spTree>
    <p:extLst>
      <p:ext uri="{BB962C8B-B14F-4D97-AF65-F5344CB8AC3E}">
        <p14:creationId xmlns:p14="http://schemas.microsoft.com/office/powerpoint/2010/main" val="123638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25</a:t>
            </a:fld>
            <a:endParaRPr lang="en-US"/>
          </a:p>
        </p:txBody>
      </p:sp>
      <p:sp>
        <p:nvSpPr>
          <p:cNvPr id="2" name="Rectangle 1"/>
          <p:cNvSpPr/>
          <p:nvPr/>
        </p:nvSpPr>
        <p:spPr>
          <a:xfrm>
            <a:off x="152400" y="36786"/>
            <a:ext cx="8763000" cy="6717223"/>
          </a:xfrm>
          <a:prstGeom prst="rect">
            <a:avLst/>
          </a:prstGeom>
          <a:solidFill>
            <a:schemeClr val="bg1"/>
          </a:solidFill>
        </p:spPr>
        <p:txBody>
          <a:bodyPr wrap="square">
            <a:spAutoFit/>
          </a:bodyPr>
          <a:lstStyle/>
          <a:p>
            <a:r>
              <a:rPr lang="en-US" sz="2400" b="1" dirty="0"/>
              <a:t>post-exposure prophylaxis </a:t>
            </a:r>
          </a:p>
          <a:p>
            <a:endParaRPr lang="en-US" b="1" dirty="0"/>
          </a:p>
          <a:p>
            <a:r>
              <a:rPr lang="en-US" sz="2000" dirty="0"/>
              <a:t>The exposure should be classified as “low risk” or “high risk” for HIV infection as below: </a:t>
            </a:r>
          </a:p>
          <a:p>
            <a:endParaRPr lang="en-US" sz="2000" dirty="0"/>
          </a:p>
          <a:p>
            <a:pPr marL="342900" indent="-342900">
              <a:buFont typeface="Wingdings" panose="05000000000000000000" pitchFamily="2" charset="2"/>
              <a:buChar char="v"/>
            </a:pPr>
            <a:r>
              <a:rPr lang="en-US" sz="2000" b="1" dirty="0"/>
              <a:t>Low risk: </a:t>
            </a:r>
          </a:p>
          <a:p>
            <a:endParaRPr lang="en-US" sz="1600" b="1" dirty="0"/>
          </a:p>
          <a:p>
            <a:r>
              <a:rPr lang="en-US" sz="2000" dirty="0"/>
              <a:t>•  Solid needle, superficial exposure on intact skin </a:t>
            </a:r>
          </a:p>
          <a:p>
            <a:endParaRPr lang="en-US" sz="1100" dirty="0"/>
          </a:p>
          <a:p>
            <a:r>
              <a:rPr lang="en-US" sz="2000" dirty="0"/>
              <a:t>•  Small volume (drops of blood) on mucous membrane or non-intact skin exposure </a:t>
            </a:r>
          </a:p>
          <a:p>
            <a:endParaRPr lang="en-US" sz="1050" dirty="0"/>
          </a:p>
          <a:p>
            <a:r>
              <a:rPr lang="en-US" sz="2000" dirty="0"/>
              <a:t>•  Source is asymptomatic or VL &lt;1500 c/mL </a:t>
            </a:r>
          </a:p>
          <a:p>
            <a:endParaRPr lang="en-US" sz="2000" dirty="0"/>
          </a:p>
          <a:p>
            <a:pPr marL="342900" indent="-342900">
              <a:buFont typeface="Wingdings" panose="05000000000000000000" pitchFamily="2" charset="2"/>
              <a:buChar char="v"/>
            </a:pPr>
            <a:r>
              <a:rPr lang="en-US" sz="2000" b="1" dirty="0"/>
              <a:t>High Risk:</a:t>
            </a:r>
          </a:p>
          <a:p>
            <a:endParaRPr lang="en-US" sz="1100" b="1" dirty="0"/>
          </a:p>
          <a:p>
            <a:r>
              <a:rPr lang="en-US" sz="2000" dirty="0"/>
              <a:t>•  Large bore needle, deep injury, visible blood on device, needle in patient artery/vein </a:t>
            </a:r>
          </a:p>
          <a:p>
            <a:endParaRPr lang="en-US" sz="1400" dirty="0"/>
          </a:p>
          <a:p>
            <a:r>
              <a:rPr lang="en-US" sz="2000" dirty="0"/>
              <a:t>•  Large volume (major blood splash on mucous membrane or non-intact skin exposures </a:t>
            </a:r>
          </a:p>
          <a:p>
            <a:endParaRPr lang="en-US" sz="1200" dirty="0"/>
          </a:p>
          <a:p>
            <a:r>
              <a:rPr lang="en-US" sz="2000" dirty="0"/>
              <a:t>•  Source symptomatic, acute seroconversion, high viral load </a:t>
            </a:r>
            <a:endParaRPr lang="fr-FR" sz="2000" dirty="0"/>
          </a:p>
        </p:txBody>
      </p:sp>
    </p:spTree>
    <p:extLst>
      <p:ext uri="{BB962C8B-B14F-4D97-AF65-F5344CB8AC3E}">
        <p14:creationId xmlns:p14="http://schemas.microsoft.com/office/powerpoint/2010/main" val="374750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24795"/>
            <a:ext cx="8534399" cy="6733205"/>
          </a:xfrm>
          <a:prstGeom prst="rect">
            <a:avLst/>
          </a:prstGeom>
        </p:spPr>
      </p:pic>
    </p:spTree>
    <p:extLst>
      <p:ext uri="{BB962C8B-B14F-4D97-AF65-F5344CB8AC3E}">
        <p14:creationId xmlns:p14="http://schemas.microsoft.com/office/powerpoint/2010/main" val="3848322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228600"/>
            <a:ext cx="8458200" cy="6324600"/>
          </a:xfrm>
          <a:prstGeom prst="rect">
            <a:avLst/>
          </a:prstGeom>
        </p:spPr>
      </p:pic>
    </p:spTree>
    <p:extLst>
      <p:ext uri="{BB962C8B-B14F-4D97-AF65-F5344CB8AC3E}">
        <p14:creationId xmlns:p14="http://schemas.microsoft.com/office/powerpoint/2010/main" val="186987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635462"/>
            <a:ext cx="8458199" cy="6210914"/>
          </a:xfrm>
          <a:prstGeom prst="rect">
            <a:avLst/>
          </a:prstGeom>
        </p:spPr>
      </p:pic>
    </p:spTree>
    <p:extLst>
      <p:ext uri="{BB962C8B-B14F-4D97-AF65-F5344CB8AC3E}">
        <p14:creationId xmlns:p14="http://schemas.microsoft.com/office/powerpoint/2010/main" val="482709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685800"/>
            <a:ext cx="8153400" cy="5410199"/>
          </a:xfrm>
          <a:prstGeom prst="rect">
            <a:avLst/>
          </a:prstGeom>
        </p:spPr>
      </p:pic>
    </p:spTree>
    <p:extLst>
      <p:ext uri="{BB962C8B-B14F-4D97-AF65-F5344CB8AC3E}">
        <p14:creationId xmlns:p14="http://schemas.microsoft.com/office/powerpoint/2010/main" val="132093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3</a:t>
            </a:fld>
            <a:endParaRPr lang="en-US"/>
          </a:p>
        </p:txBody>
      </p:sp>
      <p:sp>
        <p:nvSpPr>
          <p:cNvPr id="2" name="Rectangle 1"/>
          <p:cNvSpPr/>
          <p:nvPr/>
        </p:nvSpPr>
        <p:spPr>
          <a:xfrm>
            <a:off x="19334" y="1219200"/>
            <a:ext cx="8915400" cy="4893647"/>
          </a:xfrm>
          <a:prstGeom prst="rect">
            <a:avLst/>
          </a:prstGeom>
        </p:spPr>
        <p:txBody>
          <a:bodyPr wrap="square">
            <a:spAutoFit/>
          </a:bodyPr>
          <a:lstStyle/>
          <a:p>
            <a:pPr marL="118872">
              <a:buClr>
                <a:schemeClr val="accent3"/>
              </a:buClr>
              <a:defRPr/>
            </a:pPr>
            <a:endParaRPr lang="en-US" sz="2400" dirty="0"/>
          </a:p>
          <a:p>
            <a:pPr marL="731520" lvl="1" indent="-274320">
              <a:buFont typeface="Wingdings"/>
              <a:buChar char=""/>
              <a:defRPr/>
            </a:pPr>
            <a:r>
              <a:rPr lang="en-US" sz="2400" dirty="0"/>
              <a:t>Reduce HIV-related morbidity and prolong survival</a:t>
            </a:r>
          </a:p>
          <a:p>
            <a:pPr marL="731520" lvl="1" indent="-274320">
              <a:buFont typeface="Wingdings"/>
              <a:buChar char=""/>
              <a:defRPr/>
            </a:pPr>
            <a:endParaRPr lang="en-US" sz="2400" dirty="0"/>
          </a:p>
          <a:p>
            <a:pPr marL="731520" lvl="1" indent="-274320">
              <a:buFont typeface="Wingdings"/>
              <a:buChar char=""/>
              <a:defRPr/>
            </a:pPr>
            <a:r>
              <a:rPr lang="en-US" sz="2400" dirty="0"/>
              <a:t>Improve quality of life</a:t>
            </a:r>
          </a:p>
          <a:p>
            <a:pPr marL="731520" lvl="1" indent="-274320">
              <a:buFont typeface="Wingdings"/>
              <a:buChar char=""/>
              <a:defRPr/>
            </a:pPr>
            <a:endParaRPr lang="en-US" sz="2400" dirty="0"/>
          </a:p>
          <a:p>
            <a:pPr marL="731520" lvl="1" indent="-274320">
              <a:buFont typeface="Wingdings"/>
              <a:buChar char=""/>
              <a:defRPr/>
            </a:pPr>
            <a:r>
              <a:rPr lang="en-US" sz="2400" dirty="0"/>
              <a:t>Restore and preserve immunologic function</a:t>
            </a:r>
          </a:p>
          <a:p>
            <a:pPr marL="731520" lvl="1" indent="-274320">
              <a:buFont typeface="Wingdings"/>
              <a:buChar char=""/>
              <a:defRPr/>
            </a:pPr>
            <a:endParaRPr lang="en-US" sz="2400" dirty="0"/>
          </a:p>
          <a:p>
            <a:pPr marL="731520" lvl="1" indent="-274320">
              <a:buFont typeface="Wingdings"/>
              <a:buChar char=""/>
              <a:defRPr/>
            </a:pPr>
            <a:r>
              <a:rPr lang="en-US" sz="2400" dirty="0"/>
              <a:t>Maximally and durably suppress viral load, and</a:t>
            </a:r>
          </a:p>
          <a:p>
            <a:pPr marL="731520" lvl="1" indent="-274320">
              <a:buFont typeface="Wingdings"/>
              <a:buChar char=""/>
              <a:defRPr/>
            </a:pPr>
            <a:endParaRPr lang="en-US" sz="2400" dirty="0"/>
          </a:p>
          <a:p>
            <a:pPr marL="731520" lvl="1" indent="-274320">
              <a:buFont typeface="Wingdings"/>
              <a:buChar char=""/>
              <a:defRPr/>
            </a:pPr>
            <a:r>
              <a:rPr lang="en-US" sz="2400" dirty="0"/>
              <a:t>Prevent vertical transmission of HIV</a:t>
            </a:r>
          </a:p>
          <a:p>
            <a:pPr marL="731520" lvl="1" indent="-274320">
              <a:buFont typeface="Wingdings"/>
              <a:buChar char=""/>
              <a:defRPr/>
            </a:pPr>
            <a:endParaRPr lang="en-US" sz="2400" dirty="0"/>
          </a:p>
          <a:p>
            <a:pPr marL="731520" lvl="1" indent="-274320">
              <a:buFont typeface="Wingdings"/>
              <a:buChar char=""/>
              <a:defRPr/>
            </a:pPr>
            <a:r>
              <a:rPr lang="en-US" sz="2400" dirty="0"/>
              <a:t>Promotion of growth and neurological development (in children)</a:t>
            </a:r>
          </a:p>
        </p:txBody>
      </p:sp>
      <p:sp>
        <p:nvSpPr>
          <p:cNvPr id="3" name="Rectangle 2"/>
          <p:cNvSpPr/>
          <p:nvPr/>
        </p:nvSpPr>
        <p:spPr>
          <a:xfrm>
            <a:off x="1676400" y="457200"/>
            <a:ext cx="3629520" cy="646331"/>
          </a:xfrm>
          <a:prstGeom prst="rect">
            <a:avLst/>
          </a:prstGeom>
        </p:spPr>
        <p:txBody>
          <a:bodyPr wrap="none">
            <a:spAutoFit/>
          </a:bodyPr>
          <a:lstStyle/>
          <a:p>
            <a:r>
              <a:rPr lang="fr-FR" sz="3600" b="1" dirty="0"/>
              <a:t>Goals of HAART</a:t>
            </a:r>
          </a:p>
        </p:txBody>
      </p:sp>
    </p:spTree>
    <p:extLst>
      <p:ext uri="{BB962C8B-B14F-4D97-AF65-F5344CB8AC3E}">
        <p14:creationId xmlns:p14="http://schemas.microsoft.com/office/powerpoint/2010/main" val="4165575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938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136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32</a:t>
            </a:fld>
            <a:endParaRPr lang="en-US"/>
          </a:p>
        </p:txBody>
      </p:sp>
      <p:sp>
        <p:nvSpPr>
          <p:cNvPr id="2" name="Rectangle 1"/>
          <p:cNvSpPr/>
          <p:nvPr/>
        </p:nvSpPr>
        <p:spPr>
          <a:xfrm>
            <a:off x="1066800" y="228600"/>
            <a:ext cx="4716356" cy="523220"/>
          </a:xfrm>
          <a:prstGeom prst="rect">
            <a:avLst/>
          </a:prstGeom>
        </p:spPr>
        <p:txBody>
          <a:bodyPr wrap="none">
            <a:spAutoFit/>
          </a:bodyPr>
          <a:lstStyle/>
          <a:p>
            <a:r>
              <a:rPr lang="fr-FR" sz="2800" b="1" dirty="0" err="1">
                <a:solidFill>
                  <a:srgbClr val="FF0000"/>
                </a:solidFill>
              </a:rPr>
              <a:t>When</a:t>
            </a:r>
            <a:r>
              <a:rPr lang="fr-FR" sz="2800" b="1" dirty="0">
                <a:solidFill>
                  <a:srgbClr val="FF0000"/>
                </a:solidFill>
              </a:rPr>
              <a:t> to change </a:t>
            </a:r>
            <a:r>
              <a:rPr lang="fr-FR" sz="2800" b="1" dirty="0" err="1">
                <a:solidFill>
                  <a:srgbClr val="FF0000"/>
                </a:solidFill>
              </a:rPr>
              <a:t>therapy</a:t>
            </a:r>
            <a:r>
              <a:rPr lang="fr-FR" sz="2800" b="1" dirty="0">
                <a:solidFill>
                  <a:srgbClr val="FF0000"/>
                </a:solidFill>
              </a:rPr>
              <a:t> </a:t>
            </a:r>
          </a:p>
        </p:txBody>
      </p:sp>
      <p:sp>
        <p:nvSpPr>
          <p:cNvPr id="3" name="Rectangle 2"/>
          <p:cNvSpPr/>
          <p:nvPr/>
        </p:nvSpPr>
        <p:spPr>
          <a:xfrm>
            <a:off x="143359" y="914400"/>
            <a:ext cx="8772041" cy="5505353"/>
          </a:xfrm>
          <a:prstGeom prst="rect">
            <a:avLst/>
          </a:prstGeom>
        </p:spPr>
        <p:txBody>
          <a:bodyPr wrap="square">
            <a:spAutoFit/>
          </a:bodyPr>
          <a:lstStyle/>
          <a:p>
            <a:pPr>
              <a:lnSpc>
                <a:spcPct val="150000"/>
              </a:lnSpc>
            </a:pPr>
            <a:r>
              <a:rPr lang="en-US" sz="2400" dirty="0"/>
              <a:t>Indications for changing regimens </a:t>
            </a:r>
          </a:p>
          <a:p>
            <a:pPr>
              <a:lnSpc>
                <a:spcPct val="150000"/>
              </a:lnSpc>
            </a:pPr>
            <a:endParaRPr lang="en-US" sz="1050" dirty="0"/>
          </a:p>
          <a:p>
            <a:pPr>
              <a:lnSpc>
                <a:spcPct val="150000"/>
              </a:lnSpc>
            </a:pPr>
            <a:r>
              <a:rPr lang="en-US" sz="2500" dirty="0"/>
              <a:t>•  Treatment failure </a:t>
            </a:r>
          </a:p>
          <a:p>
            <a:pPr>
              <a:lnSpc>
                <a:spcPct val="150000"/>
              </a:lnSpc>
            </a:pPr>
            <a:r>
              <a:rPr lang="en-US" sz="2500" dirty="0"/>
              <a:t>•  Drug adverse effects </a:t>
            </a:r>
          </a:p>
          <a:p>
            <a:pPr>
              <a:lnSpc>
                <a:spcPct val="150000"/>
              </a:lnSpc>
            </a:pPr>
            <a:r>
              <a:rPr lang="en-US" sz="2500" dirty="0"/>
              <a:t>•  Occurrence of active tuberculosis and/or pregnancy </a:t>
            </a:r>
          </a:p>
          <a:p>
            <a:pPr>
              <a:lnSpc>
                <a:spcPct val="150000"/>
              </a:lnSpc>
            </a:pPr>
            <a:r>
              <a:rPr lang="en-US" sz="2500" dirty="0"/>
              <a:t>•  Inconvenient regimens such as dosing/number of pills that may compromise adherence </a:t>
            </a:r>
          </a:p>
          <a:p>
            <a:pPr>
              <a:lnSpc>
                <a:spcPct val="150000"/>
              </a:lnSpc>
            </a:pPr>
            <a:r>
              <a:rPr lang="en-US" sz="2500" dirty="0"/>
              <a:t>•  Children dozing to meet their growth requirements </a:t>
            </a:r>
          </a:p>
          <a:p>
            <a:pPr>
              <a:lnSpc>
                <a:spcPct val="150000"/>
              </a:lnSpc>
            </a:pPr>
            <a:r>
              <a:rPr lang="en-US" sz="2500" dirty="0"/>
              <a:t>•  Economic constraints for those buying their own drugs </a:t>
            </a:r>
            <a:endParaRPr lang="fr-FR" sz="2500" dirty="0"/>
          </a:p>
        </p:txBody>
      </p:sp>
    </p:spTree>
    <p:extLst>
      <p:ext uri="{BB962C8B-B14F-4D97-AF65-F5344CB8AC3E}">
        <p14:creationId xmlns:p14="http://schemas.microsoft.com/office/powerpoint/2010/main" val="1754092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33</a:t>
            </a:fld>
            <a:endParaRPr lang="en-US"/>
          </a:p>
        </p:txBody>
      </p:sp>
      <p:pic>
        <p:nvPicPr>
          <p:cNvPr id="2" name="Picture 1"/>
          <p:cNvPicPr>
            <a:picLocks noChangeAspect="1"/>
          </p:cNvPicPr>
          <p:nvPr/>
        </p:nvPicPr>
        <p:blipFill>
          <a:blip r:embed="rId3"/>
          <a:stretch>
            <a:fillRect/>
          </a:stretch>
        </p:blipFill>
        <p:spPr>
          <a:xfrm>
            <a:off x="0" y="381000"/>
            <a:ext cx="9144000" cy="6448425"/>
          </a:xfrm>
          <a:prstGeom prst="rect">
            <a:avLst/>
          </a:prstGeom>
        </p:spPr>
      </p:pic>
      <p:pic>
        <p:nvPicPr>
          <p:cNvPr id="3" name="Picture 2"/>
          <p:cNvPicPr>
            <a:picLocks noChangeAspect="1"/>
          </p:cNvPicPr>
          <p:nvPr/>
        </p:nvPicPr>
        <p:blipFill>
          <a:blip r:embed="rId4"/>
          <a:stretch>
            <a:fillRect/>
          </a:stretch>
        </p:blipFill>
        <p:spPr>
          <a:xfrm>
            <a:off x="2133600" y="34636"/>
            <a:ext cx="4857750" cy="304800"/>
          </a:xfrm>
          <a:prstGeom prst="rect">
            <a:avLst/>
          </a:prstGeom>
        </p:spPr>
      </p:pic>
    </p:spTree>
    <p:extLst>
      <p:ext uri="{BB962C8B-B14F-4D97-AF65-F5344CB8AC3E}">
        <p14:creationId xmlns:p14="http://schemas.microsoft.com/office/powerpoint/2010/main" val="340308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34</a:t>
            </a:fld>
            <a:endParaRPr lang="en-US"/>
          </a:p>
        </p:txBody>
      </p:sp>
      <p:pic>
        <p:nvPicPr>
          <p:cNvPr id="2" name="Picture 1"/>
          <p:cNvPicPr>
            <a:picLocks noChangeAspect="1"/>
          </p:cNvPicPr>
          <p:nvPr/>
        </p:nvPicPr>
        <p:blipFill>
          <a:blip r:embed="rId2"/>
          <a:stretch>
            <a:fillRect/>
          </a:stretch>
        </p:blipFill>
        <p:spPr>
          <a:xfrm>
            <a:off x="1143000" y="0"/>
            <a:ext cx="5248275" cy="447675"/>
          </a:xfrm>
          <a:prstGeom prst="rect">
            <a:avLst/>
          </a:prstGeom>
        </p:spPr>
      </p:pic>
      <p:pic>
        <p:nvPicPr>
          <p:cNvPr id="3" name="Picture 2"/>
          <p:cNvPicPr>
            <a:picLocks noChangeAspect="1"/>
          </p:cNvPicPr>
          <p:nvPr/>
        </p:nvPicPr>
        <p:blipFill>
          <a:blip r:embed="rId3"/>
          <a:stretch>
            <a:fillRect/>
          </a:stretch>
        </p:blipFill>
        <p:spPr>
          <a:xfrm>
            <a:off x="104775" y="533401"/>
            <a:ext cx="8934450" cy="5943600"/>
          </a:xfrm>
          <a:prstGeom prst="rect">
            <a:avLst/>
          </a:prstGeom>
        </p:spPr>
      </p:pic>
    </p:spTree>
    <p:extLst>
      <p:ext uri="{BB962C8B-B14F-4D97-AF65-F5344CB8AC3E}">
        <p14:creationId xmlns:p14="http://schemas.microsoft.com/office/powerpoint/2010/main" val="2109176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35</a:t>
            </a:fld>
            <a:endParaRPr lang="en-US"/>
          </a:p>
        </p:txBody>
      </p:sp>
      <p:pic>
        <p:nvPicPr>
          <p:cNvPr id="2" name="Picture 1"/>
          <p:cNvPicPr>
            <a:picLocks noChangeAspect="1"/>
          </p:cNvPicPr>
          <p:nvPr/>
        </p:nvPicPr>
        <p:blipFill>
          <a:blip r:embed="rId2"/>
          <a:stretch>
            <a:fillRect/>
          </a:stretch>
        </p:blipFill>
        <p:spPr>
          <a:xfrm>
            <a:off x="138112" y="0"/>
            <a:ext cx="8867775" cy="6705599"/>
          </a:xfrm>
          <a:prstGeom prst="rect">
            <a:avLst/>
          </a:prstGeom>
        </p:spPr>
      </p:pic>
    </p:spTree>
    <p:extLst>
      <p:ext uri="{BB962C8B-B14F-4D97-AF65-F5344CB8AC3E}">
        <p14:creationId xmlns:p14="http://schemas.microsoft.com/office/powerpoint/2010/main" val="1236318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36</a:t>
            </a:fld>
            <a:endParaRPr lang="en-US"/>
          </a:p>
        </p:txBody>
      </p:sp>
      <p:pic>
        <p:nvPicPr>
          <p:cNvPr id="2" name="Picture 1"/>
          <p:cNvPicPr>
            <a:picLocks noChangeAspect="1"/>
          </p:cNvPicPr>
          <p:nvPr/>
        </p:nvPicPr>
        <p:blipFill>
          <a:blip r:embed="rId2"/>
          <a:stretch>
            <a:fillRect/>
          </a:stretch>
        </p:blipFill>
        <p:spPr>
          <a:xfrm>
            <a:off x="171450" y="519112"/>
            <a:ext cx="8801100" cy="6262688"/>
          </a:xfrm>
          <a:prstGeom prst="rect">
            <a:avLst/>
          </a:prstGeom>
        </p:spPr>
      </p:pic>
      <p:pic>
        <p:nvPicPr>
          <p:cNvPr id="3" name="Picture 2"/>
          <p:cNvPicPr>
            <a:picLocks noChangeAspect="1"/>
          </p:cNvPicPr>
          <p:nvPr/>
        </p:nvPicPr>
        <p:blipFill>
          <a:blip r:embed="rId3"/>
          <a:stretch>
            <a:fillRect/>
          </a:stretch>
        </p:blipFill>
        <p:spPr>
          <a:xfrm>
            <a:off x="2590800" y="0"/>
            <a:ext cx="3933825" cy="457200"/>
          </a:xfrm>
          <a:prstGeom prst="rect">
            <a:avLst/>
          </a:prstGeom>
        </p:spPr>
      </p:pic>
    </p:spTree>
    <p:extLst>
      <p:ext uri="{BB962C8B-B14F-4D97-AF65-F5344CB8AC3E}">
        <p14:creationId xmlns:p14="http://schemas.microsoft.com/office/powerpoint/2010/main" val="3362108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37</a:t>
            </a:fld>
            <a:endParaRPr lang="en-US"/>
          </a:p>
        </p:txBody>
      </p:sp>
      <p:pic>
        <p:nvPicPr>
          <p:cNvPr id="2" name="Picture 1"/>
          <p:cNvPicPr>
            <a:picLocks noChangeAspect="1"/>
          </p:cNvPicPr>
          <p:nvPr/>
        </p:nvPicPr>
        <p:blipFill>
          <a:blip r:embed="rId2"/>
          <a:stretch>
            <a:fillRect/>
          </a:stretch>
        </p:blipFill>
        <p:spPr>
          <a:xfrm>
            <a:off x="95250" y="228600"/>
            <a:ext cx="8953500" cy="6477000"/>
          </a:xfrm>
          <a:prstGeom prst="rect">
            <a:avLst/>
          </a:prstGeom>
        </p:spPr>
      </p:pic>
    </p:spTree>
    <p:extLst>
      <p:ext uri="{BB962C8B-B14F-4D97-AF65-F5344CB8AC3E}">
        <p14:creationId xmlns:p14="http://schemas.microsoft.com/office/powerpoint/2010/main" val="2688489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895600"/>
            <a:ext cx="5334000" cy="711359"/>
          </a:xfrm>
        </p:spPr>
        <p:txBody>
          <a:bodyPr/>
          <a:lstStyle/>
          <a:p>
            <a:r>
              <a:rPr lang="fr-FR" sz="8800" b="1" dirty="0">
                <a:solidFill>
                  <a:schemeClr val="tx1"/>
                </a:solidFill>
              </a:rPr>
              <a:t>summary</a:t>
            </a:r>
          </a:p>
        </p:txBody>
      </p:sp>
    </p:spTree>
    <p:extLst>
      <p:ext uri="{BB962C8B-B14F-4D97-AF65-F5344CB8AC3E}">
        <p14:creationId xmlns:p14="http://schemas.microsoft.com/office/powerpoint/2010/main" val="3901149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304800"/>
            <a:ext cx="8077200" cy="3184500"/>
          </a:xfrm>
          <a:prstGeom prst="rect">
            <a:avLst/>
          </a:prstGeom>
        </p:spPr>
      </p:pic>
      <p:pic>
        <p:nvPicPr>
          <p:cNvPr id="3" name="Picture 2"/>
          <p:cNvPicPr>
            <a:picLocks noChangeAspect="1"/>
          </p:cNvPicPr>
          <p:nvPr/>
        </p:nvPicPr>
        <p:blipFill>
          <a:blip r:embed="rId3"/>
          <a:stretch>
            <a:fillRect/>
          </a:stretch>
        </p:blipFill>
        <p:spPr>
          <a:xfrm>
            <a:off x="382292" y="3489300"/>
            <a:ext cx="7923508" cy="3220688"/>
          </a:xfrm>
          <a:prstGeom prst="rect">
            <a:avLst/>
          </a:prstGeom>
        </p:spPr>
      </p:pic>
    </p:spTree>
    <p:extLst>
      <p:ext uri="{BB962C8B-B14F-4D97-AF65-F5344CB8AC3E}">
        <p14:creationId xmlns:p14="http://schemas.microsoft.com/office/powerpoint/2010/main" val="366230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4</a:t>
            </a:fld>
            <a:endParaRPr lang="en-US"/>
          </a:p>
        </p:txBody>
      </p:sp>
      <p:sp>
        <p:nvSpPr>
          <p:cNvPr id="2" name="Rectangle 1"/>
          <p:cNvSpPr/>
          <p:nvPr/>
        </p:nvSpPr>
        <p:spPr>
          <a:xfrm>
            <a:off x="152400" y="457200"/>
            <a:ext cx="9067800" cy="6001643"/>
          </a:xfrm>
          <a:prstGeom prst="rect">
            <a:avLst/>
          </a:prstGeom>
        </p:spPr>
        <p:txBody>
          <a:bodyPr wrap="square">
            <a:spAutoFit/>
          </a:bodyPr>
          <a:lstStyle/>
          <a:p>
            <a:r>
              <a:rPr lang="en-US" sz="2400" b="1" dirty="0"/>
              <a:t>Tools to achieve the goals of therapy </a:t>
            </a:r>
          </a:p>
          <a:p>
            <a:endParaRPr lang="en-US" sz="2400" dirty="0"/>
          </a:p>
          <a:p>
            <a:r>
              <a:rPr lang="en-US" sz="2400" dirty="0"/>
              <a:t>•  Maximization of adherence to ART. </a:t>
            </a:r>
          </a:p>
          <a:p>
            <a:r>
              <a:rPr lang="en-US" sz="2400" dirty="0"/>
              <a:t>This may require getting a treatment buddy who will support the patient to adhere to his treatment. </a:t>
            </a:r>
          </a:p>
          <a:p>
            <a:endParaRPr lang="en-US" sz="2400" dirty="0"/>
          </a:p>
          <a:p>
            <a:r>
              <a:rPr lang="en-US" sz="2400" dirty="0"/>
              <a:t>•  Disclosure of HIV </a:t>
            </a:r>
            <a:r>
              <a:rPr lang="en-US" sz="2400" dirty="0" err="1"/>
              <a:t>sero</a:t>
            </a:r>
            <a:r>
              <a:rPr lang="en-US" sz="2400" dirty="0"/>
              <a:t> status reinforces patient adherence to ART. </a:t>
            </a:r>
          </a:p>
          <a:p>
            <a:endParaRPr lang="en-US" sz="2400" dirty="0"/>
          </a:p>
          <a:p>
            <a:r>
              <a:rPr lang="en-US" sz="2400" dirty="0"/>
              <a:t>•  Rational sequencing of drugs so as to preserve future treatment options </a:t>
            </a:r>
          </a:p>
          <a:p>
            <a:endParaRPr lang="en-US" sz="2400" dirty="0"/>
          </a:p>
          <a:p>
            <a:r>
              <a:rPr lang="en-US" sz="2400" dirty="0"/>
              <a:t>•  Use ARV drug resistance testing when appropriate and available </a:t>
            </a:r>
          </a:p>
          <a:p>
            <a:endParaRPr lang="en-US" sz="2400" dirty="0"/>
          </a:p>
          <a:p>
            <a:r>
              <a:rPr lang="en-US" sz="2400" dirty="0"/>
              <a:t>•  Use of viral load estimates for monitoring if available </a:t>
            </a:r>
            <a:endParaRPr lang="fr-FR" sz="2400" dirty="0"/>
          </a:p>
        </p:txBody>
      </p:sp>
    </p:spTree>
    <p:extLst>
      <p:ext uri="{BB962C8B-B14F-4D97-AF65-F5344CB8AC3E}">
        <p14:creationId xmlns:p14="http://schemas.microsoft.com/office/powerpoint/2010/main" val="3853616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203789"/>
            <a:ext cx="8686800" cy="6450422"/>
          </a:xfrm>
          <a:prstGeom prst="rect">
            <a:avLst/>
          </a:prstGeom>
        </p:spPr>
      </p:pic>
    </p:spTree>
    <p:extLst>
      <p:ext uri="{BB962C8B-B14F-4D97-AF65-F5344CB8AC3E}">
        <p14:creationId xmlns:p14="http://schemas.microsoft.com/office/powerpoint/2010/main" val="2750302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8610600" cy="6096000"/>
          </a:xfrm>
          <a:prstGeom prst="rect">
            <a:avLst/>
          </a:prstGeom>
        </p:spPr>
      </p:pic>
    </p:spTree>
    <p:extLst>
      <p:ext uri="{BB962C8B-B14F-4D97-AF65-F5344CB8AC3E}">
        <p14:creationId xmlns:p14="http://schemas.microsoft.com/office/powerpoint/2010/main" val="203380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8458200" cy="6248399"/>
          </a:xfrm>
          <a:prstGeom prst="rect">
            <a:avLst/>
          </a:prstGeom>
        </p:spPr>
      </p:pic>
    </p:spTree>
    <p:extLst>
      <p:ext uri="{BB962C8B-B14F-4D97-AF65-F5344CB8AC3E}">
        <p14:creationId xmlns:p14="http://schemas.microsoft.com/office/powerpoint/2010/main" val="1900463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34871"/>
            <a:ext cx="8839200" cy="7049278"/>
          </a:xfrm>
          <a:prstGeom prst="rect">
            <a:avLst/>
          </a:prstGeom>
        </p:spPr>
      </p:pic>
    </p:spTree>
    <p:extLst>
      <p:ext uri="{BB962C8B-B14F-4D97-AF65-F5344CB8AC3E}">
        <p14:creationId xmlns:p14="http://schemas.microsoft.com/office/powerpoint/2010/main" val="11346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5</a:t>
            </a:fld>
            <a:endParaRPr lang="en-US"/>
          </a:p>
        </p:txBody>
      </p:sp>
      <p:sp>
        <p:nvSpPr>
          <p:cNvPr id="2" name="Rectangle 1"/>
          <p:cNvSpPr/>
          <p:nvPr/>
        </p:nvSpPr>
        <p:spPr>
          <a:xfrm>
            <a:off x="375313" y="304800"/>
            <a:ext cx="8763000" cy="6801862"/>
          </a:xfrm>
          <a:prstGeom prst="rect">
            <a:avLst/>
          </a:prstGeom>
        </p:spPr>
        <p:txBody>
          <a:bodyPr wrap="square">
            <a:spAutoFit/>
          </a:bodyPr>
          <a:lstStyle/>
          <a:p>
            <a:r>
              <a:rPr lang="en-US" sz="2400" b="1" dirty="0"/>
              <a:t>Principles of ART </a:t>
            </a:r>
          </a:p>
          <a:p>
            <a:endParaRPr lang="en-US" sz="2400" dirty="0"/>
          </a:p>
          <a:p>
            <a:r>
              <a:rPr lang="en-US" sz="2400" dirty="0"/>
              <a:t>Antiretroviral therapy is part of comprehensive HIV care. The guiding principles of good ART include: </a:t>
            </a:r>
          </a:p>
          <a:p>
            <a:endParaRPr lang="en-US" sz="2400" dirty="0"/>
          </a:p>
          <a:p>
            <a:endParaRPr lang="en-US" sz="900" dirty="0"/>
          </a:p>
          <a:p>
            <a:r>
              <a:rPr lang="en-US" sz="2400" dirty="0"/>
              <a:t>•  Efficacy of the chosen drug regimens </a:t>
            </a:r>
          </a:p>
          <a:p>
            <a:endParaRPr lang="en-US" sz="1050" dirty="0"/>
          </a:p>
          <a:p>
            <a:r>
              <a:rPr lang="en-US" sz="2400" dirty="0"/>
              <a:t>•  Freedom from serious adverse effects</a:t>
            </a:r>
          </a:p>
          <a:p>
            <a:r>
              <a:rPr lang="en-US" sz="1050" dirty="0"/>
              <a:t> </a:t>
            </a:r>
          </a:p>
          <a:p>
            <a:r>
              <a:rPr lang="en-US" sz="2400" dirty="0"/>
              <a:t>•  Ease of administration including no food restrictions. </a:t>
            </a:r>
          </a:p>
          <a:p>
            <a:endParaRPr lang="en-US" sz="1100" dirty="0"/>
          </a:p>
          <a:p>
            <a:r>
              <a:rPr lang="en-US" sz="2400" dirty="0"/>
              <a:t>•  Affordability and availability of drugs and drug combinations </a:t>
            </a:r>
          </a:p>
          <a:p>
            <a:endParaRPr lang="en-US" sz="1100" dirty="0"/>
          </a:p>
          <a:p>
            <a:r>
              <a:rPr lang="en-US" sz="2400" dirty="0"/>
              <a:t>•  Ongoing support of the patient to maintain </a:t>
            </a:r>
            <a:r>
              <a:rPr lang="en-US" sz="2400" dirty="0" smtClean="0"/>
              <a:t>adherence</a:t>
            </a:r>
          </a:p>
          <a:p>
            <a:endParaRPr lang="en-US" sz="2000" dirty="0" smtClean="0"/>
          </a:p>
          <a:p>
            <a:pPr marL="342900" indent="-342900">
              <a:buFont typeface="Arial" panose="020B0604020202020204" pitchFamily="34" charset="0"/>
              <a:buChar char="•"/>
            </a:pPr>
            <a:r>
              <a:rPr lang="en-US" sz="2400" dirty="0" smtClean="0"/>
              <a:t>Organised </a:t>
            </a:r>
            <a:r>
              <a:rPr lang="en-US" sz="2400" dirty="0"/>
              <a:t>sequencing – spares other available</a:t>
            </a:r>
          </a:p>
          <a:p>
            <a:r>
              <a:rPr lang="en-US" sz="2400" dirty="0"/>
              <a:t>formulations for use in second line while allowing for</a:t>
            </a:r>
          </a:p>
          <a:p>
            <a:r>
              <a:rPr lang="en-US" sz="2400" dirty="0" err="1"/>
              <a:t>harmonisation</a:t>
            </a:r>
            <a:r>
              <a:rPr lang="en-US" sz="2400" dirty="0"/>
              <a:t> of regimens across age and population</a:t>
            </a:r>
          </a:p>
          <a:p>
            <a:r>
              <a:rPr lang="en-US" sz="2400" dirty="0" smtClean="0"/>
              <a:t> </a:t>
            </a:r>
            <a:endParaRPr lang="fr-FR" sz="2400" dirty="0"/>
          </a:p>
        </p:txBody>
      </p:sp>
    </p:spTree>
    <p:extLst>
      <p:ext uri="{BB962C8B-B14F-4D97-AF65-F5344CB8AC3E}">
        <p14:creationId xmlns:p14="http://schemas.microsoft.com/office/powerpoint/2010/main" val="252277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6</a:t>
            </a:fld>
            <a:endParaRPr lang="en-US"/>
          </a:p>
        </p:txBody>
      </p:sp>
      <p:sp>
        <p:nvSpPr>
          <p:cNvPr id="2" name="Rectangle 1"/>
          <p:cNvSpPr/>
          <p:nvPr/>
        </p:nvSpPr>
        <p:spPr>
          <a:xfrm>
            <a:off x="269543" y="240804"/>
            <a:ext cx="8839200" cy="6617196"/>
          </a:xfrm>
          <a:prstGeom prst="rect">
            <a:avLst/>
          </a:prstGeom>
        </p:spPr>
        <p:txBody>
          <a:bodyPr wrap="square">
            <a:spAutoFit/>
          </a:bodyPr>
          <a:lstStyle/>
          <a:p>
            <a:r>
              <a:rPr lang="en-US" sz="2400" b="1" dirty="0"/>
              <a:t>Limitations of ART </a:t>
            </a:r>
          </a:p>
          <a:p>
            <a:endParaRPr lang="en-US" sz="2000" dirty="0"/>
          </a:p>
          <a:p>
            <a:r>
              <a:rPr lang="en-US" sz="2000" dirty="0"/>
              <a:t>•  Drug interactions and drug resistance may decrease the potency of these drugs </a:t>
            </a:r>
          </a:p>
          <a:p>
            <a:endParaRPr lang="en-US" sz="2000" dirty="0"/>
          </a:p>
          <a:p>
            <a:r>
              <a:rPr lang="en-US" sz="2000" dirty="0"/>
              <a:t>•  Patients on ART may develop adverse drug reactions </a:t>
            </a:r>
          </a:p>
          <a:p>
            <a:endParaRPr lang="en-US" sz="2000" dirty="0"/>
          </a:p>
          <a:p>
            <a:r>
              <a:rPr lang="en-US" sz="2000" dirty="0"/>
              <a:t>•  The HIV drugs are still relatively expensive even though their prices have significantly reduced </a:t>
            </a:r>
          </a:p>
          <a:p>
            <a:endParaRPr lang="en-US" sz="2000" dirty="0"/>
          </a:p>
          <a:p>
            <a:r>
              <a:rPr lang="en-US" sz="2000" dirty="0"/>
              <a:t>•  Patients have to take at least 95% of their pills in order to respond well (adherence is key to successful therapy) </a:t>
            </a:r>
          </a:p>
          <a:p>
            <a:endParaRPr lang="en-US" sz="2000" dirty="0"/>
          </a:p>
          <a:p>
            <a:r>
              <a:rPr lang="en-US" sz="2000" dirty="0"/>
              <a:t>•  The medications have to be taken for life. At present, eradication of HIV in the body is not possible </a:t>
            </a:r>
          </a:p>
          <a:p>
            <a:endParaRPr lang="en-US" sz="2000" dirty="0"/>
          </a:p>
          <a:p>
            <a:r>
              <a:rPr lang="en-US" sz="2000" dirty="0"/>
              <a:t>•  Some patients may not respond (benefit) to treatment and continue to progress with their HIV disease in spite of doing everything right.</a:t>
            </a:r>
          </a:p>
          <a:p>
            <a:r>
              <a:rPr lang="en-US" sz="2000" dirty="0"/>
              <a:t> </a:t>
            </a:r>
          </a:p>
          <a:p>
            <a:r>
              <a:rPr lang="en-US" sz="2000" dirty="0"/>
              <a:t>•  Children are dependent on adults for adherence to ART </a:t>
            </a:r>
            <a:endParaRPr lang="fr-FR" sz="2000" dirty="0"/>
          </a:p>
        </p:txBody>
      </p:sp>
    </p:spTree>
    <p:extLst>
      <p:ext uri="{BB962C8B-B14F-4D97-AF65-F5344CB8AC3E}">
        <p14:creationId xmlns:p14="http://schemas.microsoft.com/office/powerpoint/2010/main" val="132409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0A3D8C-4E2E-49E6-9C4D-94E0FF62397D}" type="slidenum">
              <a:rPr lang="en-US" smtClean="0"/>
              <a:t>7</a:t>
            </a:fld>
            <a:endParaRPr lang="en-US"/>
          </a:p>
        </p:txBody>
      </p:sp>
      <p:sp>
        <p:nvSpPr>
          <p:cNvPr id="2" name="Rectangle 1"/>
          <p:cNvSpPr/>
          <p:nvPr/>
        </p:nvSpPr>
        <p:spPr>
          <a:xfrm>
            <a:off x="1752600" y="156353"/>
            <a:ext cx="3611886" cy="523220"/>
          </a:xfrm>
          <a:prstGeom prst="rect">
            <a:avLst/>
          </a:prstGeom>
        </p:spPr>
        <p:txBody>
          <a:bodyPr wrap="none">
            <a:spAutoFit/>
          </a:bodyPr>
          <a:lstStyle/>
          <a:p>
            <a:r>
              <a:rPr lang="en-US" sz="2800" b="1" dirty="0"/>
              <a:t>initiation </a:t>
            </a:r>
            <a:r>
              <a:rPr lang="en-US" sz="2800" b="1" dirty="0" smtClean="0"/>
              <a:t>of  </a:t>
            </a:r>
            <a:r>
              <a:rPr lang="en-US" sz="2800" b="1" dirty="0"/>
              <a:t>HAART  </a:t>
            </a:r>
            <a:endParaRPr lang="fr-FR" sz="2800" b="1" dirty="0"/>
          </a:p>
        </p:txBody>
      </p:sp>
      <p:pic>
        <p:nvPicPr>
          <p:cNvPr id="7" name="Picture 6"/>
          <p:cNvPicPr>
            <a:picLocks noChangeAspect="1"/>
          </p:cNvPicPr>
          <p:nvPr/>
        </p:nvPicPr>
        <p:blipFill>
          <a:blip r:embed="rId3"/>
          <a:stretch>
            <a:fillRect/>
          </a:stretch>
        </p:blipFill>
        <p:spPr>
          <a:xfrm>
            <a:off x="301586" y="1509367"/>
            <a:ext cx="8633517" cy="3013242"/>
          </a:xfrm>
          <a:prstGeom prst="rect">
            <a:avLst/>
          </a:prstGeom>
        </p:spPr>
      </p:pic>
      <p:sp>
        <p:nvSpPr>
          <p:cNvPr id="8" name="Rectangle 7"/>
          <p:cNvSpPr/>
          <p:nvPr/>
        </p:nvSpPr>
        <p:spPr>
          <a:xfrm>
            <a:off x="476903" y="5298160"/>
            <a:ext cx="8458200" cy="923330"/>
          </a:xfrm>
          <a:prstGeom prst="rect">
            <a:avLst/>
          </a:prstGeom>
        </p:spPr>
        <p:txBody>
          <a:bodyPr wrap="square">
            <a:spAutoFit/>
          </a:bodyPr>
          <a:lstStyle/>
          <a:p>
            <a:r>
              <a:rPr lang="en-US" dirty="0">
                <a:solidFill>
                  <a:srgbClr val="231F20"/>
                </a:solidFill>
                <a:latin typeface="Sentinel-Book"/>
              </a:rPr>
              <a:t>It is recommended to initiate ART at the </a:t>
            </a:r>
            <a:r>
              <a:rPr lang="en-US" dirty="0" smtClean="0">
                <a:solidFill>
                  <a:srgbClr val="231F20"/>
                </a:solidFill>
                <a:latin typeface="Sentinel-Book"/>
              </a:rPr>
              <a:t>earliest opportunity </a:t>
            </a:r>
            <a:r>
              <a:rPr lang="en-US" dirty="0">
                <a:solidFill>
                  <a:srgbClr val="231F20"/>
                </a:solidFill>
                <a:latin typeface="Sentinel-Book"/>
              </a:rPr>
              <a:t>in </a:t>
            </a:r>
            <a:r>
              <a:rPr lang="en-US" dirty="0" smtClean="0">
                <a:solidFill>
                  <a:srgbClr val="231F20"/>
                </a:solidFill>
                <a:latin typeface="Sentinel-Book"/>
              </a:rPr>
              <a:t>all documented </a:t>
            </a:r>
            <a:r>
              <a:rPr lang="en-US" dirty="0">
                <a:solidFill>
                  <a:srgbClr val="231F20"/>
                </a:solidFill>
                <a:latin typeface="Sentinel-Book"/>
              </a:rPr>
              <a:t>HIV-infected </a:t>
            </a:r>
            <a:r>
              <a:rPr lang="en-US" dirty="0" smtClean="0">
                <a:solidFill>
                  <a:srgbClr val="231F20"/>
                </a:solidFill>
                <a:latin typeface="Sentinel-Book"/>
              </a:rPr>
              <a:t>adults, adolescents </a:t>
            </a:r>
            <a:r>
              <a:rPr lang="en-US" dirty="0">
                <a:solidFill>
                  <a:srgbClr val="231F20"/>
                </a:solidFill>
                <a:latin typeface="Sentinel-Book"/>
              </a:rPr>
              <a:t>and children regardless of CD4 count </a:t>
            </a:r>
            <a:r>
              <a:rPr lang="en-US" dirty="0" smtClean="0">
                <a:solidFill>
                  <a:srgbClr val="231F20"/>
                </a:solidFill>
                <a:latin typeface="Sentinel-Book"/>
              </a:rPr>
              <a:t>and WHO </a:t>
            </a:r>
            <a:r>
              <a:rPr lang="en-US" dirty="0">
                <a:solidFill>
                  <a:srgbClr val="231F20"/>
                </a:solidFill>
                <a:latin typeface="Sentinel-Book"/>
              </a:rPr>
              <a:t>clinical staging (Test and Treat)</a:t>
            </a:r>
            <a:endParaRPr lang="en-US" dirty="0"/>
          </a:p>
        </p:txBody>
      </p:sp>
    </p:spTree>
    <p:extLst>
      <p:ext uri="{BB962C8B-B14F-4D97-AF65-F5344CB8AC3E}">
        <p14:creationId xmlns:p14="http://schemas.microsoft.com/office/powerpoint/2010/main" val="146503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839200" cy="830997"/>
          </a:xfrm>
          <a:prstGeom prst="rect">
            <a:avLst/>
          </a:prstGeom>
        </p:spPr>
        <p:txBody>
          <a:bodyPr wrap="square">
            <a:spAutoFit/>
          </a:bodyPr>
          <a:lstStyle/>
          <a:p>
            <a:r>
              <a:rPr lang="en-US" sz="2400" b="1" dirty="0">
                <a:solidFill>
                  <a:srgbClr val="0075C9"/>
                </a:solidFill>
                <a:latin typeface="MyriadPro-Bold"/>
              </a:rPr>
              <a:t>Recommended First Line Regimens </a:t>
            </a:r>
            <a:r>
              <a:rPr lang="en-US" sz="2400" b="1" dirty="0" smtClean="0">
                <a:solidFill>
                  <a:srgbClr val="0075C9"/>
                </a:solidFill>
                <a:latin typeface="MyriadPro-Bold"/>
              </a:rPr>
              <a:t>in Adults,</a:t>
            </a:r>
          </a:p>
          <a:p>
            <a:r>
              <a:rPr lang="en-US" sz="2400" b="1" dirty="0">
                <a:solidFill>
                  <a:srgbClr val="0075C9"/>
                </a:solidFill>
                <a:latin typeface="MyriadPro-Bold"/>
              </a:rPr>
              <a:t> </a:t>
            </a:r>
            <a:r>
              <a:rPr lang="en-US" sz="2400" b="1" dirty="0" smtClean="0">
                <a:solidFill>
                  <a:srgbClr val="0075C9"/>
                </a:solidFill>
                <a:latin typeface="MyriadPro-Bold"/>
              </a:rPr>
              <a:t>  Adolescents</a:t>
            </a:r>
            <a:r>
              <a:rPr lang="en-US" sz="2400" b="1" dirty="0">
                <a:solidFill>
                  <a:srgbClr val="0075C9"/>
                </a:solidFill>
                <a:latin typeface="MyriadPro-Bold"/>
              </a:rPr>
              <a:t>, Pregnant Women and Children</a:t>
            </a:r>
            <a:endParaRPr lang="en-US" sz="2400" dirty="0"/>
          </a:p>
        </p:txBody>
      </p:sp>
      <p:pic>
        <p:nvPicPr>
          <p:cNvPr id="3" name="Picture 2"/>
          <p:cNvPicPr>
            <a:picLocks noChangeAspect="1"/>
          </p:cNvPicPr>
          <p:nvPr/>
        </p:nvPicPr>
        <p:blipFill>
          <a:blip r:embed="rId2"/>
          <a:stretch>
            <a:fillRect/>
          </a:stretch>
        </p:blipFill>
        <p:spPr>
          <a:xfrm>
            <a:off x="271220" y="1059597"/>
            <a:ext cx="8153400" cy="3886200"/>
          </a:xfrm>
          <a:prstGeom prst="rect">
            <a:avLst/>
          </a:prstGeom>
        </p:spPr>
      </p:pic>
      <p:pic>
        <p:nvPicPr>
          <p:cNvPr id="4" name="Picture 3"/>
          <p:cNvPicPr>
            <a:picLocks noChangeAspect="1"/>
          </p:cNvPicPr>
          <p:nvPr/>
        </p:nvPicPr>
        <p:blipFill>
          <a:blip r:embed="rId3"/>
          <a:stretch>
            <a:fillRect/>
          </a:stretch>
        </p:blipFill>
        <p:spPr>
          <a:xfrm>
            <a:off x="228599" y="4808778"/>
            <a:ext cx="8153401" cy="1936031"/>
          </a:xfrm>
          <a:prstGeom prst="rect">
            <a:avLst/>
          </a:prstGeom>
        </p:spPr>
      </p:pic>
    </p:spTree>
    <p:extLst>
      <p:ext uri="{BB962C8B-B14F-4D97-AF65-F5344CB8AC3E}">
        <p14:creationId xmlns:p14="http://schemas.microsoft.com/office/powerpoint/2010/main" val="311980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295400"/>
            <a:ext cx="8229600" cy="4724400"/>
          </a:xfrm>
          <a:prstGeom prst="rect">
            <a:avLst/>
          </a:prstGeom>
        </p:spPr>
      </p:pic>
    </p:spTree>
    <p:extLst>
      <p:ext uri="{BB962C8B-B14F-4D97-AF65-F5344CB8AC3E}">
        <p14:creationId xmlns:p14="http://schemas.microsoft.com/office/powerpoint/2010/main" val="2173127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3_Concourse">
      <a:majorFont>
        <a:latin typeface=""/>
        <a:ea typeface=""/>
        <a:cs typeface=""/>
      </a:majorFont>
      <a:minorFont>
        <a:latin typefac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3_Concourse">
      <a:majorFont>
        <a:latin typeface=""/>
        <a:ea typeface=""/>
        <a:cs typeface=""/>
      </a:majorFont>
      <a:minorFont>
        <a:latin typefac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3_Concourse">
      <a:majorFont>
        <a:latin typeface=""/>
        <a:ea typeface=""/>
        <a:cs typeface=""/>
      </a:majorFont>
      <a:minorFont>
        <a:latin typefac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ART PRESENTATION</Template>
  <TotalTime>2763</TotalTime>
  <Words>1294</Words>
  <Application>Microsoft Office PowerPoint</Application>
  <PresentationFormat>On-screen Show (4:3)</PresentationFormat>
  <Paragraphs>224</Paragraphs>
  <Slides>43</Slides>
  <Notes>8</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43</vt:i4>
      </vt:variant>
    </vt:vector>
  </HeadingPairs>
  <TitlesOfParts>
    <vt:vector size="58" baseType="lpstr">
      <vt:lpstr>Albertus</vt:lpstr>
      <vt:lpstr>Arial</vt:lpstr>
      <vt:lpstr>Calibri</vt:lpstr>
      <vt:lpstr>Century Gothic</vt:lpstr>
      <vt:lpstr>Lucida Sans Unicode</vt:lpstr>
      <vt:lpstr>MyriadPro-Bold</vt:lpstr>
      <vt:lpstr>Sentinel-Book</vt:lpstr>
      <vt:lpstr>Trebuchet MS</vt:lpstr>
      <vt:lpstr>Wingdings</vt:lpstr>
      <vt:lpstr>Wingdings 2</vt:lpstr>
      <vt:lpstr>Wingdings 3</vt:lpstr>
      <vt:lpstr>3_Concourse</vt:lpstr>
      <vt:lpstr>4_Concourse</vt:lpstr>
      <vt:lpstr>5_Concourse</vt:lpstr>
      <vt:lpstr>Ion Boardroom</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 management</dc:title>
  <dc:creator>Patrick</dc:creator>
  <cp:lastModifiedBy>Admin</cp:lastModifiedBy>
  <cp:revision>112</cp:revision>
  <dcterms:created xsi:type="dcterms:W3CDTF">2016-12-07T21:52:24Z</dcterms:created>
  <dcterms:modified xsi:type="dcterms:W3CDTF">2018-02-06T10:41:08Z</dcterms:modified>
</cp:coreProperties>
</file>