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08" r:id="rId3"/>
    <p:sldId id="258" r:id="rId4"/>
    <p:sldId id="259" r:id="rId5"/>
    <p:sldId id="314" r:id="rId6"/>
    <p:sldId id="312" r:id="rId7"/>
    <p:sldId id="313" r:id="rId8"/>
    <p:sldId id="319" r:id="rId9"/>
    <p:sldId id="269" r:id="rId10"/>
    <p:sldId id="320" r:id="rId11"/>
    <p:sldId id="311" r:id="rId12"/>
    <p:sldId id="272" r:id="rId13"/>
    <p:sldId id="328" r:id="rId14"/>
    <p:sldId id="273" r:id="rId15"/>
    <p:sldId id="274" r:id="rId16"/>
    <p:sldId id="276" r:id="rId17"/>
    <p:sldId id="277" r:id="rId18"/>
    <p:sldId id="315" r:id="rId19"/>
    <p:sldId id="279" r:id="rId20"/>
    <p:sldId id="284" r:id="rId21"/>
    <p:sldId id="324" r:id="rId22"/>
    <p:sldId id="286" r:id="rId23"/>
    <p:sldId id="287" r:id="rId24"/>
    <p:sldId id="288" r:id="rId25"/>
    <p:sldId id="289" r:id="rId26"/>
    <p:sldId id="336" r:id="rId27"/>
    <p:sldId id="333" r:id="rId28"/>
    <p:sldId id="334" r:id="rId29"/>
    <p:sldId id="330" r:id="rId30"/>
    <p:sldId id="306" r:id="rId31"/>
    <p:sldId id="282" r:id="rId32"/>
    <p:sldId id="337" r:id="rId33"/>
    <p:sldId id="309" r:id="rId34"/>
    <p:sldId id="331" r:id="rId35"/>
    <p:sldId id="332" r:id="rId36"/>
    <p:sldId id="296" r:id="rId37"/>
  </p:sldIdLst>
  <p:sldSz cx="12192000" cy="6858000"/>
  <p:notesSz cx="6858000" cy="9144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B040E-7292-4D90-A64F-5E030A36BF2D}" type="datetimeFigureOut">
              <a:rPr lang="en-UG" smtClean="0"/>
              <a:t>02/29/2024</a:t>
            </a:fld>
            <a:endParaRPr lang="en-U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717B9-D52A-4079-8912-E3F89401787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348338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Early-onset Alzheimer's that runs in families is linked to three genes — the APP, PSEN 1 and PSEN 2. A genetic mutation in one of those three genes, you may develop Alzheimer's before age 65.</a:t>
            </a:r>
          </a:p>
          <a:p>
            <a:r>
              <a:rPr lang="en-US" dirty="0"/>
              <a:t>APP- </a:t>
            </a:r>
            <a:r>
              <a:rPr lang="en-US" dirty="0" err="1"/>
              <a:t>Amyloid</a:t>
            </a:r>
            <a:r>
              <a:rPr lang="en-US" baseline="0" dirty="0"/>
              <a:t> Precursor Protein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D2423-DC8B-47ED-920D-A3FE35DD5D8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LOAD- Late</a:t>
            </a:r>
            <a:r>
              <a:rPr lang="en-US" baseline="0" dirty="0"/>
              <a:t> Onset 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D2423-DC8B-47ED-920D-A3FE35DD5D8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D2423-DC8B-47ED-920D-A3FE35DD5D8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single photon emission computed tomography (SPECT) or positron emission tomography (PET)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D2423-DC8B-47ED-920D-A3FE35DD5D8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/>
              <a:t>COGNITIVE IMPROVEMENT</a:t>
            </a:r>
            <a:r>
              <a:rPr lang="en-US" dirty="0"/>
              <a:t>:</a:t>
            </a:r>
          </a:p>
          <a:p>
            <a:r>
              <a:rPr lang="en-US" dirty="0"/>
              <a:t>- NMDA antagonist: </a:t>
            </a:r>
            <a:r>
              <a:rPr lang="en-US" dirty="0" err="1"/>
              <a:t>Memantine</a:t>
            </a:r>
            <a:r>
              <a:rPr lang="en-US" dirty="0"/>
              <a:t>(5-20mg </a:t>
            </a:r>
            <a:r>
              <a:rPr lang="en-US" dirty="0" err="1"/>
              <a:t>od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D2423-DC8B-47ED-920D-A3FE35DD5D8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4871-B28A-445A-9827-DF0EC867A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207E4-8F85-41A2-AC0E-2FD67685D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C85B5-75CA-49F4-BE16-6CCC1BA3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9484-D069-4735-B952-63DD5FF8821D}" type="datetimeFigureOut">
              <a:rPr lang="en-UG" smtClean="0"/>
              <a:t>02/29/2024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C31C1-8D63-4047-B6F4-3500C1D9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C95BA-BAB9-454E-B723-AF12B2C3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DA8-C8B0-4C4E-A739-12BFD18BC19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98736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F4ED-1701-4150-B3B0-375B35269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D480F-39A9-4A7D-8057-D6216B4FA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77A25-9004-42D9-9DBC-C54221F6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9484-D069-4735-B952-63DD5FF8821D}" type="datetimeFigureOut">
              <a:rPr lang="en-UG" smtClean="0"/>
              <a:t>02/29/2024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86BDB-8587-4A4D-A339-7A7A2CBE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9C8F8-E16C-477A-AA90-B02F4989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DA8-C8B0-4C4E-A739-12BFD18BC19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67829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7BDA2-A8B8-441C-A8F6-4FC832151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4DE98-A79B-4C47-A3B7-D3B995BAB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1E694-950F-457A-8AAB-4C75320C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9484-D069-4735-B952-63DD5FF8821D}" type="datetimeFigureOut">
              <a:rPr lang="en-UG" smtClean="0"/>
              <a:t>02/29/2024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BF0D6-3E07-468B-86FC-B4690896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51956-2933-4257-8099-7C1D75AC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DA8-C8B0-4C4E-A739-12BFD18BC19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58329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6A09-3D77-4AE8-94E4-6CE9B31F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8A36F-6F12-4E8A-BC27-5ACA7F7FC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28632-C504-44C6-AE1C-BAEB424D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9484-D069-4735-B952-63DD5FF8821D}" type="datetimeFigureOut">
              <a:rPr lang="en-UG" smtClean="0"/>
              <a:t>02/29/2024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E6D88-9A59-4CF5-B0D7-7F54E676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3F7EB-8457-4C54-A514-608AB34C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DA8-C8B0-4C4E-A739-12BFD18BC19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30668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04A21-900E-4679-AED9-FCC2B1705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80785-A416-47A3-8AFB-B19CA26E7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E4162-F7D6-46F8-AE05-2AB85699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9484-D069-4735-B952-63DD5FF8821D}" type="datetimeFigureOut">
              <a:rPr lang="en-UG" smtClean="0"/>
              <a:t>02/29/2024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5DB62-6978-4FBD-BDB7-214DE441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25C58-B888-433D-AD8E-35665838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DA8-C8B0-4C4E-A739-12BFD18BC19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54449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D172-997E-4EB9-B106-767C1DC8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08BA4-6083-41C3-ADDA-29B28C30E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BF109-62DE-4436-B845-9AE32B573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D0720-E50F-4CC7-8C68-71C99AE9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9484-D069-4735-B952-63DD5FF8821D}" type="datetimeFigureOut">
              <a:rPr lang="en-UG" smtClean="0"/>
              <a:t>02/29/2024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203C0-768F-41D2-BEAD-C14B288C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6D8B-BCF0-4CC0-BDD1-24245980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DA8-C8B0-4C4E-A739-12BFD18BC19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84175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C0C0-0325-4B29-866A-812287D5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2725C-8F46-4F15-8AC0-E8C5B2800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05EEB-2CFC-4196-BE4E-2D22877CD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EBF15-60DA-47F0-B67E-DB6E71FC9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5F519-F6EA-4D34-8297-5E0A51C42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67FED-FF72-4013-A322-CDB085CF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9484-D069-4735-B952-63DD5FF8821D}" type="datetimeFigureOut">
              <a:rPr lang="en-UG" smtClean="0"/>
              <a:t>02/29/2024</a:t>
            </a:fld>
            <a:endParaRPr lang="en-U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229EB4-76F1-4886-AFB9-7BE7DA87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35AA91-0684-4119-8BB4-D999292A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DA8-C8B0-4C4E-A739-12BFD18BC19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06607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8E46-FF64-473A-817E-C61A81C3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E3224-0426-440D-9833-3AC4A11C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9484-D069-4735-B952-63DD5FF8821D}" type="datetimeFigureOut">
              <a:rPr lang="en-UG" smtClean="0"/>
              <a:t>02/29/2024</a:t>
            </a:fld>
            <a:endParaRPr lang="en-U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B2ADF-212B-4A0A-A4FE-2FD1B54F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E1D8F-1BBD-46B6-B010-6740C86B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DA8-C8B0-4C4E-A739-12BFD18BC19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46827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9B398A-FEE9-4FC1-B81E-21CD51B3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9484-D069-4735-B952-63DD5FF8821D}" type="datetimeFigureOut">
              <a:rPr lang="en-UG" smtClean="0"/>
              <a:t>02/29/2024</a:t>
            </a:fld>
            <a:endParaRPr lang="en-U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6BDF1-EBED-40FB-9FCE-56C635D7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00814-C236-4878-BB73-EE58BBFB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DA8-C8B0-4C4E-A739-12BFD18BC19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98466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E140-7D07-4DDA-8CA3-84DCAC7DE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EF0BD-F6ED-48C3-B890-F08FA6A65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7262B-E061-445F-8FAC-FD0668779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D5CB1-4B0E-49D5-9D02-4945A9F6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9484-D069-4735-B952-63DD5FF8821D}" type="datetimeFigureOut">
              <a:rPr lang="en-UG" smtClean="0"/>
              <a:t>02/29/2024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7ED52-1D54-406F-8EEB-B0F6E32E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C9AEE-D073-423E-B95C-68F39CE4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DA8-C8B0-4C4E-A739-12BFD18BC19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82446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F0CF-7FFD-4986-A0CF-BBC1FDBF0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0CFEE-C904-4274-B4DE-30642E154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0174E-BCBD-4FD2-919B-C0699B230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50832-5F22-4933-A7CF-7B4D4824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9484-D069-4735-B952-63DD5FF8821D}" type="datetimeFigureOut">
              <a:rPr lang="en-UG" smtClean="0"/>
              <a:t>02/29/2024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D9ECB-B5C7-4DD1-88B5-EFDFB433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08D15-EE66-434D-AB97-AED01C68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DA8-C8B0-4C4E-A739-12BFD18BC19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10093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4D9608-381E-4C91-939F-4F107648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A7423-0F71-48A7-9980-25041F289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82068-C4CC-4FC1-A2CF-F07224E78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49484-D069-4735-B952-63DD5FF8821D}" type="datetimeFigureOut">
              <a:rPr lang="en-UG" smtClean="0"/>
              <a:t>02/29/2024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1F160-04A8-4EED-BCA0-E8C78D02C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6C8F6-D451-42FE-B26B-6FE1EE0A2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6FDA8-C8B0-4C4E-A739-12BFD18BC19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90254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FF53-BE21-481E-9E2B-F7876A3A3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ALZHEIMER'S AND OTHER DEMENTIAS </a:t>
            </a:r>
            <a:endParaRPr lang="en-UG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7C221-5961-437E-B4D7-9A7BD85E04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OPIO JOEL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G COHES</a:t>
            </a:r>
            <a:endParaRPr lang="en-UG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358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576638" y="2101056"/>
            <a:ext cx="503872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6324600" y="2438400"/>
            <a:ext cx="3886200" cy="28956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600">
                <a:solidFill>
                  <a:srgbClr val="FFC000"/>
                </a:solidFill>
              </a:rPr>
              <a:t>	Diffuse cerebral atrophy with enlargement of the ventricle seen on CT scan and MRI</a:t>
            </a:r>
          </a:p>
        </p:txBody>
      </p:sp>
      <p:pic>
        <p:nvPicPr>
          <p:cNvPr id="11267" name="Picture 2" descr="http://img.medscape.com/pi/emed/ckb/neurology/1134815-1136117-262t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228601"/>
            <a:ext cx="2590800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6" descr="http://t0.gstatic.com/images?q=tbn:ANd9GcSZeEliSjWm1XenccyVGImEctMneYGjS9z7cKd1y3bWC8t6ng06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1" y="3886200"/>
            <a:ext cx="25939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Other notable pathology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665116"/>
          </a:xfrm>
        </p:spPr>
        <p:txBody>
          <a:bodyPr>
            <a:normAutofit/>
          </a:bodyPr>
          <a:lstStyle/>
          <a:p>
            <a:r>
              <a:rPr lang="en-US" sz="2400" dirty="0"/>
              <a:t>Diffuse cortical atrophy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Flattened cortical sulci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Enlarged cerebral ventricles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Reduction of temporal- parietal and hippocampal cortical activity of choline acetyltransferase.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Neuronal loss particularly in the cortex and hippocampus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60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999440"/>
          </a:xfrm>
        </p:spPr>
        <p:txBody>
          <a:bodyPr/>
          <a:lstStyle/>
          <a:p>
            <a:r>
              <a:rPr lang="en-US" b="1" dirty="0"/>
              <a:t>Risk and prognostic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434905"/>
            <a:ext cx="7886700" cy="5162843"/>
          </a:xfrm>
        </p:spPr>
        <p:txBody>
          <a:bodyPr>
            <a:normAutofit/>
          </a:bodyPr>
          <a:lstStyle/>
          <a:p>
            <a:r>
              <a:rPr lang="en-US" sz="2400" b="1" dirty="0"/>
              <a:t>Environmental. </a:t>
            </a:r>
            <a:r>
              <a:rPr lang="en-US" sz="2400" dirty="0"/>
              <a:t>Traumatic brain injury increases risk for major or mild NCD due to Alzheimer's disease.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Genetic and physiological. </a:t>
            </a:r>
          </a:p>
          <a:p>
            <a:pPr lvl="1"/>
            <a:r>
              <a:rPr lang="en-US" dirty="0"/>
              <a:t>Age is the strongest risk factor.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/>
            <a:r>
              <a:rPr lang="en-US" dirty="0"/>
              <a:t>The genetic susceptibility.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Individuals with Down's syndrome (trisomy 21) develop Alzheimer's disease if they survive to midlife.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Multiple vascular risk factors and  cerebrovascular pathology.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Clinical features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423851"/>
            <a:ext cx="7886700" cy="4753112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Early stages:</a:t>
            </a:r>
            <a:endParaRPr lang="en-US" dirty="0"/>
          </a:p>
          <a:p>
            <a:r>
              <a:rPr lang="en-US" dirty="0"/>
              <a:t>memory</a:t>
            </a:r>
            <a:r>
              <a:rPr lang="en-US" b="1" dirty="0"/>
              <a:t> </a:t>
            </a:r>
            <a:r>
              <a:rPr lang="en-US" dirty="0"/>
              <a:t>loss</a:t>
            </a:r>
          </a:p>
          <a:p>
            <a:r>
              <a:rPr lang="en-US" dirty="0"/>
              <a:t>Cognitive</a:t>
            </a:r>
            <a:r>
              <a:rPr lang="en-US" b="1" dirty="0"/>
              <a:t> </a:t>
            </a:r>
            <a:r>
              <a:rPr lang="en-US" dirty="0"/>
              <a:t>problems</a:t>
            </a:r>
          </a:p>
          <a:p>
            <a:pPr marL="0" indent="0">
              <a:buNone/>
            </a:pPr>
            <a:r>
              <a:rPr lang="en-US" b="1" dirty="0"/>
              <a:t>Middle stages:</a:t>
            </a:r>
          </a:p>
          <a:p>
            <a:r>
              <a:rPr lang="en-US" dirty="0"/>
              <a:t>Cognitive problems worsen</a:t>
            </a:r>
          </a:p>
          <a:p>
            <a:r>
              <a:rPr lang="en-US" dirty="0"/>
              <a:t>Cortical blindness</a:t>
            </a:r>
          </a:p>
          <a:p>
            <a:pPr marL="0" indent="0">
              <a:buNone/>
            </a:pPr>
            <a:r>
              <a:rPr lang="en-US" b="1" dirty="0"/>
              <a:t>Late stages:</a:t>
            </a:r>
          </a:p>
          <a:p>
            <a:r>
              <a:rPr lang="en-US" dirty="0"/>
              <a:t>Complete loss of cognitive abilities</a:t>
            </a:r>
          </a:p>
          <a:p>
            <a:r>
              <a:rPr lang="en-US" dirty="0"/>
              <a:t>Hallucinations &amp; delusions</a:t>
            </a:r>
          </a:p>
          <a:p>
            <a:r>
              <a:rPr lang="en-US" dirty="0"/>
              <a:t>Social withdrawal</a:t>
            </a:r>
          </a:p>
          <a:p>
            <a:r>
              <a:rPr lang="en-US" dirty="0"/>
              <a:t>Shuffling gait</a:t>
            </a:r>
          </a:p>
          <a:p>
            <a:r>
              <a:rPr lang="en-US" dirty="0"/>
              <a:t>Remain ambulatory</a:t>
            </a:r>
          </a:p>
          <a:p>
            <a:pPr marL="0" indent="0">
              <a:buNone/>
            </a:pPr>
            <a:r>
              <a:rPr lang="en-US" b="1" dirty="0"/>
              <a:t>End stage:</a:t>
            </a:r>
          </a:p>
          <a:p>
            <a:r>
              <a:rPr lang="en-US" dirty="0"/>
              <a:t>Mute, incontinent, bedridden.</a:t>
            </a:r>
          </a:p>
          <a:p>
            <a:r>
              <a:rPr lang="en-US" dirty="0"/>
              <a:t>Hyperactive tendon reflexes</a:t>
            </a:r>
          </a:p>
          <a:p>
            <a:r>
              <a:rPr lang="en-US" dirty="0"/>
              <a:t>Primitive sucking and </a:t>
            </a:r>
            <a:r>
              <a:rPr lang="en-US" dirty="0" err="1"/>
              <a:t>snouting</a:t>
            </a:r>
            <a:r>
              <a:rPr lang="en-US" dirty="0"/>
              <a:t> reflexes.</a:t>
            </a:r>
          </a:p>
          <a:p>
            <a:r>
              <a:rPr lang="en-US" dirty="0"/>
              <a:t>Myoclonic jerks</a:t>
            </a:r>
          </a:p>
          <a:p>
            <a:r>
              <a:rPr lang="en-US" dirty="0"/>
              <a:t>Seizures</a:t>
            </a:r>
          </a:p>
          <a:p>
            <a:r>
              <a:rPr lang="en-US" dirty="0"/>
              <a:t>Death </a:t>
            </a:r>
          </a:p>
        </p:txBody>
      </p:sp>
    </p:spTree>
    <p:extLst>
      <p:ext uri="{BB962C8B-B14F-4D97-AF65-F5344CB8AC3E}">
        <p14:creationId xmlns:p14="http://schemas.microsoft.com/office/powerpoint/2010/main" val="1131559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745217"/>
          </a:xfrm>
        </p:spPr>
        <p:txBody>
          <a:bodyPr>
            <a:normAutofit/>
          </a:bodyPr>
          <a:lstStyle/>
          <a:p>
            <a:r>
              <a:rPr lang="en-US" b="1" dirty="0"/>
              <a:t>Early Stages of 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11" y="1058091"/>
            <a:ext cx="9841815" cy="566928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people with AD the increasing impairment of learning and memory eventually leads to a definitive diagnosis.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Older memories of the person's life (episodic memory), facts learned (semantic memory), and implicit memory (skills) are affected to a lesser degree than new facts or memories.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a small portion of them, difficulties with language, executive functions, perception or execution of movements  are more prominent than memory problems.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Language problems are mainly characterized by a shrinking vocabulary and decreased word fluency.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perform activities independently but need supervision for more cognitively demanding activities.</a:t>
            </a:r>
            <a:endParaRPr lang="en-US" baseline="30000" dirty="0"/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611457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334"/>
            <a:ext cx="10515600" cy="67733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Middle stages of 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56" y="846668"/>
            <a:ext cx="10634133" cy="53302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Progressive deterioration eventually hinders independence; with subjects being unable to perform most common activities of daily living.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Common manifestations are wandering, irritability and labile affect, leading to crying, outbursts of unpremeditated aggression, or resistance to care giving. Sun downing can also appear.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Approximately 30% of people with AD develop illusions and other delusional symptoms.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Subjects also lose insight of their disease process and limitations (anosognosia).</a:t>
            </a:r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913234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1" y="135467"/>
            <a:ext cx="9136239" cy="55315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Late stages of 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645" y="869245"/>
            <a:ext cx="11176000" cy="598875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The person is completely dependent upon caregivers. Language is reduced to simple phrases or words, eventually leading to complete loss of speech.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 Despite the loss of verbal language abilities, people can often understand and return emotional signals. 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Although aggressiveness can still be present, extreme apathy and exhaustion are more common. 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People with AD will ultimately not be able to perform even the simplest tasks without assistance. 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Muscle mass and mobility deteriorate to the point where they are bedridden, and they lose the ability to feed themselves. 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 is a terminal illness, with the cause of death typically being an external factor, such as infection of pressure ulcers or pneumonia, not the disease itself.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95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5884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DSM 5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263" y="800019"/>
            <a:ext cx="7654834" cy="568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84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49" y="179883"/>
            <a:ext cx="7886700" cy="6145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Diagnosis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55521" y="809469"/>
            <a:ext cx="7725863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Alzheimer's disease is usually diagnosed clinically from the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patient history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collateral history from relatives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clinical observations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based on the presence of characteristic neurological and neuropsychological features and the absence of alternative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 Advanced medical imaging with CT or MRI, and with PET can be used to help exclude other cerebral pathology or subtypes of dementia.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Assessment of intellectual functioning including memory testing can further characterize the state of the disease.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The diagnosis can be confirmed on postmortem</a:t>
            </a:r>
          </a:p>
        </p:txBody>
      </p:sp>
    </p:spTree>
    <p:extLst>
      <p:ext uri="{BB962C8B-B14F-4D97-AF65-F5344CB8AC3E}">
        <p14:creationId xmlns:p14="http://schemas.microsoft.com/office/powerpoint/2010/main" val="260026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Introduction/ definitions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Epidemiology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Etiology/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Pathophysiology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Clinical features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Diagnostic criteria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Treatment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Other dementias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Investigations for dementia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F.B.C.               </a:t>
            </a:r>
          </a:p>
          <a:p>
            <a:r>
              <a:rPr lang="en-US" dirty="0"/>
              <a:t>  E.S.R.</a:t>
            </a:r>
          </a:p>
          <a:p>
            <a:r>
              <a:rPr lang="en-US" dirty="0"/>
              <a:t>  Urea &amp; Electrolytes</a:t>
            </a:r>
          </a:p>
          <a:p>
            <a:r>
              <a:rPr lang="en-US" dirty="0"/>
              <a:t>  LFT’s / bone chemistry</a:t>
            </a:r>
          </a:p>
          <a:p>
            <a:r>
              <a:rPr lang="en-US" dirty="0"/>
              <a:t>  Random / fasting blood glucose</a:t>
            </a:r>
          </a:p>
          <a:p>
            <a:r>
              <a:rPr lang="en-US" dirty="0"/>
              <a:t>  Blood serology</a:t>
            </a:r>
          </a:p>
          <a:p>
            <a:r>
              <a:rPr lang="en-US" dirty="0"/>
              <a:t>  Thyroid function tests</a:t>
            </a:r>
          </a:p>
          <a:p>
            <a:r>
              <a:rPr lang="en-US" dirty="0"/>
              <a:t>B12 and Folate levels</a:t>
            </a:r>
          </a:p>
          <a:p>
            <a:r>
              <a:rPr lang="en-US" dirty="0"/>
              <a:t>Chest X-ray</a:t>
            </a:r>
          </a:p>
          <a:p>
            <a:r>
              <a:rPr lang="en-US" dirty="0"/>
              <a:t> ECG </a:t>
            </a:r>
          </a:p>
          <a:p>
            <a:r>
              <a:rPr lang="en-US" dirty="0"/>
              <a:t>CT Scan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16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1876" y="326822"/>
            <a:ext cx="7910718" cy="623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Management of Dementias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133600" y="1828800"/>
            <a:ext cx="7239000" cy="158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5486400" y="1752600"/>
            <a:ext cx="121920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1791494" y="2170906"/>
            <a:ext cx="685800" cy="15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9067800" y="2133600"/>
            <a:ext cx="609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4953000" y="2514600"/>
            <a:ext cx="2667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  <a:latin typeface="Calibri" pitchFamily="34" charset="0"/>
              </a:rPr>
              <a:t>Non pharmacological</a:t>
            </a:r>
          </a:p>
          <a:p>
            <a:pPr algn="ctr"/>
            <a:r>
              <a:rPr lang="en-US" sz="2200" dirty="0">
                <a:solidFill>
                  <a:srgbClr val="FF0000"/>
                </a:solidFill>
                <a:latin typeface="Calibri" pitchFamily="34" charset="0"/>
              </a:rPr>
              <a:t>intervention</a:t>
            </a:r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8001000" y="2514600"/>
            <a:ext cx="2286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  <a:latin typeface="Calibri" pitchFamily="34" charset="0"/>
              </a:rPr>
              <a:t>Pharmacological treatment</a:t>
            </a:r>
          </a:p>
        </p:txBody>
      </p:sp>
      <p:sp>
        <p:nvSpPr>
          <p:cNvPr id="11" name="TextBox 23"/>
          <p:cNvSpPr txBox="1">
            <a:spLocks noChangeArrowheads="1"/>
          </p:cNvSpPr>
          <p:nvPr/>
        </p:nvSpPr>
        <p:spPr bwMode="auto">
          <a:xfrm>
            <a:off x="1752600" y="2590801"/>
            <a:ext cx="23622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alibri" pitchFamily="34" charset="0"/>
              </a:rPr>
              <a:t>General principles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676400" y="3505200"/>
            <a:ext cx="5410200" cy="3276600"/>
          </a:xfrm>
          <a:prstGeom prst="wedgeRoundRectCallout">
            <a:avLst>
              <a:gd name="adj1" fmla="val -20333"/>
              <a:gd name="adj2" fmla="val -65879"/>
              <a:gd name="adj3" fmla="val 16667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FontTx/>
              <a:buAutoNum type="arabicPeriod"/>
              <a:defRPr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Set treatment goals 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Involve patient and family members in decision making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Treat the main distressing problem first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Set a frame time: monitor cognitive &amp; non cognitive symptoms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Assess success/failure of the intervention</a:t>
            </a:r>
          </a:p>
        </p:txBody>
      </p:sp>
    </p:spTree>
    <p:extLst>
      <p:ext uri="{BB962C8B-B14F-4D97-AF65-F5344CB8AC3E}">
        <p14:creationId xmlns:p14="http://schemas.microsoft.com/office/powerpoint/2010/main" val="511672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General principles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343378"/>
            <a:ext cx="7886700" cy="4833586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ct val="0"/>
              </a:spcBef>
              <a:buNone/>
            </a:pPr>
            <a:endParaRPr lang="en-US" dirty="0"/>
          </a:p>
          <a:p>
            <a:pPr marL="0" indent="0">
              <a:spcBef>
                <a:spcPct val="0"/>
              </a:spcBef>
              <a:buNone/>
            </a:pPr>
            <a:r>
              <a:rPr lang="en-US" dirty="0"/>
              <a:t>1.Treatment goals:</a:t>
            </a:r>
          </a:p>
          <a:p>
            <a:pPr lvl="1">
              <a:spcBef>
                <a:spcPct val="0"/>
              </a:spcBef>
            </a:pPr>
            <a:r>
              <a:rPr lang="en-US" dirty="0"/>
              <a:t> consider modified living situations or housing options to ensure patient safety.</a:t>
            </a:r>
          </a:p>
          <a:p>
            <a:pPr lvl="1">
              <a:spcBef>
                <a:spcPct val="0"/>
              </a:spcBef>
            </a:pPr>
            <a:r>
              <a:rPr lang="en-US" dirty="0"/>
              <a:t> provide reassurance, support, and familiarity to the patient.</a:t>
            </a:r>
          </a:p>
          <a:p>
            <a:pPr marL="457200" lvl="1" indent="0">
              <a:spcBef>
                <a:spcPct val="0"/>
              </a:spcBef>
              <a:buNone/>
            </a:pPr>
            <a:endParaRPr lang="en-US" dirty="0"/>
          </a:p>
          <a:p>
            <a:pPr marL="0" indent="0">
              <a:spcBef>
                <a:spcPct val="0"/>
              </a:spcBef>
              <a:buNone/>
            </a:pPr>
            <a:r>
              <a:rPr lang="en-US" dirty="0"/>
              <a:t>2. Treat the main distressing problem first:</a:t>
            </a:r>
          </a:p>
          <a:p>
            <a:pPr lvl="1">
              <a:spcBef>
                <a:spcPct val="0"/>
              </a:spcBef>
            </a:pPr>
            <a:r>
              <a:rPr lang="en-US" dirty="0"/>
              <a:t> evaluate suicidal risk</a:t>
            </a:r>
          </a:p>
          <a:p>
            <a:pPr lvl="1">
              <a:spcBef>
                <a:spcPct val="0"/>
              </a:spcBef>
            </a:pPr>
            <a:r>
              <a:rPr lang="en-US" dirty="0"/>
              <a:t> evaluate potential violence</a:t>
            </a:r>
          </a:p>
          <a:p>
            <a:pPr lvl="1">
              <a:spcBef>
                <a:spcPct val="0"/>
              </a:spcBef>
            </a:pPr>
            <a:r>
              <a:rPr lang="en-US" dirty="0"/>
              <a:t> recommend adequate supervision</a:t>
            </a:r>
          </a:p>
          <a:p>
            <a:pPr lvl="1">
              <a:spcBef>
                <a:spcPct val="0"/>
              </a:spcBef>
            </a:pPr>
            <a:r>
              <a:rPr lang="en-US" dirty="0"/>
              <a:t> prevention of falls</a:t>
            </a:r>
          </a:p>
          <a:p>
            <a:pPr lvl="1">
              <a:spcBef>
                <a:spcPct val="0"/>
              </a:spcBef>
            </a:pPr>
            <a:r>
              <a:rPr lang="en-US" dirty="0"/>
              <a:t> minimize hazards of wandering</a:t>
            </a:r>
          </a:p>
          <a:p>
            <a:pPr lvl="1">
              <a:spcBef>
                <a:spcPct val="0"/>
              </a:spcBef>
            </a:pPr>
            <a:r>
              <a:rPr lang="en-US" dirty="0"/>
              <a:t> restriction of driving/use of dangerous equipment</a:t>
            </a:r>
          </a:p>
        </p:txBody>
      </p:sp>
    </p:spTree>
    <p:extLst>
      <p:ext uri="{BB962C8B-B14F-4D97-AF65-F5344CB8AC3E}">
        <p14:creationId xmlns:p14="http://schemas.microsoft.com/office/powerpoint/2010/main" val="3125317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Non Pharmacological Interventions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5036608"/>
          </a:xfrm>
        </p:spPr>
        <p:txBody>
          <a:bodyPr numCol="2"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endParaRPr lang="en-US" b="1" u="sng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b="1" u="sng" dirty="0"/>
              <a:t>GENERAL PSYCHOSOCIAL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u="sng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dirty="0"/>
              <a:t> Educate the patient and family.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/>
          </a:p>
          <a:p>
            <a:pPr>
              <a:spcBef>
                <a:spcPts val="0"/>
              </a:spcBef>
              <a:defRPr/>
            </a:pPr>
            <a:r>
              <a:rPr lang="en-US" dirty="0"/>
              <a:t> Optimize function &amp; QOL.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/>
          </a:p>
          <a:p>
            <a:pPr>
              <a:spcBef>
                <a:spcPts val="0"/>
              </a:spcBef>
              <a:defRPr/>
            </a:pPr>
            <a:r>
              <a:rPr lang="en-US" dirty="0"/>
              <a:t> Address family issue: financial, emotional.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/>
          </a:p>
          <a:p>
            <a:pPr>
              <a:spcBef>
                <a:spcPts val="0"/>
              </a:spcBef>
              <a:defRPr/>
            </a:pPr>
            <a:r>
              <a:rPr lang="en-US" dirty="0"/>
              <a:t> Related forensic issues.</a:t>
            </a:r>
          </a:p>
          <a:p>
            <a:r>
              <a:rPr lang="en-US" dirty="0"/>
              <a:t>Promoting independence: communication, ADL skill training, exercise, rehabilitation.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Maintenance of cognition, life review</a:t>
            </a:r>
          </a:p>
          <a:p>
            <a:pPr>
              <a:spcBef>
                <a:spcPts val="0"/>
              </a:spcBef>
              <a:defRPr/>
            </a:pPr>
            <a:endParaRPr lang="en-US" dirty="0"/>
          </a:p>
          <a:p>
            <a:pPr>
              <a:spcBef>
                <a:spcPts val="0"/>
              </a:spcBef>
              <a:defRPr/>
            </a:pPr>
            <a:endParaRPr lang="en-US" dirty="0"/>
          </a:p>
          <a:p>
            <a:pPr>
              <a:spcBef>
                <a:spcPts val="0"/>
              </a:spcBef>
              <a:defRPr/>
            </a:pPr>
            <a:endParaRPr lang="en-US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b="1" u="sng" dirty="0"/>
              <a:t>SPECIFIC PSYCHOTHERAPY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b="1" u="sng" dirty="0"/>
          </a:p>
          <a:p>
            <a:pPr>
              <a:spcBef>
                <a:spcPts val="0"/>
              </a:spcBef>
              <a:defRPr/>
            </a:pPr>
            <a:r>
              <a:rPr lang="en-US" dirty="0"/>
              <a:t>Behavior-oriented.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/>
          </a:p>
          <a:p>
            <a:pPr>
              <a:spcBef>
                <a:spcPts val="0"/>
              </a:spcBef>
              <a:defRPr/>
            </a:pPr>
            <a:r>
              <a:rPr lang="en-US" dirty="0"/>
              <a:t> Emotion-oriented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/>
          </a:p>
          <a:p>
            <a:pPr>
              <a:spcBef>
                <a:spcPts val="0"/>
              </a:spcBef>
              <a:defRPr/>
            </a:pPr>
            <a:r>
              <a:rPr lang="en-US" dirty="0"/>
              <a:t> Cognition oriented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/>
          </a:p>
          <a:p>
            <a:pPr>
              <a:spcBef>
                <a:spcPts val="0"/>
              </a:spcBef>
              <a:defRPr/>
            </a:pPr>
            <a:r>
              <a:rPr lang="en-US" dirty="0"/>
              <a:t> Stimulation oriented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48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334"/>
            <a:ext cx="10515600" cy="711200"/>
          </a:xfrm>
        </p:spPr>
        <p:txBody>
          <a:bodyPr>
            <a:normAutofit/>
          </a:bodyPr>
          <a:lstStyle/>
          <a:p>
            <a:r>
              <a:rPr lang="en-US" b="1" dirty="0"/>
              <a:t>Pharmacological Interventions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33" y="993422"/>
            <a:ext cx="10778067" cy="5779911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3400" b="1" u="sng" dirty="0"/>
              <a:t>COGNITIVE IMPROVEMENT</a:t>
            </a:r>
            <a:r>
              <a:rPr lang="en-US" sz="2400" b="1" dirty="0"/>
              <a:t>: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2400" b="1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b="1" dirty="0"/>
              <a:t>Cholinesterase inhibitor</a:t>
            </a:r>
            <a:r>
              <a:rPr lang="en-US" dirty="0"/>
              <a:t>: 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           - Donepezil (5-10mg od)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        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            -Rivastigmine(1.5-3mg bd)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           - Galantamine(4-12mg bd)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 </a:t>
            </a:r>
            <a:r>
              <a:rPr lang="en-US" b="1" dirty="0"/>
              <a:t>NMDA antagonist</a:t>
            </a:r>
            <a:r>
              <a:rPr lang="en-US" dirty="0"/>
              <a:t>: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           -Memantine(5-20mg od)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38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3800" b="1" u="sng" dirty="0"/>
              <a:t>BEHAVIOURAL &amp; PSYCHOLOGICAL SYMPTOMS: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2600" b="1" u="sng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Psychosis &amp; agitation- atypical antipsychotics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Depression – Antidepressants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Sleep disturbance</a:t>
            </a:r>
          </a:p>
        </p:txBody>
      </p:sp>
    </p:spTree>
    <p:extLst>
      <p:ext uri="{BB962C8B-B14F-4D97-AF65-F5344CB8AC3E}">
        <p14:creationId xmlns:p14="http://schemas.microsoft.com/office/powerpoint/2010/main" val="3095604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B9FE-BF6A-4DA8-9F87-CECE09B2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599"/>
            <a:ext cx="10515600" cy="1941689"/>
          </a:xfrm>
        </p:spPr>
        <p:txBody>
          <a:bodyPr/>
          <a:lstStyle/>
          <a:p>
            <a:r>
              <a:rPr lang="en-US" b="1" dirty="0"/>
              <a:t>      Other Dementias</a:t>
            </a:r>
            <a:endParaRPr lang="en-UG" b="1" dirty="0"/>
          </a:p>
        </p:txBody>
      </p:sp>
    </p:spTree>
    <p:extLst>
      <p:ext uri="{BB962C8B-B14F-4D97-AF65-F5344CB8AC3E}">
        <p14:creationId xmlns:p14="http://schemas.microsoft.com/office/powerpoint/2010/main" val="1878628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Vascular dementia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371601"/>
            <a:ext cx="7708900" cy="470746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Vascular dementia is a type of dementia that is caused by disease or injury to blood vessels in the brain, mostly strokes. </a:t>
            </a:r>
          </a:p>
          <a:p>
            <a:r>
              <a:rPr lang="en-US" sz="2400" dirty="0"/>
              <a:t>The exact symptoms of this dementia depend on where in the brain the strokes have occurred and whether the vessels are large or small.</a:t>
            </a:r>
          </a:p>
          <a:p>
            <a:r>
              <a:rPr lang="en-US" sz="2400" dirty="0"/>
              <a:t>On scans of the brain, a person with vascular dementia may show evidence of multiple different strokes of different sizes. </a:t>
            </a:r>
          </a:p>
          <a:p>
            <a:r>
              <a:rPr lang="en-US" sz="2400" dirty="0"/>
              <a:t>They also may have risk factors for artery disease such as tobacco smoking, high blood pressure, atrial fibrillation, high cholesterol or diabetes. </a:t>
            </a:r>
          </a:p>
          <a:p>
            <a:r>
              <a:rPr lang="en-US" sz="2400" dirty="0"/>
              <a:t>He or she might also have other signs of blood vessel disease such as a previous heart attack or angina.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6300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9969"/>
            <a:ext cx="10515600" cy="1325563"/>
          </a:xfrm>
        </p:spPr>
        <p:txBody>
          <a:bodyPr/>
          <a:lstStyle/>
          <a:p>
            <a:r>
              <a:rPr lang="en-US" b="1" dirty="0"/>
              <a:t>Other forms</a:t>
            </a:r>
            <a:r>
              <a:rPr lang="en-US" dirty="0"/>
              <a:t>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/>
              <a:t>Multi-infarct Dementia:</a:t>
            </a:r>
          </a:p>
          <a:p>
            <a:pPr>
              <a:buNone/>
            </a:pPr>
            <a:r>
              <a:rPr lang="en-US" b="1" i="1" dirty="0"/>
              <a:t> </a:t>
            </a:r>
            <a:r>
              <a:rPr lang="en-US" sz="2400" b="1" i="1" dirty="0"/>
              <a:t>-</a:t>
            </a:r>
            <a:r>
              <a:rPr lang="en-US" sz="2400" dirty="0"/>
              <a:t>Occurrence of multiple cerebral infarctions can lead to a progressive disruption of brain function, leading to dementia.</a:t>
            </a:r>
          </a:p>
          <a:p>
            <a:r>
              <a:rPr lang="en-US" sz="2400" b="1" i="1" dirty="0"/>
              <a:t> </a:t>
            </a:r>
            <a:r>
              <a:rPr lang="en-US" sz="2400" dirty="0"/>
              <a:t> An abrupt onset,</a:t>
            </a:r>
          </a:p>
          <a:p>
            <a:r>
              <a:rPr lang="en-US" sz="2400" dirty="0"/>
              <a:t>- Acute exacerbations (due to repeated infarctions),</a:t>
            </a:r>
          </a:p>
          <a:p>
            <a:r>
              <a:rPr lang="en-US" sz="2400" dirty="0"/>
              <a:t>- Stepwise clinical deterioration (</a:t>
            </a:r>
            <a:r>
              <a:rPr lang="en-US" sz="2400" i="1" dirty="0"/>
              <a:t>step-ladder pattern),</a:t>
            </a:r>
          </a:p>
          <a:p>
            <a:r>
              <a:rPr lang="en-US" sz="2400" dirty="0"/>
              <a:t>- Fluctuating course,</a:t>
            </a:r>
          </a:p>
          <a:p>
            <a:r>
              <a:rPr lang="en-US" sz="2400" dirty="0"/>
              <a:t>- Presence of hypertension (most commonly) or any other significant cardiovascular disease, and</a:t>
            </a:r>
          </a:p>
          <a:p>
            <a:r>
              <a:rPr lang="en-US" sz="2400" dirty="0"/>
              <a:t>- History of previous stroke or transient ischemic attacks (TIAs).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533401"/>
          <a:ext cx="7924800" cy="575854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DIFFERENTIATING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FEATURES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ALZHEIMER’S </a:t>
                      </a:r>
                    </a:p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DISEASE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VASCULAR </a:t>
                      </a:r>
                    </a:p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DEMENTIA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ETIOLOGY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Genetic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Neuropathology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Neurotransmitter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Hypertension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Other cardiovascular risk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AGE OF ONSET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Usually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&gt; 65 y/o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Less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common in those &gt; 75 y/o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ONSET OF SYMPTOMS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Insidious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Abrupt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COURSE OF ILLNESS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Steady progression in function decline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Worsening dementia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PATTERN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OF </a:t>
                      </a:r>
                    </a:p>
                    <a:p>
                      <a:pPr algn="ctr"/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COGNITIVE DEFICIT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Global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Patchy: depending on the area of the brain affected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RADIOLOGICAL </a:t>
                      </a:r>
                    </a:p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FINDINGS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Diffuse cerebral </a:t>
                      </a:r>
                    </a:p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atrophy with </a:t>
                      </a:r>
                    </a:p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ventricle enlargement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Multifocal </a:t>
                      </a:r>
                    </a:p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infarcts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5B9E-63A2-4F75-91F6-576C98A3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  Introduction</a:t>
            </a:r>
            <a:endParaRPr lang="en-U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73352-D0FA-4463-B13B-AB4864BCE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Dementia is defined as a progressive impairment of cognitive functions occurring in clear consciousness (i.e., in the absence of delirium)</a:t>
            </a:r>
          </a:p>
          <a:p>
            <a:endParaRPr lang="en-GB" dirty="0">
              <a:cs typeface="Times New Roman" pitchFamily="18" charset="0"/>
            </a:endParaRPr>
          </a:p>
          <a:p>
            <a:r>
              <a:rPr lang="en-GB" dirty="0">
                <a:cs typeface="Times New Roman" pitchFamily="18" charset="0"/>
              </a:rPr>
              <a:t>Dementia is a syndrome of acquired deterioration in cognitive ability that impairs successful performance of acquired activities of daily leaving beyond what might be expected from normal aging.</a:t>
            </a:r>
          </a:p>
          <a:p>
            <a:endParaRPr lang="en-US" b="1" dirty="0"/>
          </a:p>
          <a:p>
            <a:r>
              <a:rPr lang="en-US" b="1" dirty="0"/>
              <a:t>Neurodegeneration</a:t>
            </a:r>
            <a:r>
              <a:rPr lang="en-US" dirty="0"/>
              <a:t> is the  progressive loss of structure or function of neurons, including death of neurons.</a:t>
            </a:r>
          </a:p>
          <a:p>
            <a:r>
              <a:rPr lang="en-US" dirty="0"/>
              <a:t>Alzheimer’s disease occurs as a result of neurodegenerative processes.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668042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ED879D42-B1A6-4055-8D33-BACDE5A2E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990600"/>
          </a:xfrm>
        </p:spPr>
        <p:txBody>
          <a:bodyPr/>
          <a:lstStyle/>
          <a:p>
            <a:r>
              <a:rPr lang="en-US" b="1" i="1" dirty="0"/>
              <a:t>Lewy Body Dementia</a:t>
            </a:r>
            <a:endParaRPr lang="en-US" altLang="en-UG" b="1" dirty="0"/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F6CCE451-DECD-4DF6-8B20-56B588A55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295400"/>
            <a:ext cx="91440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G" b="1" dirty="0"/>
              <a:t>First Symptom- </a:t>
            </a:r>
            <a:r>
              <a:rPr lang="en-US" altLang="en-UG" dirty="0">
                <a:solidFill>
                  <a:srgbClr val="FF0000"/>
                </a:solidFill>
              </a:rPr>
              <a:t>Visual hallucinations</a:t>
            </a:r>
            <a:r>
              <a:rPr lang="en-US" altLang="en-UG" dirty="0"/>
              <a:t>, REM sleep disorder, delirium, parkinsonism.</a:t>
            </a:r>
          </a:p>
          <a:p>
            <a:pPr marL="0" indent="0">
              <a:buNone/>
            </a:pPr>
            <a:endParaRPr lang="en-US" altLang="en-UG" dirty="0"/>
          </a:p>
          <a:p>
            <a:r>
              <a:rPr lang="en-US" altLang="en-UG" b="1" dirty="0"/>
              <a:t>Mental Status</a:t>
            </a:r>
            <a:r>
              <a:rPr lang="en-US" altLang="en-UG" dirty="0"/>
              <a:t>:  spares memory; delirium prone.</a:t>
            </a:r>
          </a:p>
          <a:p>
            <a:pPr marL="0" indent="0">
              <a:buNone/>
            </a:pPr>
            <a:endParaRPr lang="en-US" altLang="en-UG" dirty="0"/>
          </a:p>
          <a:p>
            <a:r>
              <a:rPr lang="en-US" altLang="en-UG" b="1" dirty="0"/>
              <a:t>Neuropsychiatry</a:t>
            </a:r>
            <a:r>
              <a:rPr lang="en-US" altLang="en-UG" dirty="0"/>
              <a:t> :Visual hallucinations, depression, sleep disorder, delusions.</a:t>
            </a:r>
          </a:p>
          <a:p>
            <a:pPr marL="0" indent="0">
              <a:buNone/>
            </a:pPr>
            <a:endParaRPr lang="en-US" altLang="en-UG" dirty="0"/>
          </a:p>
          <a:p>
            <a:r>
              <a:rPr lang="en-US" altLang="en-UG" b="1" dirty="0"/>
              <a:t>Neurology</a:t>
            </a:r>
            <a:r>
              <a:rPr lang="en-US" altLang="en-UG" dirty="0"/>
              <a:t>: Parkinsonism.</a:t>
            </a:r>
          </a:p>
          <a:p>
            <a:pPr marL="0" indent="0">
              <a:buNone/>
            </a:pPr>
            <a:endParaRPr lang="en-US" altLang="en-UG" dirty="0"/>
          </a:p>
          <a:p>
            <a:r>
              <a:rPr lang="en-US" altLang="en-UG" b="1" dirty="0"/>
              <a:t>Imaging</a:t>
            </a:r>
            <a:r>
              <a:rPr lang="en-US" altLang="en-UG" dirty="0"/>
              <a:t>: Posterior parietal atrophy; hippocampi larger than in AD.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Lewy Body Dementia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Considered to be the second most common cause of the degenerative dementias, accounting for about 4% of all dementias.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Has the primary symptoms of visual hallucinations and "Parkinsonism (includes tremor, rigid muscles, and a face without emotion.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The visual hallucinations in DLB are generally very vivid hallucinations of people and/or animals and they often occur when someone is about to fall asleep or just waking up.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15862-F94E-48C7-B6F0-D60DB680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Lewy Body Dementia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AA61-826D-4123-BFEB-EE10A5F6E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prominent symptoms include problems with attention, organization, problem solving and planning (executive function).</a:t>
            </a:r>
          </a:p>
          <a:p>
            <a:endParaRPr lang="en-US" dirty="0"/>
          </a:p>
          <a:p>
            <a:r>
              <a:rPr lang="en-US" dirty="0"/>
              <a:t>Generally, a diagnosis of DLB is straightforward and unless it is complicated; a brain scan is not always necessary.</a:t>
            </a:r>
          </a:p>
          <a:p>
            <a:endParaRPr lang="en-US" dirty="0"/>
          </a:p>
          <a:p>
            <a:r>
              <a:rPr lang="en-US" i="1" dirty="0"/>
              <a:t>Antipsychotic medication should be avoided (or used with extreme caution and in low doses) in patients with Lewy body dementia.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135251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87A10705-B88F-4093-B5F4-E4985985D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14400"/>
          </a:xfrm>
        </p:spPr>
        <p:txBody>
          <a:bodyPr/>
          <a:lstStyle/>
          <a:p>
            <a:r>
              <a:rPr lang="en-US" altLang="en-UG" b="1" dirty="0"/>
              <a:t>Frontotemporal Dementia (FTD)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07D101E2-45B0-46EE-A3EF-E8BB92F79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0"/>
            <a:ext cx="8229600" cy="5562600"/>
          </a:xfrm>
        </p:spPr>
        <p:txBody>
          <a:bodyPr/>
          <a:lstStyle/>
          <a:p>
            <a:r>
              <a:rPr lang="en-US" altLang="en-UG" b="1" dirty="0"/>
              <a:t>First Symptom</a:t>
            </a:r>
            <a:r>
              <a:rPr lang="en-US" altLang="en-UG" dirty="0"/>
              <a:t>-Apathy; poor judgment/insight, speech/language; hyperorality</a:t>
            </a:r>
          </a:p>
          <a:p>
            <a:pPr marL="0" indent="0">
              <a:buNone/>
            </a:pPr>
            <a:endParaRPr lang="en-US" altLang="en-UG" dirty="0"/>
          </a:p>
          <a:p>
            <a:r>
              <a:rPr lang="en-US" altLang="en-UG" b="1" dirty="0"/>
              <a:t>Mental Status</a:t>
            </a:r>
            <a:r>
              <a:rPr lang="en-US" altLang="en-UG" dirty="0"/>
              <a:t>-Frontal/executive function loss, language. </a:t>
            </a:r>
          </a:p>
          <a:p>
            <a:pPr marL="0" indent="0">
              <a:buNone/>
            </a:pPr>
            <a:endParaRPr lang="en-US" altLang="en-UG" dirty="0"/>
          </a:p>
          <a:p>
            <a:r>
              <a:rPr lang="en-US" altLang="en-UG" b="1" dirty="0"/>
              <a:t>Neuropsychiatry</a:t>
            </a:r>
            <a:r>
              <a:rPr lang="en-US" altLang="en-UG" dirty="0"/>
              <a:t> :</a:t>
            </a:r>
            <a:r>
              <a:rPr lang="en-US" altLang="en-UG" dirty="0">
                <a:solidFill>
                  <a:srgbClr val="FF0000"/>
                </a:solidFill>
              </a:rPr>
              <a:t>Apathy, disinhibition, hyperorality, euphoria, depression </a:t>
            </a:r>
            <a:r>
              <a:rPr lang="en-US" altLang="en-UG" dirty="0"/>
              <a:t>(Behavioral variant shows, early decline in personal &amp; interpersonal conduct. </a:t>
            </a:r>
          </a:p>
          <a:p>
            <a:pPr marL="0" indent="0">
              <a:buNone/>
            </a:pPr>
            <a:endParaRPr lang="en-US" altLang="en-UG" dirty="0"/>
          </a:p>
          <a:p>
            <a:r>
              <a:rPr lang="en-US" altLang="en-UG" b="1" dirty="0"/>
              <a:t>Imaging</a:t>
            </a:r>
            <a:r>
              <a:rPr lang="en-US" altLang="en-UG" dirty="0"/>
              <a:t>: Atrophy; spares posterior parietal lobe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/>
              <a:t>AIDS Dementia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-About 50-70% of patients suffering from AIDS exhibit a triad of cognitive, behavioral and motor deficits of </a:t>
            </a:r>
            <a:r>
              <a:rPr lang="en-US" i="1" dirty="0"/>
              <a:t>subcortical dementia type.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/>
              <a:t>-</a:t>
            </a:r>
            <a:r>
              <a:rPr lang="en-US" dirty="0"/>
              <a:t>As the AIDS virus is highly neurotropic and it crosses the blood-brain barrier early in the course of the disease.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-Cognitive impairment is very common in AIDS.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-The diagnosis is established by ELISA showing anti-HIV antibodies test.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900" b="1" dirty="0"/>
              <a:t>Pseudodementia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2200" y="1981201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sz="3600" b="1" dirty="0"/>
              <a:t>Features</a:t>
            </a:r>
          </a:p>
          <a:p>
            <a:r>
              <a:rPr lang="en-US" dirty="0"/>
              <a:t>Previous history of depression</a:t>
            </a:r>
          </a:p>
          <a:p>
            <a:r>
              <a:rPr lang="en-US" dirty="0"/>
              <a:t>Depressed mood and cognition. </a:t>
            </a:r>
          </a:p>
          <a:p>
            <a:r>
              <a:rPr lang="en-US" dirty="0"/>
              <a:t>Poor concentration</a:t>
            </a:r>
          </a:p>
          <a:p>
            <a:r>
              <a:rPr lang="en-US" dirty="0"/>
              <a:t>No confabulation</a:t>
            </a:r>
          </a:p>
          <a:p>
            <a:r>
              <a:rPr lang="en-US" dirty="0"/>
              <a:t>Don’t know or approximate answer</a:t>
            </a:r>
          </a:p>
          <a:p>
            <a:r>
              <a:rPr lang="en-US" dirty="0"/>
              <a:t>No neurological signs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133600" y="1143000"/>
            <a:ext cx="403860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presentation of severe depression in the elderly where the combination of psychomotor retardation, apparent cognitive deficits, and functional decline causes diagnostic confusion with dementia.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6645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D2C9AE46-273D-47ED-80D9-BDFC0447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G"/>
              <a:t>References 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007471BB-4CBD-4CD5-8901-937245716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410200"/>
          </a:xfrm>
        </p:spPr>
        <p:txBody>
          <a:bodyPr/>
          <a:lstStyle/>
          <a:p>
            <a:r>
              <a:rPr lang="en-US" altLang="en-UG" sz="2400" dirty="0"/>
              <a:t>The diagnosis of dementia due to Alzheimer’s disease: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G" sz="2000" dirty="0"/>
              <a:t>Recommendations from the National Institute on Aging-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G" dirty="0"/>
              <a:t>Alzheimer’s Association workgroups on diagnostic guideline for Alzheimer’s disease</a:t>
            </a:r>
            <a:endParaRPr lang="en-US" altLang="en-UG" sz="2400" dirty="0"/>
          </a:p>
          <a:p>
            <a:r>
              <a:rPr lang="en-US" altLang="en-UG" sz="2400" dirty="0" err="1"/>
              <a:t>Psychiatrys</a:t>
            </a:r>
            <a:r>
              <a:rPr lang="en-US" altLang="en-UG" sz="2400" dirty="0"/>
              <a:t> clerkship, student guide.</a:t>
            </a:r>
          </a:p>
          <a:p>
            <a:pPr marL="0" indent="0">
              <a:buNone/>
            </a:pPr>
            <a:endParaRPr lang="en-US" altLang="en-UG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6718-9C97-4548-80BC-69F8620C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    Introduction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8CCBD-3BB1-43FA-A85B-92A4363D5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Dementia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First described by Prof Alois Alzheimer in 1907 in a 55 y/o German woman (Auguste Deter) with a 4 ½ years course of progressive dementia.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Dementia( taken from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latin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meaning “madness” from 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de- “without” and  </a:t>
            </a:r>
            <a:r>
              <a:rPr kumimoji="0" lang="en-GB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ment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mind.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Dementia in DSM 5, is under NEUROCOGNITIVE DISORDERS and is termed;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MAJOR Neurocognitive Disorder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05829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00" y="263525"/>
            <a:ext cx="10515600" cy="1325563"/>
          </a:xfrm>
        </p:spPr>
        <p:txBody>
          <a:bodyPr/>
          <a:lstStyle/>
          <a:p>
            <a:r>
              <a:rPr lang="en-US" b="1" dirty="0"/>
              <a:t>Classification of 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Early Onset Familial AD – linked to 3 genes</a:t>
            </a:r>
          </a:p>
          <a:p>
            <a:pPr lvl="1"/>
            <a:r>
              <a:rPr lang="en-US" dirty="0"/>
              <a:t>APP gene on </a:t>
            </a:r>
            <a:r>
              <a:rPr lang="en-US" dirty="0" err="1"/>
              <a:t>Xsome</a:t>
            </a:r>
            <a:r>
              <a:rPr lang="en-US" dirty="0"/>
              <a:t> 21 is most implicated</a:t>
            </a:r>
          </a:p>
          <a:p>
            <a:pPr lvl="1"/>
            <a:r>
              <a:rPr lang="en-US" dirty="0" err="1"/>
              <a:t>Presenelin</a:t>
            </a:r>
            <a:r>
              <a:rPr lang="en-US" dirty="0"/>
              <a:t> 1 on </a:t>
            </a:r>
            <a:r>
              <a:rPr lang="en-US" dirty="0" err="1"/>
              <a:t>Xsome</a:t>
            </a:r>
            <a:r>
              <a:rPr lang="en-US" dirty="0"/>
              <a:t> 14  (earlier onset than the rest)</a:t>
            </a:r>
          </a:p>
          <a:p>
            <a:pPr lvl="1"/>
            <a:r>
              <a:rPr lang="en-US" dirty="0"/>
              <a:t>Presenilin 2 on </a:t>
            </a:r>
            <a:r>
              <a:rPr lang="en-US" dirty="0" err="1"/>
              <a:t>Xsome</a:t>
            </a:r>
            <a:r>
              <a:rPr lang="en-US" dirty="0"/>
              <a:t> 1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Late Onset AD </a:t>
            </a:r>
          </a:p>
          <a:p>
            <a:pPr lvl="1"/>
            <a:r>
              <a:rPr lang="it-IT" dirty="0"/>
              <a:t>Apolipoprotein E (ApoE) 4 allele.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32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666" y="169333"/>
            <a:ext cx="7668683" cy="767645"/>
          </a:xfrm>
        </p:spPr>
        <p:txBody>
          <a:bodyPr>
            <a:normAutofit/>
          </a:bodyPr>
          <a:lstStyle/>
          <a:p>
            <a:r>
              <a:rPr lang="en-US" b="1" dirty="0"/>
              <a:t>Prevalence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317356"/>
            <a:ext cx="7886700" cy="51764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prevalence of overall dementia (major NCD) rises steeply with age.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Dementia affects around 47m people worldwide &amp; incidence is expected to double every 20 years </a:t>
            </a:r>
            <a:r>
              <a:rPr lang="en-US" sz="2100" dirty="0"/>
              <a:t>(Prince 2015)</a:t>
            </a:r>
          </a:p>
          <a:p>
            <a:pPr marL="0" indent="0">
              <a:buNone/>
            </a:pPr>
            <a:endParaRPr lang="en-US" sz="2100" dirty="0"/>
          </a:p>
          <a:p>
            <a:r>
              <a:rPr lang="en-US" dirty="0"/>
              <a:t>Around 60-90% of all dementia cases are caused by AD </a:t>
            </a:r>
            <a:r>
              <a:rPr lang="en-US" sz="2100" dirty="0"/>
              <a:t>(</a:t>
            </a:r>
            <a:r>
              <a:rPr lang="en-US" sz="2400" dirty="0"/>
              <a:t>DSM5</a:t>
            </a:r>
            <a:r>
              <a:rPr lang="en-US" sz="2100" dirty="0"/>
              <a:t>)</a:t>
            </a:r>
          </a:p>
          <a:p>
            <a:pPr marL="0" indent="0">
              <a:buNone/>
            </a:pPr>
            <a:endParaRPr lang="en-US" sz="2100" dirty="0"/>
          </a:p>
          <a:p>
            <a:r>
              <a:rPr lang="en-US" dirty="0"/>
              <a:t>2/3 of those diagnosed with AD are women.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873739"/>
          </a:xfrm>
        </p:spPr>
        <p:txBody>
          <a:bodyPr/>
          <a:lstStyle/>
          <a:p>
            <a:r>
              <a:rPr lang="en-US" b="1" dirty="0"/>
              <a:t>Prevalence</a:t>
            </a:r>
            <a:r>
              <a:rPr lang="en-US" dirty="0"/>
              <a:t>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312607"/>
            <a:ext cx="7886700" cy="5235677"/>
          </a:xfrm>
        </p:spPr>
        <p:txBody>
          <a:bodyPr>
            <a:normAutofit/>
          </a:bodyPr>
          <a:lstStyle/>
          <a:p>
            <a:r>
              <a:rPr lang="en-US" dirty="0"/>
              <a:t>U.S. census data estimates suggest that approximately 7% of individuals diagnosed with Alzheimer's disease are between ages 65 and 74 years, 53% are between ages 75 and 84 years, and 40% are 85 years and older.</a:t>
            </a:r>
          </a:p>
          <a:p>
            <a:endParaRPr lang="en-GB" dirty="0"/>
          </a:p>
          <a:p>
            <a:r>
              <a:rPr lang="en-GB" dirty="0"/>
              <a:t>In Uganda, a </a:t>
            </a:r>
            <a:r>
              <a:rPr lang="en-US" dirty="0"/>
              <a:t>6.3% of dementia among elderly patients on non-psychiatric wards</a:t>
            </a:r>
            <a:r>
              <a:rPr lang="en-GB" sz="2000" dirty="0"/>
              <a:t> (Nakasujja  et al., 2007)</a:t>
            </a:r>
            <a:endParaRPr lang="en-US" sz="2200" dirty="0"/>
          </a:p>
          <a:p>
            <a:endParaRPr lang="en-US" dirty="0"/>
          </a:p>
          <a:p>
            <a:r>
              <a:rPr lang="en-US" dirty="0"/>
              <a:t>Advancing age is a primary risk factor for the disease : every 5 years after the age of 65, the risk of acquiring the disease approximately doubles</a:t>
            </a:r>
            <a:endParaRPr lang="en-GB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Etiology/Neuropathology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593669"/>
            <a:ext cx="7886700" cy="4583294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Genetics</a:t>
            </a:r>
            <a:r>
              <a:rPr lang="en-US" dirty="0"/>
              <a:t>….40% of Patients with AD have familial Hx.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Concordance rate for monozygotic twins is higher than the rate for dizygotic twins(43% vs. 8%)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20% linkage to chromosomes 1, 14, and 21. Presenilin 1 on chromosome 14, Presenilin 2 on chromosome 1, APP on chromosome 21.</a:t>
            </a:r>
          </a:p>
          <a:p>
            <a:endParaRPr lang="en-US" dirty="0"/>
          </a:p>
          <a:p>
            <a:r>
              <a:rPr lang="en-US" dirty="0"/>
              <a:t>Apo E4 gene – </a:t>
            </a:r>
            <a:r>
              <a:rPr lang="en-US" dirty="0" err="1"/>
              <a:t>xsome</a:t>
            </a:r>
            <a:r>
              <a:rPr lang="en-US" dirty="0"/>
              <a:t> 19 implicated in late onset AD.</a:t>
            </a:r>
          </a:p>
        </p:txBody>
      </p:sp>
    </p:spTree>
    <p:extLst>
      <p:ext uri="{BB962C8B-B14F-4D97-AF65-F5344CB8AC3E}">
        <p14:creationId xmlns:p14="http://schemas.microsoft.com/office/powerpoint/2010/main" val="408462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Etiology/Neuropathology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Cholinergic Hypothesis </a:t>
            </a:r>
            <a:r>
              <a:rPr lang="en-US" dirty="0"/>
              <a:t>--- which proposes that AD is caused by reduced synthesis of the neurotransmitter acetylcholine.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Excessive stimulation </a:t>
            </a:r>
            <a:r>
              <a:rPr lang="en-US" dirty="0"/>
              <a:t>by the Glutamate that may damage neurons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398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2114</Words>
  <Application>Microsoft Office PowerPoint</Application>
  <PresentationFormat>Widescreen</PresentationFormat>
  <Paragraphs>339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Office Theme</vt:lpstr>
      <vt:lpstr>ALZHEIMER'S AND OTHER DEMENTIAS </vt:lpstr>
      <vt:lpstr>OUTLINE</vt:lpstr>
      <vt:lpstr>       Introduction</vt:lpstr>
      <vt:lpstr>     Introduction</vt:lpstr>
      <vt:lpstr>Classification of AD</vt:lpstr>
      <vt:lpstr>Prevalence </vt:lpstr>
      <vt:lpstr>Prevalence…..</vt:lpstr>
      <vt:lpstr>Etiology/Neuropathology</vt:lpstr>
      <vt:lpstr>Etiology/Neuropathology</vt:lpstr>
      <vt:lpstr>PowerPoint Presentation</vt:lpstr>
      <vt:lpstr>PowerPoint Presentation</vt:lpstr>
      <vt:lpstr>Other notable pathology</vt:lpstr>
      <vt:lpstr>Risk and prognostic factors</vt:lpstr>
      <vt:lpstr>Clinical features </vt:lpstr>
      <vt:lpstr>Early Stages of AD</vt:lpstr>
      <vt:lpstr>Middle stages of AD</vt:lpstr>
      <vt:lpstr>Late stages of AD</vt:lpstr>
      <vt:lpstr>DSM 5</vt:lpstr>
      <vt:lpstr>Diagnosis</vt:lpstr>
      <vt:lpstr>Investigations for dementia</vt:lpstr>
      <vt:lpstr>PowerPoint Presentation</vt:lpstr>
      <vt:lpstr>Management of Dementias</vt:lpstr>
      <vt:lpstr> General principles </vt:lpstr>
      <vt:lpstr>Non Pharmacological Interventions</vt:lpstr>
      <vt:lpstr>Pharmacological Interventions</vt:lpstr>
      <vt:lpstr>      Other Dementias</vt:lpstr>
      <vt:lpstr>Vascular dementia </vt:lpstr>
      <vt:lpstr>Other forms;</vt:lpstr>
      <vt:lpstr>PowerPoint Presentation</vt:lpstr>
      <vt:lpstr>Lewy Body Dementia</vt:lpstr>
      <vt:lpstr>Lewy Body Dementia</vt:lpstr>
      <vt:lpstr>Lewy Body Dementia</vt:lpstr>
      <vt:lpstr>Frontotemporal Dementia (FTD)</vt:lpstr>
      <vt:lpstr>AIDS Dementia Complex</vt:lpstr>
      <vt:lpstr>Pseudodementia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Dementia </dc:title>
  <dc:creator>Diana Busuulwa</dc:creator>
  <cp:lastModifiedBy>OPIO JOEL</cp:lastModifiedBy>
  <cp:revision>58</cp:revision>
  <dcterms:created xsi:type="dcterms:W3CDTF">2021-03-23T18:41:01Z</dcterms:created>
  <dcterms:modified xsi:type="dcterms:W3CDTF">2024-02-29T03:26:37Z</dcterms:modified>
</cp:coreProperties>
</file>